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9" r:id="rId1"/>
    <p:sldMasterId id="2147483661" r:id="rId2"/>
  </p:sldMasterIdLst>
  <p:notesMasterIdLst>
    <p:notesMasterId r:id="rId153"/>
  </p:notesMasterIdLst>
  <p:handoutMasterIdLst>
    <p:handoutMasterId r:id="rId154"/>
  </p:handoutMasterIdLst>
  <p:sldIdLst>
    <p:sldId id="256" r:id="rId3"/>
    <p:sldId id="428" r:id="rId4"/>
    <p:sldId id="420" r:id="rId5"/>
    <p:sldId id="421" r:id="rId6"/>
    <p:sldId id="509" r:id="rId7"/>
    <p:sldId id="510" r:id="rId8"/>
    <p:sldId id="519" r:id="rId9"/>
    <p:sldId id="422" r:id="rId10"/>
    <p:sldId id="425" r:id="rId11"/>
    <p:sldId id="426" r:id="rId12"/>
    <p:sldId id="427" r:id="rId13"/>
    <p:sldId id="424" r:id="rId14"/>
    <p:sldId id="452" r:id="rId15"/>
    <p:sldId id="300" r:id="rId16"/>
    <p:sldId id="521" r:id="rId17"/>
    <p:sldId id="518" r:id="rId18"/>
    <p:sldId id="298" r:id="rId19"/>
    <p:sldId id="313" r:id="rId20"/>
    <p:sldId id="324" r:id="rId21"/>
    <p:sldId id="429" r:id="rId22"/>
    <p:sldId id="380" r:id="rId23"/>
    <p:sldId id="506" r:id="rId24"/>
    <p:sldId id="492" r:id="rId25"/>
    <p:sldId id="299" r:id="rId26"/>
    <p:sldId id="348" r:id="rId27"/>
    <p:sldId id="430" r:id="rId28"/>
    <p:sldId id="431" r:id="rId29"/>
    <p:sldId id="522" r:id="rId30"/>
    <p:sldId id="373" r:id="rId31"/>
    <p:sldId id="308" r:id="rId32"/>
    <p:sldId id="505" r:id="rId33"/>
    <p:sldId id="513" r:id="rId34"/>
    <p:sldId id="523" r:id="rId35"/>
    <p:sldId id="372" r:id="rId36"/>
    <p:sldId id="309" r:id="rId37"/>
    <p:sldId id="374" r:id="rId38"/>
    <p:sldId id="446" r:id="rId39"/>
    <p:sldId id="349" r:id="rId40"/>
    <p:sldId id="350" r:id="rId41"/>
    <p:sldId id="345" r:id="rId42"/>
    <p:sldId id="305" r:id="rId43"/>
    <p:sldId id="346" r:id="rId44"/>
    <p:sldId id="493" r:id="rId45"/>
    <p:sldId id="342" r:id="rId46"/>
    <p:sldId id="306" r:id="rId47"/>
    <p:sldId id="316" r:id="rId48"/>
    <p:sldId id="439" r:id="rId49"/>
    <p:sldId id="524" r:id="rId50"/>
    <p:sldId id="468" r:id="rId51"/>
    <p:sldId id="507" r:id="rId52"/>
    <p:sldId id="370" r:id="rId53"/>
    <p:sldId id="363" r:id="rId54"/>
    <p:sldId id="301" r:id="rId55"/>
    <p:sldId id="302" r:id="rId56"/>
    <p:sldId id="433" r:id="rId57"/>
    <p:sldId id="437" r:id="rId58"/>
    <p:sldId id="445" r:id="rId59"/>
    <p:sldId id="449" r:id="rId60"/>
    <p:sldId id="448" r:id="rId61"/>
    <p:sldId id="440" r:id="rId62"/>
    <p:sldId id="441" r:id="rId63"/>
    <p:sldId id="442" r:id="rId64"/>
    <p:sldId id="312" r:id="rId65"/>
    <p:sldId id="314" r:id="rId66"/>
    <p:sldId id="451" r:id="rId67"/>
    <p:sldId id="494" r:id="rId68"/>
    <p:sldId id="395" r:id="rId69"/>
    <p:sldId id="410" r:id="rId70"/>
    <p:sldId id="394" r:id="rId71"/>
    <p:sldId id="364" r:id="rId72"/>
    <p:sldId id="371" r:id="rId73"/>
    <p:sldId id="418" r:id="rId74"/>
    <p:sldId id="495" r:id="rId75"/>
    <p:sldId id="347" r:id="rId76"/>
    <p:sldId id="307" r:id="rId77"/>
    <p:sldId id="317" r:id="rId78"/>
    <p:sldId id="339" r:id="rId79"/>
    <p:sldId id="396" r:id="rId80"/>
    <p:sldId id="366" r:id="rId81"/>
    <p:sldId id="367" r:id="rId82"/>
    <p:sldId id="454" r:id="rId83"/>
    <p:sldId id="384" r:id="rId84"/>
    <p:sldId id="508" r:id="rId85"/>
    <p:sldId id="496" r:id="rId86"/>
    <p:sldId id="511" r:id="rId87"/>
    <p:sldId id="390" r:id="rId88"/>
    <p:sldId id="403" r:id="rId89"/>
    <p:sldId id="397" r:id="rId90"/>
    <p:sldId id="405" r:id="rId91"/>
    <p:sldId id="406" r:id="rId92"/>
    <p:sldId id="497" r:id="rId93"/>
    <p:sldId id="469" r:id="rId94"/>
    <p:sldId id="351" r:id="rId95"/>
    <p:sldId id="470" r:id="rId96"/>
    <p:sldId id="471" r:id="rId97"/>
    <p:sldId id="377" r:id="rId98"/>
    <p:sldId id="356" r:id="rId99"/>
    <p:sldId id="315" r:id="rId100"/>
    <p:sldId id="319" r:id="rId101"/>
    <p:sldId id="318" r:id="rId102"/>
    <p:sldId id="320" r:id="rId103"/>
    <p:sldId id="478" r:id="rId104"/>
    <p:sldId id="479" r:id="rId105"/>
    <p:sldId id="517" r:id="rId106"/>
    <p:sldId id="321" r:id="rId107"/>
    <p:sldId id="369" r:id="rId108"/>
    <p:sldId id="500" r:id="rId109"/>
    <p:sldId id="498" r:id="rId110"/>
    <p:sldId id="328" r:id="rId111"/>
    <p:sldId id="322" r:id="rId112"/>
    <p:sldId id="323" r:id="rId113"/>
    <p:sldId id="401" r:id="rId114"/>
    <p:sldId id="332" r:id="rId115"/>
    <p:sldId id="333" r:id="rId116"/>
    <p:sldId id="330" r:id="rId117"/>
    <p:sldId id="331" r:id="rId118"/>
    <p:sldId id="499" r:id="rId119"/>
    <p:sldId id="326" r:id="rId120"/>
    <p:sldId id="399" r:id="rId121"/>
    <p:sldId id="398" r:id="rId122"/>
    <p:sldId id="327" r:id="rId123"/>
    <p:sldId id="338" r:id="rId124"/>
    <p:sldId id="504" r:id="rId125"/>
    <p:sldId id="480" r:id="rId126"/>
    <p:sldId id="475" r:id="rId127"/>
    <p:sldId id="483" r:id="rId128"/>
    <p:sldId id="487" r:id="rId129"/>
    <p:sldId id="476" r:id="rId130"/>
    <p:sldId id="488" r:id="rId131"/>
    <p:sldId id="481" r:id="rId132"/>
    <p:sldId id="411" r:id="rId133"/>
    <p:sldId id="489" r:id="rId134"/>
    <p:sldId id="490" r:id="rId135"/>
    <p:sldId id="491" r:id="rId136"/>
    <p:sldId id="482" r:id="rId137"/>
    <p:sldId id="341" r:id="rId138"/>
    <p:sldId id="434" r:id="rId139"/>
    <p:sldId id="303" r:id="rId140"/>
    <p:sldId id="435" r:id="rId141"/>
    <p:sldId id="304" r:id="rId142"/>
    <p:sldId id="436" r:id="rId143"/>
    <p:sldId id="362" r:id="rId144"/>
    <p:sldId id="368" r:id="rId145"/>
    <p:sldId id="501" r:id="rId146"/>
    <p:sldId id="512" r:id="rId147"/>
    <p:sldId id="514" r:id="rId148"/>
    <p:sldId id="516" r:id="rId149"/>
    <p:sldId id="515" r:id="rId150"/>
    <p:sldId id="503" r:id="rId151"/>
    <p:sldId id="502" r:id="rId152"/>
  </p:sldIdLst>
  <p:sldSz cx="9144000" cy="6858000" type="screen4x3"/>
  <p:notesSz cx="7099300" cy="10234613"/>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834A4"/>
    <a:srgbClr val="00B050"/>
    <a:srgbClr val="00956F"/>
    <a:srgbClr val="FF9933"/>
    <a:srgbClr val="FFCC66"/>
    <a:srgbClr val="99FF99"/>
    <a:srgbClr val="D5D6F5"/>
    <a:srgbClr val="017317"/>
    <a:srgbClr val="02AE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24" autoAdjust="0"/>
  </p:normalViewPr>
  <p:slideViewPr>
    <p:cSldViewPr>
      <p:cViewPr varScale="1">
        <p:scale>
          <a:sx n="71" d="100"/>
          <a:sy n="71" d="100"/>
        </p:scale>
        <p:origin x="1254" y="60"/>
      </p:cViewPr>
      <p:guideLst>
        <p:guide orient="horz" pos="216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8" d="100"/>
        <a:sy n="68" d="100"/>
      </p:scale>
      <p:origin x="0" y="-833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handoutMaster" Target="handoutMasters/handoutMaster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a:lvl1pPr>
          </a:lstStyle>
          <a:p>
            <a:pPr>
              <a:defRPr/>
            </a:pPr>
            <a:endParaRPr lang="de-DE" dirty="0"/>
          </a:p>
        </p:txBody>
      </p:sp>
      <p:sp>
        <p:nvSpPr>
          <p:cNvPr id="120835"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a:lvl1pPr>
          </a:lstStyle>
          <a:p>
            <a:pPr>
              <a:defRPr/>
            </a:pPr>
            <a:endParaRPr lang="de-DE" dirty="0"/>
          </a:p>
        </p:txBody>
      </p:sp>
      <p:sp>
        <p:nvSpPr>
          <p:cNvPr id="120836"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a:lvl1pPr>
          </a:lstStyle>
          <a:p>
            <a:pPr>
              <a:defRPr/>
            </a:pPr>
            <a:endParaRPr lang="de-DE" dirty="0"/>
          </a:p>
        </p:txBody>
      </p:sp>
      <p:sp>
        <p:nvSpPr>
          <p:cNvPr id="120837"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a:lvl1pPr>
          </a:lstStyle>
          <a:p>
            <a:pPr>
              <a:defRPr/>
            </a:pPr>
            <a:fld id="{67E1F4E0-7A5A-48A7-978B-D5CBA33048B6}" type="slidenum">
              <a:rPr lang="de-DE"/>
              <a:pPr>
                <a:defRPr/>
              </a:pPr>
              <a:t>‹Nr.›</a:t>
            </a:fld>
            <a:endParaRPr lang="de-DE" dirty="0"/>
          </a:p>
        </p:txBody>
      </p:sp>
    </p:spTree>
    <p:extLst>
      <p:ext uri="{BB962C8B-B14F-4D97-AF65-F5344CB8AC3E}">
        <p14:creationId xmlns:p14="http://schemas.microsoft.com/office/powerpoint/2010/main" val="1871510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a:lvl1pPr>
          </a:lstStyle>
          <a:p>
            <a:pPr>
              <a:defRPr/>
            </a:pPr>
            <a:endParaRPr lang="de-DE" dirty="0"/>
          </a:p>
        </p:txBody>
      </p:sp>
      <p:sp>
        <p:nvSpPr>
          <p:cNvPr id="68611" name="Rectangle 3"/>
          <p:cNvSpPr>
            <a:spLocks noGrp="1" noChangeArrowheads="1"/>
          </p:cNvSpPr>
          <p:nvPr>
            <p:ph type="dt" idx="1"/>
          </p:nvPr>
        </p:nvSpPr>
        <p:spPr bwMode="auto">
          <a:xfrm>
            <a:off x="4022725"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a:lvl1pPr>
          </a:lstStyle>
          <a:p>
            <a:pPr>
              <a:defRPr/>
            </a:pPr>
            <a:endParaRPr lang="de-DE" dirty="0"/>
          </a:p>
        </p:txBody>
      </p:sp>
      <p:sp>
        <p:nvSpPr>
          <p:cNvPr id="69636"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8613" name="Rectangle 5"/>
          <p:cNvSpPr>
            <a:spLocks noGrp="1" noChangeArrowheads="1"/>
          </p:cNvSpPr>
          <p:nvPr>
            <p:ph type="body" sz="quarter" idx="3"/>
          </p:nvPr>
        </p:nvSpPr>
        <p:spPr bwMode="auto">
          <a:xfrm>
            <a:off x="946150" y="4860925"/>
            <a:ext cx="5207000"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de-DE" noProof="0" smtClean="0"/>
              <a:t>Klicken Sie, um die Formate des Vorlagentextes zu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8614" name="Rectangle 6"/>
          <p:cNvSpPr>
            <a:spLocks noGrp="1" noChangeArrowheads="1"/>
          </p:cNvSpPr>
          <p:nvPr>
            <p:ph type="ftr" sz="quarter" idx="4"/>
          </p:nvPr>
        </p:nvSpPr>
        <p:spPr bwMode="auto">
          <a:xfrm>
            <a:off x="0"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a:lvl1pPr>
          </a:lstStyle>
          <a:p>
            <a:pPr>
              <a:defRPr/>
            </a:pPr>
            <a:endParaRPr lang="de-DE" dirty="0"/>
          </a:p>
        </p:txBody>
      </p:sp>
      <p:sp>
        <p:nvSpPr>
          <p:cNvPr id="68615" name="Rectangle 7"/>
          <p:cNvSpPr>
            <a:spLocks noGrp="1" noChangeArrowheads="1"/>
          </p:cNvSpPr>
          <p:nvPr>
            <p:ph type="sldNum" sz="quarter" idx="5"/>
          </p:nvPr>
        </p:nvSpPr>
        <p:spPr bwMode="auto">
          <a:xfrm>
            <a:off x="4022725"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a:lvl1pPr>
          </a:lstStyle>
          <a:p>
            <a:pPr>
              <a:defRPr/>
            </a:pPr>
            <a:fld id="{4B6205CF-8C5A-4932-A3EB-20B35916DE4E}" type="slidenum">
              <a:rPr lang="de-DE"/>
              <a:pPr>
                <a:defRPr/>
              </a:pPr>
              <a:t>‹Nr.›</a:t>
            </a:fld>
            <a:endParaRPr lang="de-DE" dirty="0"/>
          </a:p>
        </p:txBody>
      </p:sp>
    </p:spTree>
    <p:extLst>
      <p:ext uri="{BB962C8B-B14F-4D97-AF65-F5344CB8AC3E}">
        <p14:creationId xmlns:p14="http://schemas.microsoft.com/office/powerpoint/2010/main" val="4086589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0</a:t>
            </a:fld>
            <a:endParaRPr lang="de-DE" dirty="0"/>
          </a:p>
        </p:txBody>
      </p:sp>
    </p:spTree>
    <p:extLst>
      <p:ext uri="{BB962C8B-B14F-4D97-AF65-F5344CB8AC3E}">
        <p14:creationId xmlns:p14="http://schemas.microsoft.com/office/powerpoint/2010/main" val="3769514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94</a:t>
            </a:fld>
            <a:endParaRPr lang="de-DE" dirty="0"/>
          </a:p>
        </p:txBody>
      </p:sp>
    </p:spTree>
    <p:extLst>
      <p:ext uri="{BB962C8B-B14F-4D97-AF65-F5344CB8AC3E}">
        <p14:creationId xmlns:p14="http://schemas.microsoft.com/office/powerpoint/2010/main" val="985408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136</a:t>
            </a:fld>
            <a:endParaRPr lang="de-DE" dirty="0"/>
          </a:p>
        </p:txBody>
      </p:sp>
    </p:spTree>
    <p:extLst>
      <p:ext uri="{BB962C8B-B14F-4D97-AF65-F5344CB8AC3E}">
        <p14:creationId xmlns:p14="http://schemas.microsoft.com/office/powerpoint/2010/main" val="1820811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148</a:t>
            </a:fld>
            <a:endParaRPr lang="de-DE" dirty="0"/>
          </a:p>
        </p:txBody>
      </p:sp>
    </p:spTree>
    <p:extLst>
      <p:ext uri="{BB962C8B-B14F-4D97-AF65-F5344CB8AC3E}">
        <p14:creationId xmlns:p14="http://schemas.microsoft.com/office/powerpoint/2010/main" val="1747084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149</a:t>
            </a:fld>
            <a:endParaRPr lang="de-DE" dirty="0"/>
          </a:p>
        </p:txBody>
      </p:sp>
    </p:spTree>
    <p:extLst>
      <p:ext uri="{BB962C8B-B14F-4D97-AF65-F5344CB8AC3E}">
        <p14:creationId xmlns:p14="http://schemas.microsoft.com/office/powerpoint/2010/main" val="83663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1</a:t>
            </a:fld>
            <a:endParaRPr lang="de-DE" dirty="0"/>
          </a:p>
        </p:txBody>
      </p:sp>
    </p:spTree>
    <p:extLst>
      <p:ext uri="{BB962C8B-B14F-4D97-AF65-F5344CB8AC3E}">
        <p14:creationId xmlns:p14="http://schemas.microsoft.com/office/powerpoint/2010/main" val="4135337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8709428-87AF-4EC7-B621-E45BD1C305A1}" type="slidenum">
              <a:rPr lang="de-DE" altLang="de-DE" sz="1300" smtClean="0"/>
              <a:pPr eaLnBrk="1" hangingPunct="1">
                <a:spcBef>
                  <a:spcPct val="0"/>
                </a:spcBef>
              </a:pPr>
              <a:t>2</a:t>
            </a:fld>
            <a:endParaRPr lang="de-DE" altLang="de-DE" sz="1300" dirty="0" smtClean="0"/>
          </a:p>
        </p:txBody>
      </p:sp>
      <p:sp>
        <p:nvSpPr>
          <p:cNvPr id="2160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60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049881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236CC15-03E3-444A-BA75-7BF280CA750A}" type="slidenum">
              <a:rPr lang="de-DE" altLang="de-DE" sz="1300" smtClean="0"/>
              <a:pPr eaLnBrk="1" hangingPunct="1">
                <a:spcBef>
                  <a:spcPct val="0"/>
                </a:spcBef>
              </a:pPr>
              <a:t>3</a:t>
            </a:fld>
            <a:endParaRPr lang="de-DE" altLang="de-DE" sz="1300" dirty="0" smtClean="0"/>
          </a:p>
        </p:txBody>
      </p:sp>
      <p:sp>
        <p:nvSpPr>
          <p:cNvPr id="2170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70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65838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8</a:t>
            </a:fld>
            <a:endParaRPr lang="de-DE" dirty="0"/>
          </a:p>
        </p:txBody>
      </p:sp>
    </p:spTree>
    <p:extLst>
      <p:ext uri="{BB962C8B-B14F-4D97-AF65-F5344CB8AC3E}">
        <p14:creationId xmlns:p14="http://schemas.microsoft.com/office/powerpoint/2010/main" val="338174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12</a:t>
            </a:fld>
            <a:endParaRPr lang="de-DE" dirty="0"/>
          </a:p>
        </p:txBody>
      </p:sp>
    </p:spTree>
    <p:extLst>
      <p:ext uri="{BB962C8B-B14F-4D97-AF65-F5344CB8AC3E}">
        <p14:creationId xmlns:p14="http://schemas.microsoft.com/office/powerpoint/2010/main" val="1813689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20</a:t>
            </a:fld>
            <a:endParaRPr lang="de-DE" dirty="0"/>
          </a:p>
        </p:txBody>
      </p:sp>
    </p:spTree>
    <p:extLst>
      <p:ext uri="{BB962C8B-B14F-4D97-AF65-F5344CB8AC3E}">
        <p14:creationId xmlns:p14="http://schemas.microsoft.com/office/powerpoint/2010/main" val="3541555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40</a:t>
            </a:fld>
            <a:endParaRPr lang="de-DE" dirty="0"/>
          </a:p>
        </p:txBody>
      </p:sp>
    </p:spTree>
    <p:extLst>
      <p:ext uri="{BB962C8B-B14F-4D97-AF65-F5344CB8AC3E}">
        <p14:creationId xmlns:p14="http://schemas.microsoft.com/office/powerpoint/2010/main" val="1186524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4B6205CF-8C5A-4932-A3EB-20B35916DE4E}" type="slidenum">
              <a:rPr lang="de-DE" smtClean="0"/>
              <a:pPr>
                <a:defRPr/>
              </a:pPr>
              <a:t>92</a:t>
            </a:fld>
            <a:endParaRPr lang="de-DE" dirty="0"/>
          </a:p>
        </p:txBody>
      </p:sp>
    </p:spTree>
    <p:extLst>
      <p:ext uri="{BB962C8B-B14F-4D97-AF65-F5344CB8AC3E}">
        <p14:creationId xmlns:p14="http://schemas.microsoft.com/office/powerpoint/2010/main" val="2401733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Rectangle 5"/>
          <p:cNvSpPr>
            <a:spLocks noGrp="1" noChangeArrowheads="1"/>
          </p:cNvSpPr>
          <p:nvPr>
            <p:ph type="sldNum" sz="quarter" idx="11"/>
          </p:nvPr>
        </p:nvSpPr>
        <p:spPr>
          <a:ln/>
        </p:spPr>
        <p:txBody>
          <a:bodyPr/>
          <a:lstStyle>
            <a:lvl1pPr>
              <a:defRPr/>
            </a:lvl1pPr>
          </a:lstStyle>
          <a:p>
            <a:pPr>
              <a:defRPr/>
            </a:pPr>
            <a:fld id="{52AC2EB9-23F1-4BC3-B0DD-5903C35253B0}" type="slidenum">
              <a:rPr lang="de-DE"/>
              <a:pPr>
                <a:defRPr/>
              </a:pPr>
              <a:t>‹Nr.›</a:t>
            </a:fld>
            <a:endParaRPr lang="de-DE" dirty="0"/>
          </a:p>
        </p:txBody>
      </p:sp>
    </p:spTree>
    <p:extLst>
      <p:ext uri="{BB962C8B-B14F-4D97-AF65-F5344CB8AC3E}">
        <p14:creationId xmlns:p14="http://schemas.microsoft.com/office/powerpoint/2010/main" val="15238720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Rectangle 5"/>
          <p:cNvSpPr>
            <a:spLocks noGrp="1" noChangeArrowheads="1"/>
          </p:cNvSpPr>
          <p:nvPr>
            <p:ph type="sldNum" sz="quarter" idx="11"/>
          </p:nvPr>
        </p:nvSpPr>
        <p:spPr>
          <a:ln/>
        </p:spPr>
        <p:txBody>
          <a:bodyPr/>
          <a:lstStyle>
            <a:lvl1pPr>
              <a:defRPr/>
            </a:lvl1pPr>
          </a:lstStyle>
          <a:p>
            <a:pPr>
              <a:defRPr/>
            </a:pPr>
            <a:fld id="{4800E228-5848-4DB7-93A9-EF9C6B3E1194}" type="slidenum">
              <a:rPr lang="de-DE"/>
              <a:pPr>
                <a:defRPr/>
              </a:pPr>
              <a:t>‹Nr.›</a:t>
            </a:fld>
            <a:endParaRPr lang="de-DE" dirty="0"/>
          </a:p>
        </p:txBody>
      </p:sp>
    </p:spTree>
    <p:extLst>
      <p:ext uri="{BB962C8B-B14F-4D97-AF65-F5344CB8AC3E}">
        <p14:creationId xmlns:p14="http://schemas.microsoft.com/office/powerpoint/2010/main" val="2356003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Rectangle 5"/>
          <p:cNvSpPr>
            <a:spLocks noGrp="1" noChangeArrowheads="1"/>
          </p:cNvSpPr>
          <p:nvPr>
            <p:ph type="sldNum" sz="quarter" idx="11"/>
          </p:nvPr>
        </p:nvSpPr>
        <p:spPr>
          <a:ln/>
        </p:spPr>
        <p:txBody>
          <a:bodyPr/>
          <a:lstStyle>
            <a:lvl1pPr>
              <a:defRPr/>
            </a:lvl1pPr>
          </a:lstStyle>
          <a:p>
            <a:pPr>
              <a:defRPr/>
            </a:pPr>
            <a:fld id="{F9248EFF-B28E-4913-9572-5C5974DDB583}" type="slidenum">
              <a:rPr lang="de-DE"/>
              <a:pPr>
                <a:defRPr/>
              </a:pPr>
              <a:t>‹Nr.›</a:t>
            </a:fld>
            <a:endParaRPr lang="de-DE" dirty="0"/>
          </a:p>
        </p:txBody>
      </p:sp>
    </p:spTree>
    <p:extLst>
      <p:ext uri="{BB962C8B-B14F-4D97-AF65-F5344CB8AC3E}">
        <p14:creationId xmlns:p14="http://schemas.microsoft.com/office/powerpoint/2010/main" val="3353402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accent1"/>
          </a:solidFill>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Rectangle 3"/>
          <p:cNvSpPr>
            <a:spLocks noGrp="1" noChangeArrowheads="1"/>
          </p:cNvSpPr>
          <p:nvPr>
            <p:ph type="ftr" idx="10"/>
          </p:nvPr>
        </p:nvSpPr>
        <p:spPr>
          <a:xfrm>
            <a:off x="1691679" y="6237288"/>
            <a:ext cx="5544617" cy="469900"/>
          </a:xfrm>
        </p:spPr>
        <p:txBody>
          <a:bodyPr/>
          <a:lstStyle>
            <a:lvl1pPr>
              <a:defRPr sz="1800" dirty="0" smtClean="0"/>
            </a:lvl1pPr>
          </a:lstStyle>
          <a:p>
            <a:pPr>
              <a:defRPr/>
            </a:pPr>
            <a:r>
              <a:rPr lang="de-DE" dirty="0" smtClean="0"/>
              <a:t>Ada-Kurs Nebenläufige Prozesse © 2024 CKW Grein</a:t>
            </a:r>
            <a:endParaRPr lang="de-DE" dirty="0"/>
          </a:p>
        </p:txBody>
      </p:sp>
      <p:sp>
        <p:nvSpPr>
          <p:cNvPr id="5" name="Rectangle 4"/>
          <p:cNvSpPr>
            <a:spLocks noGrp="1" noChangeArrowheads="1"/>
          </p:cNvSpPr>
          <p:nvPr>
            <p:ph type="sldNum" idx="11"/>
          </p:nvPr>
        </p:nvSpPr>
        <p:spPr>
          <a:xfrm>
            <a:off x="7451725" y="6248400"/>
            <a:ext cx="973138" cy="458788"/>
          </a:xfrm>
        </p:spPr>
        <p:txBody>
          <a:bodyPr/>
          <a:lstStyle>
            <a:lvl1pPr algn="r">
              <a:defRPr sz="1800"/>
            </a:lvl1pPr>
          </a:lstStyle>
          <a:p>
            <a:pPr>
              <a:defRPr/>
            </a:pPr>
            <a:fld id="{BD1DEB15-19F0-4B46-ACC4-5C2E329B4A2D}" type="slidenum">
              <a:rPr lang="de-DE" smtClean="0"/>
              <a:pPr>
                <a:defRPr/>
              </a:pPr>
              <a:t>‹Nr.›</a:t>
            </a:fld>
            <a:endParaRPr lang="de-DE" dirty="0"/>
          </a:p>
        </p:txBody>
      </p:sp>
    </p:spTree>
    <p:extLst>
      <p:ext uri="{BB962C8B-B14F-4D97-AF65-F5344CB8AC3E}">
        <p14:creationId xmlns:p14="http://schemas.microsoft.com/office/powerpoint/2010/main" val="329719462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6A7BC4DC-A12A-4763-B677-CCF5762EE09E}" type="slidenum">
              <a:rPr lang="de-DE"/>
              <a:pPr>
                <a:defRPr/>
              </a:pPr>
              <a:t>‹Nr.›</a:t>
            </a:fld>
            <a:endParaRPr lang="de-DE" dirty="0"/>
          </a:p>
        </p:txBody>
      </p:sp>
    </p:spTree>
    <p:extLst>
      <p:ext uri="{BB962C8B-B14F-4D97-AF65-F5344CB8AC3E}">
        <p14:creationId xmlns:p14="http://schemas.microsoft.com/office/powerpoint/2010/main" val="842122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5AF92AA6-14FD-4BB3-8743-645D53F097B7}" type="slidenum">
              <a:rPr lang="de-DE"/>
              <a:pPr>
                <a:defRPr/>
              </a:pPr>
              <a:t>‹Nr.›</a:t>
            </a:fld>
            <a:endParaRPr lang="de-DE" dirty="0"/>
          </a:p>
        </p:txBody>
      </p:sp>
    </p:spTree>
    <p:extLst>
      <p:ext uri="{BB962C8B-B14F-4D97-AF65-F5344CB8AC3E}">
        <p14:creationId xmlns:p14="http://schemas.microsoft.com/office/powerpoint/2010/main" val="3435965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792538"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30738" y="1981200"/>
            <a:ext cx="3794125"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3"/>
          <p:cNvSpPr>
            <a:spLocks noGrp="1" noChangeArrowheads="1"/>
          </p:cNvSpPr>
          <p:nvPr>
            <p:ph type="ftr" idx="10"/>
          </p:nvPr>
        </p:nvSpPr>
        <p:spPr/>
        <p:txBody>
          <a:bodyPr/>
          <a:lstStyle>
            <a:lvl1pPr>
              <a:defRPr smtClean="0"/>
            </a:lvl1pPr>
          </a:lstStyle>
          <a:p>
            <a:pPr>
              <a:defRPr/>
            </a:pPr>
            <a:r>
              <a:rPr lang="de-DE" dirty="0" smtClean="0"/>
              <a:t>Ada-Kurs Nebenläufige Prozesse © 2024 CKW Grein</a:t>
            </a:r>
            <a:endParaRPr lang="de-DE" dirty="0"/>
          </a:p>
        </p:txBody>
      </p:sp>
      <p:sp>
        <p:nvSpPr>
          <p:cNvPr id="6" name="Rectangle 4"/>
          <p:cNvSpPr>
            <a:spLocks noGrp="1" noChangeArrowheads="1"/>
          </p:cNvSpPr>
          <p:nvPr>
            <p:ph type="sldNum" idx="11"/>
          </p:nvPr>
        </p:nvSpPr>
        <p:spPr>
          <a:xfrm>
            <a:off x="7451725" y="6248400"/>
            <a:ext cx="973138" cy="458788"/>
          </a:xfrm>
        </p:spPr>
        <p:txBody>
          <a:bodyPr/>
          <a:lstStyle>
            <a:lvl1pPr>
              <a:defRPr/>
            </a:lvl1pPr>
          </a:lstStyle>
          <a:p>
            <a:pPr>
              <a:defRPr/>
            </a:pPr>
            <a:fld id="{26FE7B6B-6847-4D19-82C1-CACF0FD4DDA1}" type="slidenum">
              <a:rPr lang="de-DE"/>
              <a:pPr>
                <a:defRPr/>
              </a:pPr>
              <a:t>‹Nr.›</a:t>
            </a:fld>
            <a:endParaRPr lang="de-DE" dirty="0"/>
          </a:p>
        </p:txBody>
      </p:sp>
    </p:spTree>
    <p:extLst>
      <p:ext uri="{BB962C8B-B14F-4D97-AF65-F5344CB8AC3E}">
        <p14:creationId xmlns:p14="http://schemas.microsoft.com/office/powerpoint/2010/main" val="3411194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8" name="Rectangle 4"/>
          <p:cNvSpPr>
            <a:spLocks noGrp="1" noChangeArrowheads="1"/>
          </p:cNvSpPr>
          <p:nvPr>
            <p:ph type="sldNum" idx="11"/>
          </p:nvPr>
        </p:nvSpPr>
        <p:spPr>
          <a:ln/>
        </p:spPr>
        <p:txBody>
          <a:bodyPr/>
          <a:lstStyle>
            <a:lvl1pPr>
              <a:defRPr/>
            </a:lvl1pPr>
          </a:lstStyle>
          <a:p>
            <a:pPr>
              <a:defRPr/>
            </a:pPr>
            <a:fld id="{6C9B2D2F-F139-4D4B-B06A-3B85EA8E5832}" type="slidenum">
              <a:rPr lang="de-DE"/>
              <a:pPr>
                <a:defRPr/>
              </a:pPr>
              <a:t>‹Nr.›</a:t>
            </a:fld>
            <a:endParaRPr lang="de-DE" dirty="0"/>
          </a:p>
        </p:txBody>
      </p:sp>
    </p:spTree>
    <p:extLst>
      <p:ext uri="{BB962C8B-B14F-4D97-AF65-F5344CB8AC3E}">
        <p14:creationId xmlns:p14="http://schemas.microsoft.com/office/powerpoint/2010/main" val="3241652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4" name="Rectangle 4"/>
          <p:cNvSpPr>
            <a:spLocks noGrp="1" noChangeArrowheads="1"/>
          </p:cNvSpPr>
          <p:nvPr>
            <p:ph type="sldNum" idx="11"/>
          </p:nvPr>
        </p:nvSpPr>
        <p:spPr>
          <a:ln/>
        </p:spPr>
        <p:txBody>
          <a:bodyPr/>
          <a:lstStyle>
            <a:lvl1pPr>
              <a:defRPr/>
            </a:lvl1pPr>
          </a:lstStyle>
          <a:p>
            <a:pPr>
              <a:defRPr/>
            </a:pPr>
            <a:fld id="{DA1E1920-96A0-4C45-9D55-888EA03B2769}" type="slidenum">
              <a:rPr lang="de-DE"/>
              <a:pPr>
                <a:defRPr/>
              </a:pPr>
              <a:t>‹Nr.›</a:t>
            </a:fld>
            <a:endParaRPr lang="de-DE" dirty="0"/>
          </a:p>
        </p:txBody>
      </p:sp>
    </p:spTree>
    <p:extLst>
      <p:ext uri="{BB962C8B-B14F-4D97-AF65-F5344CB8AC3E}">
        <p14:creationId xmlns:p14="http://schemas.microsoft.com/office/powerpoint/2010/main" val="397883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3" name="Rectangle 4"/>
          <p:cNvSpPr>
            <a:spLocks noGrp="1" noChangeArrowheads="1"/>
          </p:cNvSpPr>
          <p:nvPr>
            <p:ph type="sldNum" idx="11"/>
          </p:nvPr>
        </p:nvSpPr>
        <p:spPr>
          <a:ln/>
        </p:spPr>
        <p:txBody>
          <a:bodyPr/>
          <a:lstStyle>
            <a:lvl1pPr>
              <a:defRPr/>
            </a:lvl1pPr>
          </a:lstStyle>
          <a:p>
            <a:pPr>
              <a:defRPr/>
            </a:pPr>
            <a:fld id="{84D954CA-63EA-4D97-ADBC-1D894F0EA83B}" type="slidenum">
              <a:rPr lang="de-DE"/>
              <a:pPr>
                <a:defRPr/>
              </a:pPr>
              <a:t>‹Nr.›</a:t>
            </a:fld>
            <a:endParaRPr lang="de-DE" dirty="0"/>
          </a:p>
        </p:txBody>
      </p:sp>
    </p:spTree>
    <p:extLst>
      <p:ext uri="{BB962C8B-B14F-4D97-AF65-F5344CB8AC3E}">
        <p14:creationId xmlns:p14="http://schemas.microsoft.com/office/powerpoint/2010/main" val="30890241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9C77F37B-7E85-4B47-AAEB-2C18CE81A5FB}" type="slidenum">
              <a:rPr lang="de-DE"/>
              <a:pPr>
                <a:defRPr/>
              </a:pPr>
              <a:t>‹Nr.›</a:t>
            </a:fld>
            <a:endParaRPr lang="de-DE" dirty="0"/>
          </a:p>
        </p:txBody>
      </p:sp>
    </p:spTree>
    <p:extLst>
      <p:ext uri="{BB962C8B-B14F-4D97-AF65-F5344CB8AC3E}">
        <p14:creationId xmlns:p14="http://schemas.microsoft.com/office/powerpoint/2010/main" val="524275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ftr" sz="quarter" idx="10"/>
          </p:nvPr>
        </p:nvSpPr>
        <p:spPr>
          <a:xfrm>
            <a:off x="1835348" y="6248400"/>
            <a:ext cx="5184924" cy="457200"/>
          </a:xfrm>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Rectangle 5"/>
          <p:cNvSpPr>
            <a:spLocks noGrp="1" noChangeArrowheads="1"/>
          </p:cNvSpPr>
          <p:nvPr>
            <p:ph type="sldNum" sz="quarter" idx="11"/>
          </p:nvPr>
        </p:nvSpPr>
        <p:spPr>
          <a:xfrm>
            <a:off x="7452320" y="6248400"/>
            <a:ext cx="1005880" cy="457200"/>
          </a:xfrm>
          <a:ln/>
        </p:spPr>
        <p:txBody>
          <a:bodyPr/>
          <a:lstStyle>
            <a:lvl1pPr>
              <a:defRPr/>
            </a:lvl1pPr>
          </a:lstStyle>
          <a:p>
            <a:pPr>
              <a:defRPr/>
            </a:pPr>
            <a:fld id="{59F2D90D-4469-4D8A-B9FC-E9A5E61D9957}" type="slidenum">
              <a:rPr lang="de-DE"/>
              <a:pPr>
                <a:defRPr/>
              </a:pPr>
              <a:t>‹Nr.›</a:t>
            </a:fld>
            <a:endParaRPr lang="de-DE" dirty="0"/>
          </a:p>
        </p:txBody>
      </p:sp>
    </p:spTree>
    <p:extLst>
      <p:ext uri="{BB962C8B-B14F-4D97-AF65-F5344CB8AC3E}">
        <p14:creationId xmlns:p14="http://schemas.microsoft.com/office/powerpoint/2010/main" val="413624622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A75724E9-8E5B-4DD2-B85B-C0CD1A0B6AD1}" type="slidenum">
              <a:rPr lang="de-DE"/>
              <a:pPr>
                <a:defRPr/>
              </a:pPr>
              <a:t>‹Nr.›</a:t>
            </a:fld>
            <a:endParaRPr lang="de-DE" dirty="0"/>
          </a:p>
        </p:txBody>
      </p:sp>
    </p:spTree>
    <p:extLst>
      <p:ext uri="{BB962C8B-B14F-4D97-AF65-F5344CB8AC3E}">
        <p14:creationId xmlns:p14="http://schemas.microsoft.com/office/powerpoint/2010/main" val="117138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A60483AF-ED8D-448A-851A-4E05774185E2}" type="slidenum">
              <a:rPr lang="de-DE"/>
              <a:pPr>
                <a:defRPr/>
              </a:pPr>
              <a:t>‹Nr.›</a:t>
            </a:fld>
            <a:endParaRPr lang="de-DE" dirty="0"/>
          </a:p>
        </p:txBody>
      </p:sp>
    </p:spTree>
    <p:extLst>
      <p:ext uri="{BB962C8B-B14F-4D97-AF65-F5344CB8AC3E}">
        <p14:creationId xmlns:p14="http://schemas.microsoft.com/office/powerpoint/2010/main" val="2317879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491288" y="463550"/>
            <a:ext cx="1933575" cy="575151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463550"/>
            <a:ext cx="5653088" cy="5751513"/>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Ada-Kurs Nebenläufige Prozesse © 2024 CKW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79D77900-A48D-4250-921C-0BEDEDF1F117}" type="slidenum">
              <a:rPr lang="de-DE"/>
              <a:pPr>
                <a:defRPr/>
              </a:pPr>
              <a:t>‹Nr.›</a:t>
            </a:fld>
            <a:endParaRPr lang="de-DE" dirty="0"/>
          </a:p>
        </p:txBody>
      </p:sp>
    </p:spTree>
    <p:extLst>
      <p:ext uri="{BB962C8B-B14F-4D97-AF65-F5344CB8AC3E}">
        <p14:creationId xmlns:p14="http://schemas.microsoft.com/office/powerpoint/2010/main" val="15763865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433513"/>
          </a:xfrm>
          <a:solidFill>
            <a:schemeClr val="accent1"/>
          </a:solidFill>
        </p:spPr>
        <p:txBody>
          <a:bodyPr/>
          <a:lstStyle/>
          <a:p>
            <a:r>
              <a:rPr lang="de-DE" dirty="0" smtClean="0"/>
              <a:t>Titelmasterformat durch Klicken bearbeiten</a:t>
            </a:r>
            <a:endParaRPr lang="de-DE" dirty="0"/>
          </a:p>
        </p:txBody>
      </p:sp>
      <p:sp>
        <p:nvSpPr>
          <p:cNvPr id="3" name="Rectangle 3"/>
          <p:cNvSpPr>
            <a:spLocks noGrp="1" noChangeArrowheads="1"/>
          </p:cNvSpPr>
          <p:nvPr>
            <p:ph type="ftr" idx="10"/>
          </p:nvPr>
        </p:nvSpPr>
        <p:spPr>
          <a:xfrm>
            <a:off x="2195513" y="6248400"/>
            <a:ext cx="4176712" cy="823913"/>
          </a:xfrm>
        </p:spPr>
        <p:txBody>
          <a:bodyPr/>
          <a:lstStyle>
            <a:lvl1pPr>
              <a:defRPr smtClean="0"/>
            </a:lvl1pPr>
          </a:lstStyle>
          <a:p>
            <a:pPr>
              <a:defRPr/>
            </a:pPr>
            <a:r>
              <a:rPr lang="de-DE" dirty="0" smtClean="0"/>
              <a:t>Ada-Kurs Nebenläufige Prozesse © 2024 CKW Grein</a:t>
            </a:r>
            <a:endParaRPr lang="de-DE" dirty="0"/>
          </a:p>
        </p:txBody>
      </p:sp>
      <p:sp>
        <p:nvSpPr>
          <p:cNvPr id="4" name="Rectangle 4"/>
          <p:cNvSpPr>
            <a:spLocks noGrp="1" noChangeArrowheads="1"/>
          </p:cNvSpPr>
          <p:nvPr>
            <p:ph type="sldNum" idx="11"/>
          </p:nvPr>
        </p:nvSpPr>
        <p:spPr>
          <a:xfrm>
            <a:off x="7524750" y="6248400"/>
            <a:ext cx="900113" cy="458788"/>
          </a:xfrm>
        </p:spPr>
        <p:txBody>
          <a:bodyPr/>
          <a:lstStyle>
            <a:lvl1pPr>
              <a:defRPr/>
            </a:lvl1pPr>
          </a:lstStyle>
          <a:p>
            <a:pPr>
              <a:defRPr/>
            </a:pPr>
            <a:fld id="{9DF953BB-2499-4FA9-8882-B6B5F02EA927}" type="slidenum">
              <a:rPr lang="de-DE"/>
              <a:pPr>
                <a:defRPr/>
              </a:pPr>
              <a:t>‹Nr.›</a:t>
            </a:fld>
            <a:endParaRPr lang="de-DE" dirty="0"/>
          </a:p>
        </p:txBody>
      </p:sp>
    </p:spTree>
    <p:extLst>
      <p:ext uri="{BB962C8B-B14F-4D97-AF65-F5344CB8AC3E}">
        <p14:creationId xmlns:p14="http://schemas.microsoft.com/office/powerpoint/2010/main" val="72742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Rectangle 5"/>
          <p:cNvSpPr>
            <a:spLocks noGrp="1" noChangeArrowheads="1"/>
          </p:cNvSpPr>
          <p:nvPr>
            <p:ph type="sldNum" sz="quarter" idx="11"/>
          </p:nvPr>
        </p:nvSpPr>
        <p:spPr>
          <a:ln/>
        </p:spPr>
        <p:txBody>
          <a:bodyPr/>
          <a:lstStyle>
            <a:lvl1pPr>
              <a:defRPr/>
            </a:lvl1pPr>
          </a:lstStyle>
          <a:p>
            <a:pPr>
              <a:defRPr/>
            </a:pPr>
            <a:fld id="{053897C8-1979-477A-9FA5-A59FBB90A7F4}" type="slidenum">
              <a:rPr lang="de-DE"/>
              <a:pPr>
                <a:defRPr/>
              </a:pPr>
              <a:t>‹Nr.›</a:t>
            </a:fld>
            <a:endParaRPr lang="de-DE" dirty="0"/>
          </a:p>
        </p:txBody>
      </p:sp>
    </p:spTree>
    <p:extLst>
      <p:ext uri="{BB962C8B-B14F-4D97-AF65-F5344CB8AC3E}">
        <p14:creationId xmlns:p14="http://schemas.microsoft.com/office/powerpoint/2010/main" val="28383021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6" name="Rectangle 5"/>
          <p:cNvSpPr>
            <a:spLocks noGrp="1" noChangeArrowheads="1"/>
          </p:cNvSpPr>
          <p:nvPr>
            <p:ph type="sldNum" sz="quarter" idx="11"/>
          </p:nvPr>
        </p:nvSpPr>
        <p:spPr>
          <a:ln/>
        </p:spPr>
        <p:txBody>
          <a:bodyPr/>
          <a:lstStyle>
            <a:lvl1pPr>
              <a:defRPr/>
            </a:lvl1pPr>
          </a:lstStyle>
          <a:p>
            <a:pPr>
              <a:defRPr/>
            </a:pPr>
            <a:fld id="{62583686-71E7-471F-AE45-28D4E947E702}" type="slidenum">
              <a:rPr lang="de-DE"/>
              <a:pPr>
                <a:defRPr/>
              </a:pPr>
              <a:t>‹Nr.›</a:t>
            </a:fld>
            <a:endParaRPr lang="de-DE" dirty="0"/>
          </a:p>
        </p:txBody>
      </p:sp>
    </p:spTree>
    <p:extLst>
      <p:ext uri="{BB962C8B-B14F-4D97-AF65-F5344CB8AC3E}">
        <p14:creationId xmlns:p14="http://schemas.microsoft.com/office/powerpoint/2010/main" val="2535458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8" name="Rectangle 5"/>
          <p:cNvSpPr>
            <a:spLocks noGrp="1" noChangeArrowheads="1"/>
          </p:cNvSpPr>
          <p:nvPr>
            <p:ph type="sldNum" sz="quarter" idx="11"/>
          </p:nvPr>
        </p:nvSpPr>
        <p:spPr>
          <a:ln/>
        </p:spPr>
        <p:txBody>
          <a:bodyPr/>
          <a:lstStyle>
            <a:lvl1pPr>
              <a:defRPr/>
            </a:lvl1pPr>
          </a:lstStyle>
          <a:p>
            <a:pPr>
              <a:defRPr/>
            </a:pPr>
            <a:fld id="{1BA1FA06-810C-4C10-9ED7-96CA25E09374}" type="slidenum">
              <a:rPr lang="de-DE"/>
              <a:pPr>
                <a:defRPr/>
              </a:pPr>
              <a:t>‹Nr.›</a:t>
            </a:fld>
            <a:endParaRPr lang="de-DE" dirty="0"/>
          </a:p>
        </p:txBody>
      </p:sp>
    </p:spTree>
    <p:extLst>
      <p:ext uri="{BB962C8B-B14F-4D97-AF65-F5344CB8AC3E}">
        <p14:creationId xmlns:p14="http://schemas.microsoft.com/office/powerpoint/2010/main" val="664671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Rectangle 5"/>
          <p:cNvSpPr>
            <a:spLocks noGrp="1" noChangeArrowheads="1"/>
          </p:cNvSpPr>
          <p:nvPr>
            <p:ph type="sldNum" sz="quarter" idx="11"/>
          </p:nvPr>
        </p:nvSpPr>
        <p:spPr>
          <a:ln/>
        </p:spPr>
        <p:txBody>
          <a:bodyPr/>
          <a:lstStyle>
            <a:lvl1pPr>
              <a:defRPr/>
            </a:lvl1pPr>
          </a:lstStyle>
          <a:p>
            <a:pPr>
              <a:defRPr/>
            </a:pPr>
            <a:fld id="{DA0DBBEF-F33A-4B6C-BF57-F6FB00203B26}" type="slidenum">
              <a:rPr lang="de-DE"/>
              <a:pPr>
                <a:defRPr/>
              </a:pPr>
              <a:t>‹Nr.›</a:t>
            </a:fld>
            <a:endParaRPr lang="de-DE" dirty="0"/>
          </a:p>
        </p:txBody>
      </p:sp>
    </p:spTree>
    <p:extLst>
      <p:ext uri="{BB962C8B-B14F-4D97-AF65-F5344CB8AC3E}">
        <p14:creationId xmlns:p14="http://schemas.microsoft.com/office/powerpoint/2010/main" val="351766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3" name="Rectangle 5"/>
          <p:cNvSpPr>
            <a:spLocks noGrp="1" noChangeArrowheads="1"/>
          </p:cNvSpPr>
          <p:nvPr>
            <p:ph type="sldNum" sz="quarter" idx="11"/>
          </p:nvPr>
        </p:nvSpPr>
        <p:spPr>
          <a:ln/>
        </p:spPr>
        <p:txBody>
          <a:bodyPr/>
          <a:lstStyle>
            <a:lvl1pPr>
              <a:defRPr/>
            </a:lvl1pPr>
          </a:lstStyle>
          <a:p>
            <a:pPr>
              <a:defRPr/>
            </a:pPr>
            <a:fld id="{0C4675A5-C0E2-4C0F-98A7-1E29AE7CE346}" type="slidenum">
              <a:rPr lang="de-DE"/>
              <a:pPr>
                <a:defRPr/>
              </a:pPr>
              <a:t>‹Nr.›</a:t>
            </a:fld>
            <a:endParaRPr lang="de-DE" dirty="0"/>
          </a:p>
        </p:txBody>
      </p:sp>
    </p:spTree>
    <p:extLst>
      <p:ext uri="{BB962C8B-B14F-4D97-AF65-F5344CB8AC3E}">
        <p14:creationId xmlns:p14="http://schemas.microsoft.com/office/powerpoint/2010/main" val="3504470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6" name="Rectangle 5"/>
          <p:cNvSpPr>
            <a:spLocks noGrp="1" noChangeArrowheads="1"/>
          </p:cNvSpPr>
          <p:nvPr>
            <p:ph type="sldNum" sz="quarter" idx="11"/>
          </p:nvPr>
        </p:nvSpPr>
        <p:spPr>
          <a:ln/>
        </p:spPr>
        <p:txBody>
          <a:bodyPr/>
          <a:lstStyle>
            <a:lvl1pPr>
              <a:defRPr/>
            </a:lvl1pPr>
          </a:lstStyle>
          <a:p>
            <a:pPr>
              <a:defRPr/>
            </a:pPr>
            <a:fld id="{1EF336B0-B6FE-4DE0-AD98-CC79DF0620F7}" type="slidenum">
              <a:rPr lang="de-DE"/>
              <a:pPr>
                <a:defRPr/>
              </a:pPr>
              <a:t>‹Nr.›</a:t>
            </a:fld>
            <a:endParaRPr lang="de-DE" dirty="0"/>
          </a:p>
        </p:txBody>
      </p:sp>
    </p:spTree>
    <p:extLst>
      <p:ext uri="{BB962C8B-B14F-4D97-AF65-F5344CB8AC3E}">
        <p14:creationId xmlns:p14="http://schemas.microsoft.com/office/powerpoint/2010/main" val="3669655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ftr" sz="quarter" idx="10"/>
          </p:nvPr>
        </p:nvSpPr>
        <p:spPr>
          <a:ln/>
        </p:spPr>
        <p:txBody>
          <a:bodyPr/>
          <a:lstStyle>
            <a:lvl1pPr>
              <a:defRPr/>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6" name="Rectangle 5"/>
          <p:cNvSpPr>
            <a:spLocks noGrp="1" noChangeArrowheads="1"/>
          </p:cNvSpPr>
          <p:nvPr>
            <p:ph type="sldNum" sz="quarter" idx="11"/>
          </p:nvPr>
        </p:nvSpPr>
        <p:spPr>
          <a:ln/>
        </p:spPr>
        <p:txBody>
          <a:bodyPr/>
          <a:lstStyle>
            <a:lvl1pPr>
              <a:defRPr/>
            </a:lvl1pPr>
          </a:lstStyle>
          <a:p>
            <a:pPr>
              <a:defRPr/>
            </a:pPr>
            <a:fld id="{15E30C33-EAD8-4EC6-9416-CB22906BD573}" type="slidenum">
              <a:rPr lang="de-DE"/>
              <a:pPr>
                <a:defRPr/>
              </a:pPr>
              <a:t>‹Nr.›</a:t>
            </a:fld>
            <a:endParaRPr lang="de-DE" dirty="0"/>
          </a:p>
        </p:txBody>
      </p:sp>
    </p:spTree>
    <p:extLst>
      <p:ext uri="{BB962C8B-B14F-4D97-AF65-F5344CB8AC3E}">
        <p14:creationId xmlns:p14="http://schemas.microsoft.com/office/powerpoint/2010/main" val="550828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CFF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Klicken Sie, um das Titelformat zu bearbeiten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Klicken Sie, um die Formate des Vorlagentextes zu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71684" name="Rectangle 4"/>
          <p:cNvSpPr>
            <a:spLocks noGrp="1" noChangeArrowheads="1"/>
          </p:cNvSpPr>
          <p:nvPr>
            <p:ph type="ftr" sz="quarter" idx="3"/>
          </p:nvPr>
        </p:nvSpPr>
        <p:spPr bwMode="auto">
          <a:xfrm>
            <a:off x="1835150" y="6248400"/>
            <a:ext cx="518512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800"/>
            </a:lvl1p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71685" name="Rectangle 5"/>
          <p:cNvSpPr>
            <a:spLocks noGrp="1" noChangeArrowheads="1"/>
          </p:cNvSpPr>
          <p:nvPr>
            <p:ph type="sldNum" sz="quarter" idx="4"/>
          </p:nvPr>
        </p:nvSpPr>
        <p:spPr bwMode="auto">
          <a:xfrm>
            <a:off x="7308850" y="6248400"/>
            <a:ext cx="1149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800"/>
            </a:lvl1pPr>
          </a:lstStyle>
          <a:p>
            <a:pPr>
              <a:defRPr/>
            </a:pPr>
            <a:fld id="{84D29B7F-D655-4529-808D-D2FDA42E4679}"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90000"/>
        <a:buChar char="•"/>
        <a:defRPr sz="2800">
          <a:solidFill>
            <a:schemeClr val="tx1"/>
          </a:solidFill>
          <a:latin typeface="+mn-lt"/>
        </a:defRPr>
      </a:lvl2pPr>
      <a:lvl3pPr marL="1143000" indent="-228600" algn="l" rtl="0" eaLnBrk="0" fontAlgn="base" hangingPunct="0">
        <a:spcBef>
          <a:spcPct val="20000"/>
        </a:spcBef>
        <a:spcAft>
          <a:spcPct val="0"/>
        </a:spcAft>
        <a:buSzPct val="80000"/>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39063" cy="1433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39063"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2" name="Rectangle 3"/>
          <p:cNvSpPr>
            <a:spLocks noGrp="1" noChangeArrowheads="1"/>
          </p:cNvSpPr>
          <p:nvPr>
            <p:ph type="ftr"/>
          </p:nvPr>
        </p:nvSpPr>
        <p:spPr bwMode="auto">
          <a:xfrm>
            <a:off x="2555875" y="6248400"/>
            <a:ext cx="4176713"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000000"/>
                </a:solidFill>
                <a:latin typeface="Times New Roman" pitchFamily="16" charset="0"/>
              </a:defRPr>
            </a:lvl1pPr>
          </a:lstStyle>
          <a:p>
            <a:pPr defTabSz="449263">
              <a:buSzPct val="100000"/>
              <a:defRPr/>
            </a:pPr>
            <a:r>
              <a:rPr lang="de-DE" dirty="0" smtClean="0"/>
              <a:t>Ada-Kurs Nebenläufige Prozesse © 2024 CKW Grein</a:t>
            </a:r>
            <a:endParaRPr lang="de-DE" dirty="0"/>
          </a:p>
        </p:txBody>
      </p:sp>
      <p:sp>
        <p:nvSpPr>
          <p:cNvPr id="1028" name="Rectangle 4"/>
          <p:cNvSpPr>
            <a:spLocks noGrp="1" noChangeArrowheads="1"/>
          </p:cNvSpPr>
          <p:nvPr>
            <p:ph type="sldNum"/>
          </p:nvPr>
        </p:nvSpPr>
        <p:spPr bwMode="auto">
          <a:xfrm>
            <a:off x="7164388" y="6248400"/>
            <a:ext cx="1260475"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Times New Roman" pitchFamily="18" charset="0"/>
              </a:defRPr>
            </a:lvl1pPr>
          </a:lstStyle>
          <a:p>
            <a:pPr defTabSz="449263">
              <a:buSzPct val="100000"/>
              <a:defRPr/>
            </a:pPr>
            <a:fld id="{42F99982-6AE2-43FF-B808-63F90D368AC0}" type="slidenum">
              <a:rPr lang="de-DE"/>
              <a:pPr defTabSz="449263">
                <a:buSzPct val="100000"/>
                <a:defRPr/>
              </a:pPr>
              <a:t>‹Nr.›</a:t>
            </a:fld>
            <a:endParaRPr lang="de-DE" dirty="0"/>
          </a:p>
        </p:txBody>
      </p:sp>
    </p:spTree>
    <p:extLst>
      <p:ext uri="{BB962C8B-B14F-4D97-AF65-F5344CB8AC3E}">
        <p14:creationId xmlns:p14="http://schemas.microsoft.com/office/powerpoint/2010/main" val="112126785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slide" Target="slide14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 Target="slide14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hyperlink" Target="http://www.ada-auth.org/standards/overview22.html" TargetMode="Externa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56.xml"/><Relationship Id="rId1" Type="http://schemas.openxmlformats.org/officeDocument/2006/relationships/slideLayout" Target="../slideLayouts/slideLayout2.xml"/><Relationship Id="rId4" Type="http://schemas.openxmlformats.org/officeDocument/2006/relationships/slide" Target="slide146.xml"/></Relationships>
</file>

<file path=ppt/slides/_rels/slide1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9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06.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08.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11.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5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49.xml.rels><?xml version="1.0" encoding="UTF-8" standalone="yes"?>
<Relationships xmlns="http://schemas.openxmlformats.org/package/2006/relationships"><Relationship Id="rId3" Type="http://schemas.openxmlformats.org/officeDocument/2006/relationships/hyperlink" Target="http://archive.adaic.com/tools/CKWG/CKWG.html"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www.ada-deutschland.de/sites/default/files/AdaKursGrein/Ada-Kurs-Course.html" TargetMode="External"/><Relationship Id="rId4" Type="http://schemas.openxmlformats.org/officeDocument/2006/relationships/hyperlink" Target="https://www.ada-deutschland.de/sites/default/files/AdaTourCD/AdaTourCD2004/Ada%20Magica/Inhalt.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adaic.org/learn/material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 Target="slide14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50825" y="1268760"/>
            <a:ext cx="3097213" cy="1655638"/>
          </a:xfrm>
        </p:spPr>
        <p:txBody>
          <a:bodyPr/>
          <a:lstStyle/>
          <a:p>
            <a:pPr eaLnBrk="1" hangingPunct="1"/>
            <a:r>
              <a:rPr lang="de-DE" altLang="de-DE" dirty="0" smtClean="0"/>
              <a:t>Ada-Kurs</a:t>
            </a:r>
          </a:p>
        </p:txBody>
      </p:sp>
      <p:sp>
        <p:nvSpPr>
          <p:cNvPr id="2051" name="Rectangle 3"/>
          <p:cNvSpPr>
            <a:spLocks noGrp="1" noChangeArrowheads="1"/>
          </p:cNvSpPr>
          <p:nvPr>
            <p:ph type="subTitle" idx="1"/>
          </p:nvPr>
        </p:nvSpPr>
        <p:spPr>
          <a:xfrm>
            <a:off x="1371600" y="3789040"/>
            <a:ext cx="6400800" cy="2376264"/>
          </a:xfrm>
        </p:spPr>
        <p:txBody>
          <a:bodyPr/>
          <a:lstStyle/>
          <a:p>
            <a:pPr eaLnBrk="1" hangingPunct="1"/>
            <a:r>
              <a:rPr lang="de-DE" altLang="de-DE" dirty="0" smtClean="0"/>
              <a:t>Christoph Karl Walter Grein</a:t>
            </a:r>
          </a:p>
          <a:p>
            <a:pPr eaLnBrk="1" hangingPunct="1"/>
            <a:r>
              <a:rPr lang="de-DE" altLang="de-DE" dirty="0" smtClean="0"/>
              <a:t>Ada Magica</a:t>
            </a:r>
          </a:p>
          <a:p>
            <a:pPr eaLnBrk="1" hangingPunct="1"/>
            <a:r>
              <a:rPr lang="de-DE" altLang="de-DE" sz="2400" u="sng" dirty="0" smtClean="0"/>
              <a:t>Voraussetzungen:</a:t>
            </a:r>
          </a:p>
          <a:p>
            <a:pPr lvl="0" eaLnBrk="1" hangingPunct="1"/>
            <a:r>
              <a:rPr lang="de-DE" altLang="de-DE" sz="2000" dirty="0" smtClean="0"/>
              <a:t>Ada-Kenntnisse auf dem Niveau des Ada-Basiskurses</a:t>
            </a:r>
          </a:p>
          <a:p>
            <a:pPr lvl="0" eaLnBrk="1" hangingPunct="1"/>
            <a:r>
              <a:rPr lang="de-DE" altLang="de-DE" sz="2000" dirty="0" smtClean="0">
                <a:solidFill>
                  <a:srgbClr val="000000"/>
                </a:solidFill>
              </a:rPr>
              <a:t>Nicht </a:t>
            </a:r>
            <a:r>
              <a:rPr lang="de-DE" altLang="de-DE" sz="2000" dirty="0">
                <a:solidFill>
                  <a:srgbClr val="000000"/>
                </a:solidFill>
              </a:rPr>
              <a:t>für Programmieranfänger</a:t>
            </a:r>
            <a:r>
              <a:rPr lang="de-DE" altLang="de-DE" sz="2000" dirty="0" smtClean="0">
                <a:solidFill>
                  <a:srgbClr val="000000"/>
                </a:solidFill>
              </a:rPr>
              <a:t>!</a:t>
            </a:r>
            <a:endParaRPr lang="de-DE" altLang="de-DE" sz="2000" dirty="0">
              <a:solidFill>
                <a:srgbClr val="000000"/>
              </a:solidFill>
            </a:endParaRPr>
          </a:p>
        </p:txBody>
      </p:sp>
      <p:pic>
        <p:nvPicPr>
          <p:cNvPr id="2052" name="Grafik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25838" y="381000"/>
            <a:ext cx="20669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5724525" y="1268760"/>
            <a:ext cx="3240088" cy="1655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pPr eaLnBrk="1" hangingPunct="1">
              <a:defRPr/>
            </a:pPr>
            <a:r>
              <a:rPr lang="de-DE" kern="0" dirty="0" smtClean="0"/>
              <a:t>Nebenläufige Prozesse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58775" indent="-358775">
              <a:buFont typeface="Arial" panose="020B0604020202020204" pitchFamily="34" charset="0"/>
              <a:buChar char="•"/>
            </a:pPr>
            <a:r>
              <a:rPr lang="de-DE" sz="2000" dirty="0"/>
              <a:t>Wie komplex ist der O(logN)-Algorithmus im Vergleich zum </a:t>
            </a:r>
            <a:r>
              <a:rPr lang="de-DE" sz="2000" dirty="0" smtClean="0"/>
              <a:t>ein-facheren</a:t>
            </a:r>
            <a:r>
              <a:rPr lang="de-DE" sz="2000" dirty="0"/>
              <a:t>?</a:t>
            </a:r>
            <a:br>
              <a:rPr lang="de-DE" sz="2000" dirty="0"/>
            </a:br>
            <a:r>
              <a:rPr lang="de-DE" sz="2000" dirty="0"/>
              <a:t>Anders ausgedrückt: Wie groß ist N?</a:t>
            </a:r>
            <a:br>
              <a:rPr lang="de-DE" sz="2000" dirty="0"/>
            </a:br>
            <a:r>
              <a:rPr lang="de-DE" sz="2000" dirty="0"/>
              <a:t>Oft stellt sich heraus, dass N sehr groß sein muss, bevor die </a:t>
            </a:r>
            <a:r>
              <a:rPr lang="de-DE" sz="2000" dirty="0" smtClean="0"/>
              <a:t>Rechen-zeit </a:t>
            </a:r>
            <a:r>
              <a:rPr lang="de-DE" sz="2000" dirty="0"/>
              <a:t>der größeren Komplexität sich auszahlt. Mit moderner Hardware wird diese Größe </a:t>
            </a:r>
            <a:r>
              <a:rPr lang="de-DE" sz="2000" dirty="0" smtClean="0"/>
              <a:t>häufig gar </a:t>
            </a:r>
            <a:r>
              <a:rPr lang="de-DE" sz="2000" dirty="0"/>
              <a:t>nicht erreicht</a:t>
            </a:r>
            <a:r>
              <a:rPr lang="de-DE" sz="2000" dirty="0" smtClean="0"/>
              <a:t>.</a:t>
            </a:r>
          </a:p>
          <a:p>
            <a:pPr marL="358775" indent="-358775">
              <a:buFont typeface="Arial" panose="020B0604020202020204" pitchFamily="34" charset="0"/>
              <a:buChar char="•"/>
            </a:pPr>
            <a:r>
              <a:rPr lang="de-DE" sz="2000" dirty="0"/>
              <a:t>Benötigt der O(logN)-Algorithmus zeitfressende Umformung der zu bearbeitenden Daten, während der andere sie direkt verwenden kann</a:t>
            </a:r>
            <a:r>
              <a:rPr lang="de-DE" sz="2000" dirty="0" smtClean="0"/>
              <a:t>?</a:t>
            </a:r>
          </a:p>
          <a:p>
            <a:pPr marL="358775" indent="-358775">
              <a:buFont typeface="Arial" panose="020B0604020202020204" pitchFamily="34" charset="0"/>
              <a:buChar char="•"/>
            </a:pPr>
            <a:r>
              <a:rPr lang="de-DE" sz="2000" dirty="0"/>
              <a:t>Welches sind die Zeitanforderungen an das Projekt? Keine </a:t>
            </a:r>
            <a:r>
              <a:rPr lang="de-DE" sz="2000" dirty="0" smtClean="0"/>
              <a:t>besonde-ren</a:t>
            </a:r>
            <a:r>
              <a:rPr lang="de-DE" sz="2000" dirty="0"/>
              <a:t>, sanfte Realzeit, harte Realzeit?</a:t>
            </a:r>
            <a:br>
              <a:rPr lang="de-DE" sz="2000" dirty="0"/>
            </a:br>
            <a:r>
              <a:rPr lang="de-DE" sz="2000" dirty="0"/>
              <a:t>Wenn der einfachere O(N)-Algorithmus diese Anforderungen erfüllt, ist er effizient.</a:t>
            </a:r>
          </a:p>
        </p:txBody>
      </p:sp>
      <p:sp>
        <p:nvSpPr>
          <p:cNvPr id="5" name="Titel 4"/>
          <p:cNvSpPr>
            <a:spLocks noGrp="1"/>
          </p:cNvSpPr>
          <p:nvPr>
            <p:ph type="title"/>
          </p:nvPr>
        </p:nvSpPr>
        <p:spPr/>
        <p:txBody>
          <a:bodyPr/>
          <a:lstStyle/>
          <a:p>
            <a:r>
              <a:rPr lang="de-DE" dirty="0" smtClean="0"/>
              <a:t>Effizienz: Kriterien</a:t>
            </a:r>
            <a:endParaRPr lang="de-DE"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9</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38555156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2"/>
          <p:cNvSpPr>
            <a:spLocks noGrp="1" noChangeArrowheads="1"/>
          </p:cNvSpPr>
          <p:nvPr>
            <p:ph type="title"/>
          </p:nvPr>
        </p:nvSpPr>
        <p:spPr>
          <a:xfrm>
            <a:off x="685800" y="404664"/>
            <a:ext cx="7772400" cy="1275928"/>
          </a:xfrm>
        </p:spPr>
        <p:txBody>
          <a:bodyPr/>
          <a:lstStyle/>
          <a:p>
            <a:pPr eaLnBrk="1" hangingPunct="1"/>
            <a:r>
              <a:rPr lang="de-DE" altLang="de-DE" sz="4000" dirty="0" smtClean="0"/>
              <a:t>Geschützter Datentyp</a:t>
            </a:r>
            <a:br>
              <a:rPr lang="de-DE" altLang="de-DE" sz="4000" dirty="0" smtClean="0"/>
            </a:br>
            <a:r>
              <a:rPr lang="de-DE" altLang="de-DE" sz="4000" dirty="0" smtClean="0"/>
              <a:t> Rumpf</a:t>
            </a:r>
          </a:p>
        </p:txBody>
      </p:sp>
      <p:sp>
        <p:nvSpPr>
          <p:cNvPr id="51205" name="Rectangle 3"/>
          <p:cNvSpPr>
            <a:spLocks noGrp="1" noChangeArrowheads="1"/>
          </p:cNvSpPr>
          <p:nvPr>
            <p:ph idx="1"/>
          </p:nvPr>
        </p:nvSpPr>
        <p:spPr>
          <a:xfrm>
            <a:off x="685800" y="1772816"/>
            <a:ext cx="7772400" cy="4475584"/>
          </a:xfrm>
        </p:spPr>
        <p:txBody>
          <a:bodyPr/>
          <a:lstStyle/>
          <a:p>
            <a:pPr marL="0" indent="0" eaLnBrk="1" hangingPunct="1">
              <a:lnSpc>
                <a:spcPct val="80000"/>
              </a:lnSpc>
              <a:buFontTx/>
              <a:buNone/>
            </a:pPr>
            <a:r>
              <a:rPr lang="de-DE" altLang="de-DE" sz="2000" dirty="0" smtClean="0">
                <a:solidFill>
                  <a:srgbClr val="C00000"/>
                </a:solidFill>
              </a:rPr>
              <a:t>Prozeduren </a:t>
            </a:r>
            <a:r>
              <a:rPr lang="de-DE" altLang="de-DE" sz="2000" dirty="0" smtClean="0"/>
              <a:t>und </a:t>
            </a:r>
            <a:r>
              <a:rPr lang="de-DE" altLang="de-DE" sz="2000" dirty="0" smtClean="0">
                <a:solidFill>
                  <a:srgbClr val="C00000"/>
                </a:solidFill>
              </a:rPr>
              <a:t>Funktionen </a:t>
            </a:r>
            <a:r>
              <a:rPr lang="de-DE" altLang="de-DE" sz="2000" dirty="0" smtClean="0"/>
              <a:t>haben dieselbe Syntax wie außerhalb geschützter Objekte. Funktionen dürfen hier allerdings keine Neben-wirkungen haben (</a:t>
            </a:r>
            <a:r>
              <a:rPr lang="de-DE" altLang="de-DE" sz="2000" i="1" dirty="0" smtClean="0"/>
              <a:t>side effects</a:t>
            </a:r>
            <a:r>
              <a:rPr lang="de-DE" altLang="de-DE" sz="2000" dirty="0" smtClean="0"/>
              <a:t>), sie gewähren ja simultanen Zugang.</a:t>
            </a:r>
          </a:p>
          <a:p>
            <a:pPr marL="0" indent="0" eaLnBrk="1" hangingPunct="1">
              <a:lnSpc>
                <a:spcPct val="80000"/>
              </a:lnSpc>
              <a:buFontTx/>
              <a:buNone/>
            </a:pPr>
            <a:r>
              <a:rPr lang="de-DE" altLang="de-DE" sz="2000" dirty="0" smtClean="0">
                <a:solidFill>
                  <a:srgbClr val="C00000"/>
                </a:solidFill>
              </a:rPr>
              <a:t>Eingänge</a:t>
            </a:r>
            <a:r>
              <a:rPr lang="de-DE" altLang="de-DE" sz="2000" dirty="0" smtClean="0"/>
              <a:t> haben, ähnlich </a:t>
            </a:r>
            <a:r>
              <a:rPr lang="de-DE" altLang="de-DE" sz="2000" dirty="0"/>
              <a:t>dem Wächter (</a:t>
            </a:r>
            <a:r>
              <a:rPr lang="de-DE" altLang="de-DE" sz="2000" i="1" dirty="0"/>
              <a:t>guard</a:t>
            </a:r>
            <a:r>
              <a:rPr lang="de-DE" altLang="de-DE" sz="2000" dirty="0"/>
              <a:t>) </a:t>
            </a:r>
            <a:r>
              <a:rPr lang="de-DE" altLang="de-DE" sz="2000" dirty="0" smtClean="0"/>
              <a:t>der Select-Anweisungen</a:t>
            </a:r>
            <a:r>
              <a:rPr lang="de-DE" altLang="de-DE" sz="2000" dirty="0"/>
              <a:t>, </a:t>
            </a:r>
            <a:r>
              <a:rPr lang="de-DE" altLang="de-DE" sz="2000" dirty="0" smtClean="0"/>
              <a:t>zwingend eine </a:t>
            </a:r>
            <a:r>
              <a:rPr lang="de-DE" altLang="de-DE" sz="2000" dirty="0" smtClean="0">
                <a:solidFill>
                  <a:schemeClr val="accent2"/>
                </a:solidFill>
              </a:rPr>
              <a:t>Schranke</a:t>
            </a:r>
            <a:r>
              <a:rPr lang="de-DE" altLang="de-DE" sz="2000" dirty="0" smtClean="0"/>
              <a:t> (</a:t>
            </a:r>
            <a:r>
              <a:rPr lang="de-DE" altLang="de-DE" sz="2000" i="1" dirty="0" smtClean="0"/>
              <a:t>barrier</a:t>
            </a:r>
            <a:r>
              <a:rPr lang="de-DE" altLang="de-DE" sz="2000" dirty="0" smtClean="0"/>
              <a:t>), einen Booleschen Ausdruck; dieser kann auch konstant </a:t>
            </a:r>
            <a:r>
              <a:rPr lang="de-DE" altLang="de-DE" sz="1800" dirty="0" smtClean="0">
                <a:latin typeface="Courier New" panose="02070309020205020404" pitchFamily="49" charset="0"/>
                <a:cs typeface="Courier New" panose="02070309020205020404" pitchFamily="49" charset="0"/>
              </a:rPr>
              <a:t>True</a:t>
            </a:r>
            <a:r>
              <a:rPr lang="de-DE" altLang="de-DE" sz="2000" dirty="0" smtClean="0"/>
              <a:t> sein, dann ist der Eingang immer offen.</a:t>
            </a:r>
          </a:p>
          <a:p>
            <a:pPr marL="0" indent="0" eaLnBrk="1" hangingPunct="1">
              <a:lnSpc>
                <a:spcPct val="80000"/>
              </a:lnSpc>
              <a:buFontTx/>
              <a:buNone/>
            </a:pPr>
            <a:r>
              <a:rPr lang="de-DE" altLang="de-DE" sz="2000" dirty="0" smtClean="0"/>
              <a:t>Direkt im Rumpf des Typs können keine zusätzlichen Daten vereinbart werden. All das muss sich in der Spezifikation (im privaten Teil) befinden.</a:t>
            </a:r>
          </a:p>
          <a:p>
            <a:pPr marL="0" indent="0" eaLnBrk="1" hangingPunct="1">
              <a:lnSpc>
                <a:spcPct val="80000"/>
              </a:lnSpc>
              <a:buFontTx/>
              <a:buNone/>
            </a:pPr>
            <a:r>
              <a:rPr lang="de-DE" altLang="de-DE" sz="2000" dirty="0" smtClean="0"/>
              <a:t>Geschützte Objekte dürfen </a:t>
            </a:r>
            <a:r>
              <a:rPr lang="de-DE" altLang="de-DE" sz="2000" dirty="0" smtClean="0">
                <a:solidFill>
                  <a:srgbClr val="FF0066"/>
                </a:solidFill>
              </a:rPr>
              <a:t>keine potentiell blockierenden </a:t>
            </a:r>
            <a:r>
              <a:rPr lang="de-DE" altLang="de-DE" sz="2000" dirty="0" smtClean="0"/>
              <a:t>Operationen ausführen. Das RM definiert, was solche Operationen sind.</a:t>
            </a:r>
            <a:endParaRPr lang="de-DE" altLang="de-DE" sz="800" dirty="0" smtClean="0"/>
          </a:p>
          <a:p>
            <a:pPr marL="628650" indent="0" eaLnBrk="1" hangingPunct="1">
              <a:lnSpc>
                <a:spcPct val="80000"/>
              </a:lnSpc>
              <a:buFontTx/>
              <a:buNone/>
            </a:pPr>
            <a:r>
              <a:rPr lang="de-DE" altLang="de-DE" sz="1800" b="1" dirty="0" smtClean="0">
                <a:latin typeface="Courier New" pitchFamily="49" charset="0"/>
              </a:rPr>
              <a:t>protected</a:t>
            </a:r>
            <a:r>
              <a:rPr lang="de-DE" altLang="de-DE" sz="1800" dirty="0" smtClean="0">
                <a:latin typeface="Courier New" pitchFamily="49" charset="0"/>
              </a:rPr>
              <a:t> </a:t>
            </a:r>
            <a:r>
              <a:rPr lang="de-DE" altLang="de-DE" sz="1800" b="1" dirty="0" smtClean="0">
                <a:latin typeface="Courier New" pitchFamily="49" charset="0"/>
              </a:rPr>
              <a:t>body</a:t>
            </a:r>
            <a:r>
              <a:rPr lang="de-DE" altLang="de-DE" sz="1800" dirty="0" smtClean="0">
                <a:latin typeface="Courier New" pitchFamily="49" charset="0"/>
              </a:rPr>
              <a:t> Name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entry</a:t>
            </a:r>
            <a:r>
              <a:rPr lang="de-DE" altLang="de-DE" sz="1800" dirty="0" smtClean="0">
                <a:latin typeface="Courier New" pitchFamily="49" charset="0"/>
              </a:rPr>
              <a:t> E (X: </a:t>
            </a:r>
            <a:r>
              <a:rPr lang="de-DE" altLang="de-DE" sz="1800" b="1" dirty="0" smtClean="0">
                <a:latin typeface="Courier New" pitchFamily="49" charset="0"/>
              </a:rPr>
              <a:t>in</a:t>
            </a:r>
            <a:r>
              <a:rPr lang="de-DE" altLang="de-DE" sz="1800" dirty="0" smtClean="0">
                <a:latin typeface="Courier New" pitchFamily="49" charset="0"/>
              </a:rPr>
              <a:t> T) </a:t>
            </a:r>
            <a:r>
              <a:rPr lang="de-DE" altLang="de-DE" sz="1800" b="1" dirty="0" smtClean="0">
                <a:latin typeface="Courier New" pitchFamily="49" charset="0"/>
              </a:rPr>
              <a:t>when</a:t>
            </a:r>
            <a:r>
              <a:rPr lang="de-DE" altLang="de-DE" sz="1800" dirty="0" smtClean="0">
                <a:latin typeface="Courier New" pitchFamily="49" charset="0"/>
              </a:rPr>
              <a:t> </a:t>
            </a:r>
            <a:r>
              <a:rPr lang="de-DE" altLang="de-DE" sz="1800" dirty="0" smtClean="0">
                <a:solidFill>
                  <a:schemeClr val="accent2"/>
                </a:solidFill>
                <a:latin typeface="Courier New" pitchFamily="49" charset="0"/>
              </a:rPr>
              <a:t>Bedingung</a:t>
            </a:r>
            <a:r>
              <a:rPr lang="de-DE" altLang="de-DE" sz="1800" dirty="0" smtClean="0">
                <a:latin typeface="Courier New" pitchFamily="49" charset="0"/>
              </a:rPr>
              <a:t>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a:t>
            </a:r>
            <a:r>
              <a:rPr lang="de-DE" altLang="de-DE" sz="1800" dirty="0" smtClean="0">
                <a:latin typeface="Courier New" pitchFamily="49" charset="0"/>
              </a:rPr>
              <a:t> E; </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Name;</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99</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3779912" y="5373216"/>
            <a:ext cx="4824536" cy="646331"/>
          </a:xfrm>
          <a:prstGeom prst="rect">
            <a:avLst/>
          </a:prstGeom>
          <a:solidFill>
            <a:srgbClr val="81FFBA"/>
          </a:solidFill>
          <a:ln>
            <a:solidFill>
              <a:srgbClr val="00B050"/>
            </a:solidFill>
          </a:ln>
        </p:spPr>
        <p:txBody>
          <a:bodyPr wrap="square" rtlCol="0">
            <a:spAutoFit/>
          </a:bodyPr>
          <a:lstStyle/>
          <a:p>
            <a:pPr algn="ctr"/>
            <a:r>
              <a:rPr lang="de-DE" sz="1800" dirty="0" smtClean="0">
                <a:solidFill>
                  <a:srgbClr val="00B050"/>
                </a:solidFill>
              </a:rPr>
              <a:t>Der Aspekt </a:t>
            </a:r>
            <a:r>
              <a:rPr lang="en-US" sz="1600" dirty="0" smtClean="0">
                <a:solidFill>
                  <a:srgbClr val="00B050"/>
                </a:solidFill>
                <a:latin typeface="Courier New" panose="02070309020205020404" pitchFamily="49" charset="0"/>
                <a:cs typeface="Courier New" panose="02070309020205020404" pitchFamily="49" charset="0"/>
              </a:rPr>
              <a:t>Nonblocking</a:t>
            </a:r>
            <a:r>
              <a:rPr lang="en-US" sz="1800" dirty="0" smtClean="0">
                <a:solidFill>
                  <a:srgbClr val="00B050"/>
                </a:solidFill>
              </a:rPr>
              <a:t> </a:t>
            </a:r>
            <a:r>
              <a:rPr lang="de-DE" sz="1800" dirty="0" smtClean="0">
                <a:solidFill>
                  <a:srgbClr val="00B050"/>
                </a:solidFill>
              </a:rPr>
              <a:t>(</a:t>
            </a:r>
            <a:r>
              <a:rPr lang="de-DE" sz="1800" dirty="0">
                <a:solidFill>
                  <a:srgbClr val="C00000"/>
                </a:solidFill>
              </a:rPr>
              <a:t>Ada 2022</a:t>
            </a:r>
            <a:r>
              <a:rPr lang="de-DE" sz="1800" dirty="0">
                <a:solidFill>
                  <a:srgbClr val="00B050"/>
                </a:solidFill>
              </a:rPr>
              <a:t>) </a:t>
            </a:r>
            <a:r>
              <a:rPr lang="de-DE" sz="1800" dirty="0" smtClean="0">
                <a:solidFill>
                  <a:srgbClr val="00B050"/>
                </a:solidFill>
              </a:rPr>
              <a:t>identifiziert nicht-blockierende Unterprogramme.</a:t>
            </a:r>
            <a:endParaRPr lang="de-DE" sz="1800" dirty="0">
              <a:solidFill>
                <a:srgbClr val="00B050"/>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Grp="1" noChangeArrowheads="1"/>
          </p:cNvSpPr>
          <p:nvPr>
            <p:ph type="title"/>
          </p:nvPr>
        </p:nvSpPr>
        <p:spPr/>
        <p:txBody>
          <a:bodyPr/>
          <a:lstStyle/>
          <a:p>
            <a:pPr eaLnBrk="1" hangingPunct="1"/>
            <a:r>
              <a:rPr lang="de-DE" altLang="de-DE" sz="4000" dirty="0" smtClean="0"/>
              <a:t>Ausführung geschützter Operationen</a:t>
            </a:r>
          </a:p>
        </p:txBody>
      </p:sp>
      <p:sp>
        <p:nvSpPr>
          <p:cNvPr id="50181" name="Rectangle 3"/>
          <p:cNvSpPr>
            <a:spLocks noGrp="1" noChangeArrowheads="1"/>
          </p:cNvSpPr>
          <p:nvPr>
            <p:ph idx="1"/>
          </p:nvPr>
        </p:nvSpPr>
        <p:spPr>
          <a:xfrm>
            <a:off x="685800" y="1916832"/>
            <a:ext cx="7772400" cy="4179168"/>
          </a:xfrm>
        </p:spPr>
        <p:txBody>
          <a:bodyPr/>
          <a:lstStyle/>
          <a:p>
            <a:pPr eaLnBrk="1" hangingPunct="1">
              <a:lnSpc>
                <a:spcPct val="80000"/>
              </a:lnSpc>
            </a:pPr>
            <a:r>
              <a:rPr lang="de-DE" altLang="de-DE" sz="2000" dirty="0" smtClean="0"/>
              <a:t>Externer Aufruf:</a:t>
            </a:r>
            <a:br>
              <a:rPr lang="de-DE" altLang="de-DE" sz="2000" dirty="0" smtClean="0"/>
            </a:br>
            <a:r>
              <a:rPr lang="de-DE" altLang="de-DE" sz="2000" dirty="0" smtClean="0"/>
              <a:t>Bei Ausführungsbeginn wird der Schutz aktiviert, bei Verlassen deaktiviert. Der Aufruf erfolgt wie beim Prozess mit </a:t>
            </a:r>
            <a:r>
              <a:rPr lang="de-DE" altLang="de-DE" sz="1800" dirty="0" smtClean="0">
                <a:solidFill>
                  <a:schemeClr val="accent2"/>
                </a:solidFill>
                <a:latin typeface="Courier New" panose="02070309020205020404" pitchFamily="49" charset="0"/>
                <a:cs typeface="Courier New" panose="02070309020205020404" pitchFamily="49" charset="0"/>
              </a:rPr>
              <a:t>Name.Op</a:t>
            </a:r>
            <a:r>
              <a:rPr lang="de-DE" altLang="de-DE" sz="2000" dirty="0" smtClean="0"/>
              <a:t>.</a:t>
            </a:r>
          </a:p>
          <a:p>
            <a:pPr eaLnBrk="1" hangingPunct="1">
              <a:lnSpc>
                <a:spcPct val="80000"/>
              </a:lnSpc>
            </a:pPr>
            <a:r>
              <a:rPr lang="de-DE" altLang="de-DE" sz="2000" dirty="0" smtClean="0"/>
              <a:t>Interner Aufruf:</a:t>
            </a:r>
            <a:br>
              <a:rPr lang="de-DE" altLang="de-DE" sz="2000" dirty="0" smtClean="0"/>
            </a:br>
            <a:r>
              <a:rPr lang="de-DE" altLang="de-DE" sz="2000" dirty="0" smtClean="0"/>
              <a:t>Der Schutz wird nicht aktiviert (er ist es ja schon).</a:t>
            </a:r>
            <a:br>
              <a:rPr lang="de-DE" altLang="de-DE" sz="2000" dirty="0" smtClean="0"/>
            </a:br>
            <a:r>
              <a:rPr lang="de-DE" altLang="de-DE" sz="2000" dirty="0" smtClean="0"/>
              <a:t>Ein geschütztes Objekt kann also eigene Operationen aufrufen (im Gegensatz zu Prozessen </a:t>
            </a:r>
            <a:r>
              <a:rPr lang="de-DE" altLang="de-DE" sz="2000" dirty="0" smtClean="0">
                <a:cs typeface="Times New Roman" pitchFamily="18" charset="0"/>
              </a:rPr>
              <a:t>– ein solcher Aufruf erzeugte eine Verklem-mung (</a:t>
            </a:r>
            <a:r>
              <a:rPr lang="en-US" altLang="de-DE" sz="2000" i="1" dirty="0" smtClean="0">
                <a:cs typeface="Times New Roman" pitchFamily="18" charset="0"/>
              </a:rPr>
              <a:t>deadlock</a:t>
            </a:r>
            <a:r>
              <a:rPr lang="de-DE" altLang="de-DE" sz="2000" dirty="0" smtClean="0">
                <a:cs typeface="Times New Roman" pitchFamily="18" charset="0"/>
              </a:rPr>
              <a:t>)). Der Aufruf muss nur mit </a:t>
            </a:r>
            <a:r>
              <a:rPr lang="de-DE" altLang="de-DE" sz="1800" dirty="0" smtClean="0">
                <a:solidFill>
                  <a:schemeClr val="accent2"/>
                </a:solidFill>
                <a:latin typeface="Courier New" panose="02070309020205020404" pitchFamily="49" charset="0"/>
                <a:cs typeface="Courier New" panose="02070309020205020404" pitchFamily="49" charset="0"/>
              </a:rPr>
              <a:t>Op</a:t>
            </a:r>
            <a:r>
              <a:rPr lang="de-DE" altLang="de-DE" sz="2000" dirty="0" smtClean="0">
                <a:cs typeface="Times New Roman" pitchFamily="18" charset="0"/>
              </a:rPr>
              <a:t> erfolgen.</a:t>
            </a:r>
          </a:p>
          <a:p>
            <a:pPr marL="0" indent="0" eaLnBrk="1" hangingPunct="1">
              <a:lnSpc>
                <a:spcPct val="80000"/>
              </a:lnSpc>
              <a:buNone/>
            </a:pPr>
            <a:r>
              <a:rPr lang="de-DE" altLang="de-DE" sz="2000" dirty="0" smtClean="0"/>
              <a:t>Operationen im sichtbaren Bereich haben daher konzeptionell einen zusätzlichen äußeren Rumpf etwa dieser Art:</a:t>
            </a:r>
          </a:p>
          <a:p>
            <a:pPr marL="981075" indent="0" eaLnBrk="1" hangingPunct="1">
              <a:lnSpc>
                <a:spcPct val="80000"/>
              </a:lnSpc>
              <a:buNone/>
            </a:pPr>
            <a:r>
              <a:rPr lang="de-DE" altLang="de-DE" sz="1400" dirty="0" smtClean="0"/>
              <a:t/>
            </a:r>
            <a:br>
              <a:rPr lang="de-DE" altLang="de-DE" sz="1400" dirty="0" smtClean="0"/>
            </a:br>
            <a:r>
              <a:rPr lang="de-DE" altLang="de-DE" sz="1800" b="1" dirty="0" smtClean="0">
                <a:latin typeface="Courier New" pitchFamily="49" charset="0"/>
              </a:rPr>
              <a:t>procedure</a:t>
            </a:r>
            <a:r>
              <a:rPr lang="de-DE" altLang="de-DE" sz="1800" dirty="0" smtClean="0">
                <a:latin typeface="Courier New" pitchFamily="49" charset="0"/>
              </a:rPr>
              <a:t> Op_</a:t>
            </a:r>
            <a:r>
              <a:rPr lang="de-DE" altLang="de-DE" sz="1800" i="1" dirty="0" smtClean="0">
                <a:latin typeface="Courier New" pitchFamily="49" charset="0"/>
              </a:rPr>
              <a:t>extern</a:t>
            </a:r>
            <a:r>
              <a:rPr lang="de-DE" altLang="de-DE" sz="1800" dirty="0" smtClean="0">
                <a:latin typeface="Courier New" pitchFamily="49" charset="0"/>
              </a:rPr>
              <a:t>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aktiviere_Schutz;</a:t>
            </a:r>
            <a:br>
              <a:rPr lang="de-DE" altLang="de-DE" sz="1800" dirty="0" smtClean="0">
                <a:latin typeface="Courier New" pitchFamily="49" charset="0"/>
              </a:rPr>
            </a:br>
            <a:r>
              <a:rPr lang="de-DE" altLang="de-DE" sz="1800" dirty="0" smtClean="0">
                <a:latin typeface="Courier New" pitchFamily="49" charset="0"/>
              </a:rPr>
              <a:t>  Op_</a:t>
            </a:r>
            <a:r>
              <a:rPr lang="de-DE" altLang="de-DE" sz="1800" i="1" dirty="0" smtClean="0">
                <a:latin typeface="Courier New" pitchFamily="49" charset="0"/>
              </a:rPr>
              <a:t>intern</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deaktiviere_Schutz;</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Op_extern;</a:t>
            </a:r>
            <a:endParaRPr lang="de-DE" altLang="de-DE" sz="2000"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Eingänge, Prozeduren, Funktionen</a:t>
            </a:r>
            <a:endParaRPr lang="de-DE" dirty="0"/>
          </a:p>
        </p:txBody>
      </p:sp>
      <p:sp>
        <p:nvSpPr>
          <p:cNvPr id="3" name="Inhaltsplatzhalter 2"/>
          <p:cNvSpPr>
            <a:spLocks noGrp="1"/>
          </p:cNvSpPr>
          <p:nvPr>
            <p:ph idx="1"/>
          </p:nvPr>
        </p:nvSpPr>
        <p:spPr/>
        <p:txBody>
          <a:bodyPr/>
          <a:lstStyle/>
          <a:p>
            <a:r>
              <a:rPr lang="de-DE" sz="2400" b="1" dirty="0" smtClean="0"/>
              <a:t>Eingänge</a:t>
            </a:r>
            <a:r>
              <a:rPr lang="de-DE" sz="2400" dirty="0" smtClean="0"/>
              <a:t> haben Barrieren und Warteschlangen. Aufrufer in der Warteschlange sind blockiert (wie bei Prozessen).</a:t>
            </a:r>
          </a:p>
          <a:p>
            <a:r>
              <a:rPr lang="de-DE" sz="2400" b="1" dirty="0" smtClean="0"/>
              <a:t>Prozeduren</a:t>
            </a:r>
            <a:r>
              <a:rPr lang="de-DE" sz="2400" dirty="0" smtClean="0"/>
              <a:t> und </a:t>
            </a:r>
            <a:r>
              <a:rPr lang="de-DE" sz="2400" b="1" dirty="0" smtClean="0"/>
              <a:t>Funktionen</a:t>
            </a:r>
            <a:r>
              <a:rPr lang="de-DE" sz="2400" dirty="0" smtClean="0"/>
              <a:t> haben keine Barrieren oder Warteschlangen.</a:t>
            </a:r>
          </a:p>
          <a:p>
            <a:r>
              <a:rPr lang="de-DE" sz="2400" b="1" dirty="0" smtClean="0"/>
              <a:t>Eingänge</a:t>
            </a:r>
            <a:r>
              <a:rPr lang="de-DE" sz="2400" dirty="0" smtClean="0"/>
              <a:t> und </a:t>
            </a:r>
            <a:r>
              <a:rPr lang="de-DE" sz="2400" b="1" dirty="0" smtClean="0"/>
              <a:t>Prozeduren</a:t>
            </a:r>
            <a:r>
              <a:rPr lang="de-DE" sz="2400" dirty="0" smtClean="0"/>
              <a:t> gewähren exklusiven lesenden und </a:t>
            </a:r>
            <a:r>
              <a:rPr lang="de-DE" sz="2400" i="1" dirty="0" smtClean="0"/>
              <a:t>schreibenden</a:t>
            </a:r>
            <a:r>
              <a:rPr lang="de-DE" sz="2400" dirty="0" smtClean="0"/>
              <a:t> Zugriff.</a:t>
            </a:r>
          </a:p>
          <a:p>
            <a:r>
              <a:rPr lang="de-DE" sz="2400" b="1" dirty="0" smtClean="0"/>
              <a:t>Funktionen</a:t>
            </a:r>
            <a:r>
              <a:rPr lang="de-DE" sz="2400" dirty="0" smtClean="0"/>
              <a:t> gewähren gemeinsamen </a:t>
            </a:r>
            <a:r>
              <a:rPr lang="de-DE" sz="2400" i="1" dirty="0" smtClean="0"/>
              <a:t>lesenden</a:t>
            </a:r>
            <a:r>
              <a:rPr lang="de-DE" sz="2400" dirty="0" smtClean="0"/>
              <a:t> Zugriff.</a:t>
            </a:r>
          </a:p>
          <a:p>
            <a:r>
              <a:rPr lang="de-DE" sz="2400" dirty="0" smtClean="0"/>
              <a:t>Aufrufer von </a:t>
            </a:r>
            <a:r>
              <a:rPr lang="de-DE" sz="2400" b="1" dirty="0" smtClean="0"/>
              <a:t>Prozeduren</a:t>
            </a:r>
            <a:r>
              <a:rPr lang="de-DE" sz="2400" dirty="0" smtClean="0"/>
              <a:t> und </a:t>
            </a:r>
            <a:r>
              <a:rPr lang="de-DE" sz="2400" b="1" dirty="0" smtClean="0"/>
              <a:t>Funktion</a:t>
            </a:r>
            <a:r>
              <a:rPr lang="de-DE" sz="2400" dirty="0" smtClean="0"/>
              <a:t>, die auf einen Zugriff warten, gelten </a:t>
            </a:r>
            <a:r>
              <a:rPr lang="de-DE" sz="2400" i="1" dirty="0" smtClean="0"/>
              <a:t>nicht</a:t>
            </a:r>
            <a:r>
              <a:rPr lang="de-DE" sz="2400" dirty="0" smtClean="0"/>
              <a:t> als </a:t>
            </a:r>
            <a:r>
              <a:rPr lang="de-DE" sz="2400" i="1" dirty="0" smtClean="0"/>
              <a:t>blockiert</a:t>
            </a:r>
            <a:r>
              <a:rPr lang="de-DE" sz="2400" dirty="0" smtClean="0"/>
              <a:t>.</a:t>
            </a:r>
            <a:endParaRPr lang="de-DE" sz="24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101</a:t>
            </a:fld>
            <a:endParaRPr lang="de-DE" dirty="0"/>
          </a:p>
        </p:txBody>
      </p:sp>
    </p:spTree>
    <p:extLst>
      <p:ext uri="{BB962C8B-B14F-4D97-AF65-F5344CB8AC3E}">
        <p14:creationId xmlns:p14="http://schemas.microsoft.com/office/powerpoint/2010/main" val="243795203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690736"/>
            <a:ext cx="7772400" cy="1143000"/>
          </a:xfrm>
        </p:spPr>
        <p:txBody>
          <a:bodyPr/>
          <a:lstStyle/>
          <a:p>
            <a:r>
              <a:rPr lang="de-DE" dirty="0" smtClean="0"/>
              <a:t>Nicht-blockierender Aufruf</a:t>
            </a:r>
            <a:endParaRPr lang="de-DE" dirty="0"/>
          </a:p>
        </p:txBody>
      </p:sp>
      <p:sp>
        <p:nvSpPr>
          <p:cNvPr id="3" name="Inhaltsplatzhalter 2"/>
          <p:cNvSpPr>
            <a:spLocks noGrp="1"/>
          </p:cNvSpPr>
          <p:nvPr>
            <p:ph idx="1"/>
          </p:nvPr>
        </p:nvSpPr>
        <p:spPr>
          <a:xfrm>
            <a:off x="685800" y="1988840"/>
            <a:ext cx="7846640" cy="4104456"/>
          </a:xfrm>
        </p:spPr>
        <p:txBody>
          <a:bodyPr/>
          <a:lstStyle/>
          <a:p>
            <a:pPr marL="0" indent="0">
              <a:buNone/>
            </a:pPr>
            <a:r>
              <a:rPr lang="en-US" sz="1600" u="sng" dirty="0" smtClean="0"/>
              <a:t>Question:</a:t>
            </a:r>
            <a:r>
              <a:rPr lang="en-US" sz="1600" dirty="0" smtClean="0"/>
              <a:t> Aren't calls on </a:t>
            </a:r>
            <a:r>
              <a:rPr lang="en-US" sz="1600" dirty="0" smtClean="0">
                <a:solidFill>
                  <a:schemeClr val="accent2"/>
                </a:solidFill>
              </a:rPr>
              <a:t>protected procedures </a:t>
            </a:r>
            <a:r>
              <a:rPr lang="en-US" sz="1600" dirty="0" smtClean="0"/>
              <a:t>blocked when other tasks are executing them?</a:t>
            </a:r>
          </a:p>
          <a:p>
            <a:pPr marL="0" indent="0">
              <a:buNone/>
            </a:pPr>
            <a:r>
              <a:rPr lang="en-US" sz="1600" u="sng" dirty="0" smtClean="0"/>
              <a:t>Answer (Randy Brukardt):</a:t>
            </a:r>
            <a:r>
              <a:rPr lang="en-US" sz="1600" dirty="0" smtClean="0"/>
              <a:t> Not necessarily. On a monoprocessor, you are right in that waiting is essentially the same as blocking (the current task has to be suspended so that the protected operation can run and complete).</a:t>
            </a:r>
          </a:p>
          <a:p>
            <a:pPr marL="0" indent="0">
              <a:buNone/>
            </a:pPr>
            <a:r>
              <a:rPr lang="en-US" sz="1600" dirty="0" smtClean="0"/>
              <a:t>But on a multiprocessor, this is different as the protected operation is actively running on a different thread. So the task that is waiting is doing literally that, waiting for the lock to change. This does not necessarily cause the task to be suspended, </a:t>
            </a:r>
            <a:r>
              <a:rPr lang="en-US" sz="1600" dirty="0"/>
              <a:t>it’s </a:t>
            </a:r>
            <a:r>
              <a:rPr lang="en-US" sz="1600" dirty="0" smtClean="0"/>
              <a:t>not an abort point, and so on. </a:t>
            </a:r>
            <a:r>
              <a:rPr lang="en-US" sz="1600" dirty="0"/>
              <a:t>It’s </a:t>
            </a:r>
            <a:r>
              <a:rPr lang="en-US" sz="1600" dirty="0" smtClean="0"/>
              <a:t>often just a loop:</a:t>
            </a:r>
          </a:p>
          <a:p>
            <a:pPr marL="0" indent="0">
              <a:buNone/>
            </a:pPr>
            <a:endParaRPr lang="en-US" sz="400" dirty="0" smtClean="0"/>
          </a:p>
          <a:p>
            <a:pPr marL="900113" indent="0">
              <a:buNone/>
            </a:pPr>
            <a:r>
              <a:rPr lang="en-US" sz="1600" b="1" dirty="0" smtClean="0">
                <a:latin typeface="Courier New" panose="02070309020205020404" pitchFamily="49" charset="0"/>
                <a:cs typeface="Courier New" panose="02070309020205020404" pitchFamily="49" charset="0"/>
              </a:rPr>
              <a:t>while not </a:t>
            </a:r>
            <a:r>
              <a:rPr lang="en-US" sz="1600" dirty="0" smtClean="0">
                <a:latin typeface="Courier New" panose="02070309020205020404" pitchFamily="49" charset="0"/>
                <a:cs typeface="Courier New" panose="02070309020205020404" pitchFamily="49" charset="0"/>
              </a:rPr>
              <a:t>Protected.Lock </a:t>
            </a:r>
            <a:r>
              <a:rPr lang="en-US" sz="1600" b="1" dirty="0" smtClean="0">
                <a:latin typeface="Courier New" panose="02070309020205020404" pitchFamily="49" charset="0"/>
                <a:cs typeface="Courier New" panose="02070309020205020404" pitchFamily="49" charset="0"/>
              </a:rPr>
              <a:t>loop</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null</a:t>
            </a: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Possibly waste some time here.</a:t>
            </a:r>
            <a:br>
              <a:rPr lang="en-US" sz="1600" i="1"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p>
          <a:p>
            <a:pPr marL="0" indent="0">
              <a:buNone/>
            </a:pPr>
            <a:endParaRPr lang="en-US" sz="400" dirty="0" smtClean="0"/>
          </a:p>
          <a:p>
            <a:pPr marL="0" indent="0">
              <a:buNone/>
            </a:pPr>
            <a:r>
              <a:rPr lang="en-US" sz="1600" dirty="0" smtClean="0"/>
              <a:t>In a properly designed protected object, the time of operations will be short and this will not waste significant processing time. (And it </a:t>
            </a:r>
            <a:r>
              <a:rPr lang="en-US" sz="1600" dirty="0"/>
              <a:t>doesn’t </a:t>
            </a:r>
            <a:r>
              <a:rPr lang="en-US" sz="1600" dirty="0" smtClean="0"/>
              <a:t>happen that much in practice, tasks usually are doing other things than calling POs.) So just wasting time in this way is often the most efficient thing to do, as blocking (which requires a full context switch) is rather expensive.</a:t>
            </a:r>
            <a:endParaRPr lang="en-US" sz="16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102</a:t>
            </a:fld>
            <a:endParaRPr lang="de-DE" dirty="0"/>
          </a:p>
        </p:txBody>
      </p:sp>
    </p:spTree>
    <p:extLst>
      <p:ext uri="{BB962C8B-B14F-4D97-AF65-F5344CB8AC3E}">
        <p14:creationId xmlns:p14="http://schemas.microsoft.com/office/powerpoint/2010/main" val="104467234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Nussschalenmodell</a:t>
            </a:r>
            <a:endParaRPr lang="de-DE" dirty="0"/>
          </a:p>
        </p:txBody>
      </p:sp>
      <p:sp>
        <p:nvSpPr>
          <p:cNvPr id="3" name="Inhaltsplatzhalter 2"/>
          <p:cNvSpPr>
            <a:spLocks noGrp="1"/>
          </p:cNvSpPr>
          <p:nvPr>
            <p:ph idx="1"/>
          </p:nvPr>
        </p:nvSpPr>
        <p:spPr>
          <a:xfrm>
            <a:off x="685800" y="1772816"/>
            <a:ext cx="7772400" cy="1440160"/>
          </a:xfrm>
          <a:ln>
            <a:noFill/>
          </a:ln>
        </p:spPr>
        <p:txBody>
          <a:bodyPr/>
          <a:lstStyle/>
          <a:p>
            <a:pPr marL="0" indent="0">
              <a:buNone/>
            </a:pPr>
            <a:r>
              <a:rPr lang="de-DE" sz="1600" dirty="0" smtClean="0"/>
              <a:t>Ein geschütztes Objekt wirkt wie eine Nussschale: Ein zweifacher Schutz umgibt das Objekt.</a:t>
            </a:r>
          </a:p>
          <a:p>
            <a:pPr>
              <a:buFont typeface="Arial" panose="020B0604020202020204" pitchFamily="34" charset="0"/>
              <a:buChar char="•"/>
            </a:pPr>
            <a:r>
              <a:rPr lang="de-DE" sz="1600" dirty="0" smtClean="0"/>
              <a:t>Im Innern ist der </a:t>
            </a:r>
            <a:r>
              <a:rPr lang="de-DE" sz="1600" dirty="0" smtClean="0">
                <a:solidFill>
                  <a:srgbClr val="00956F"/>
                </a:solidFill>
              </a:rPr>
              <a:t>Kern</a:t>
            </a:r>
            <a:r>
              <a:rPr lang="de-DE" sz="1600" dirty="0" smtClean="0"/>
              <a:t> das Objekt selbst mit seinen </a:t>
            </a:r>
            <a:r>
              <a:rPr lang="de-DE" sz="1600" dirty="0" smtClean="0">
                <a:solidFill>
                  <a:srgbClr val="00956F"/>
                </a:solidFill>
              </a:rPr>
              <a:t>Eingängen und Unterprogrammen</a:t>
            </a:r>
            <a:r>
              <a:rPr lang="de-DE" sz="1600" dirty="0" smtClean="0"/>
              <a:t>. Der Zugang zum Kern ist geschützt wie zuvor erklärt.</a:t>
            </a:r>
          </a:p>
          <a:p>
            <a:pPr>
              <a:buFont typeface="Arial" panose="020B0604020202020204" pitchFamily="34" charset="0"/>
              <a:buChar char="•"/>
            </a:pPr>
            <a:r>
              <a:rPr lang="de-DE" sz="1600" dirty="0" smtClean="0"/>
              <a:t>Aber auch der Zugang zu den Warteschlangen innerhalb der </a:t>
            </a:r>
            <a:r>
              <a:rPr lang="de-DE" sz="1600" dirty="0" smtClean="0">
                <a:solidFill>
                  <a:srgbClr val="FF9933"/>
                </a:solidFill>
              </a:rPr>
              <a:t>Schale</a:t>
            </a:r>
            <a:r>
              <a:rPr lang="de-DE" sz="1600" dirty="0" smtClean="0"/>
              <a:t> ist geschützt.</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103</a:t>
            </a:fld>
            <a:endParaRPr lang="de-DE" dirty="0"/>
          </a:p>
        </p:txBody>
      </p:sp>
      <p:sp>
        <p:nvSpPr>
          <p:cNvPr id="6" name="Textfeld 5"/>
          <p:cNvSpPr txBox="1"/>
          <p:nvPr/>
        </p:nvSpPr>
        <p:spPr>
          <a:xfrm>
            <a:off x="611560" y="3190324"/>
            <a:ext cx="4968552" cy="3077766"/>
          </a:xfrm>
          <a:prstGeom prst="rect">
            <a:avLst/>
          </a:prstGeom>
          <a:noFill/>
        </p:spPr>
        <p:txBody>
          <a:bodyPr wrap="square" rtlCol="0">
            <a:spAutoFit/>
          </a:bodyPr>
          <a:lstStyle/>
          <a:p>
            <a:r>
              <a:rPr lang="de-DE" sz="1800" dirty="0"/>
              <a:t>Ablauf der geschützten Operation:</a:t>
            </a:r>
          </a:p>
          <a:p>
            <a:pPr marL="268288" indent="-268288">
              <a:buFont typeface="+mj-lt"/>
              <a:buAutoNum type="arabicPeriod"/>
            </a:pPr>
            <a:r>
              <a:rPr lang="de-DE" sz="1600" dirty="0" smtClean="0"/>
              <a:t>Zu </a:t>
            </a:r>
            <a:r>
              <a:rPr lang="de-DE" sz="1600" dirty="0"/>
              <a:t>Beginn wird der Schutz aktiviert.</a:t>
            </a:r>
          </a:p>
          <a:p>
            <a:pPr marL="268288" indent="-268288">
              <a:buFont typeface="+mj-lt"/>
              <a:buAutoNum type="arabicPeriod"/>
            </a:pPr>
            <a:r>
              <a:rPr lang="de-DE" sz="1600" dirty="0"/>
              <a:t>Die Schranken werden ausgewertet.</a:t>
            </a:r>
          </a:p>
          <a:p>
            <a:pPr marL="268288" indent="-268288">
              <a:buFont typeface="+mj-lt"/>
              <a:buAutoNum type="arabicPeriod"/>
            </a:pPr>
            <a:r>
              <a:rPr lang="de-DE" sz="1600" dirty="0"/>
              <a:t>Die Operation wird ausgeführt.</a:t>
            </a:r>
          </a:p>
          <a:p>
            <a:pPr marL="268288" indent="-268288">
              <a:buFont typeface="+mj-lt"/>
              <a:buAutoNum type="arabicPeriod"/>
            </a:pPr>
            <a:r>
              <a:rPr lang="de-DE" sz="1600" dirty="0"/>
              <a:t>Sollten danach noch Wartende da sein, werden die bedient. Dazu werden die Schranken erneut </a:t>
            </a:r>
            <a:r>
              <a:rPr lang="de-DE" sz="1600" dirty="0" smtClean="0"/>
              <a:t>ausgewertet.</a:t>
            </a:r>
            <a:endParaRPr lang="de-DE" sz="1600" dirty="0"/>
          </a:p>
          <a:p>
            <a:pPr marL="268288" indent="-268288">
              <a:buFont typeface="+mj-lt"/>
              <a:buAutoNum type="arabicPeriod"/>
            </a:pPr>
            <a:r>
              <a:rPr lang="de-DE" sz="1600" dirty="0"/>
              <a:t>Erst wenn niemand </a:t>
            </a:r>
            <a:r>
              <a:rPr lang="de-DE" sz="1600" dirty="0" smtClean="0"/>
              <a:t>mehr vor offenem Eingang wartet</a:t>
            </a:r>
            <a:r>
              <a:rPr lang="de-DE" sz="1600" dirty="0"/>
              <a:t>, wird der Schutz aufgegeben.</a:t>
            </a:r>
          </a:p>
          <a:p>
            <a:pPr marL="268288" indent="-268288">
              <a:buFont typeface="+mj-lt"/>
              <a:buAutoNum type="arabicPeriod"/>
            </a:pPr>
            <a:r>
              <a:rPr lang="de-DE" sz="1600" dirty="0"/>
              <a:t>Jetzt können Prozesse, die bisher in einem </a:t>
            </a:r>
            <a:r>
              <a:rPr lang="de-DE" sz="1600" dirty="0" smtClean="0"/>
              <a:t>ungeordne-ten </a:t>
            </a:r>
            <a:r>
              <a:rPr lang="de-DE" sz="1600" dirty="0"/>
              <a:t>Haufen vor der Nussschale um Zugang </a:t>
            </a:r>
            <a:r>
              <a:rPr lang="de-DE" sz="1600" dirty="0" smtClean="0"/>
              <a:t>konkurriert haben</a:t>
            </a:r>
            <a:r>
              <a:rPr lang="de-DE" sz="1600" dirty="0"/>
              <a:t>, </a:t>
            </a:r>
            <a:r>
              <a:rPr lang="de-DE" sz="1600" dirty="0" smtClean="0"/>
              <a:t>sich in die Warteschlangen einketten.</a:t>
            </a:r>
          </a:p>
        </p:txBody>
      </p:sp>
      <p:sp>
        <p:nvSpPr>
          <p:cNvPr id="20" name="Textfeld 19"/>
          <p:cNvSpPr txBox="1"/>
          <p:nvPr/>
        </p:nvSpPr>
        <p:spPr>
          <a:xfrm>
            <a:off x="5652120" y="3212976"/>
            <a:ext cx="2591569" cy="1077218"/>
          </a:xfrm>
          <a:prstGeom prst="rect">
            <a:avLst/>
          </a:prstGeom>
          <a:noFill/>
        </p:spPr>
        <p:txBody>
          <a:bodyPr wrap="square" rtlCol="0">
            <a:spAutoFit/>
          </a:bodyPr>
          <a:lstStyle/>
          <a:p>
            <a:r>
              <a:rPr lang="de-DE" sz="1600" dirty="0"/>
              <a:t>Prozesse im Innern der </a:t>
            </a:r>
            <a:r>
              <a:rPr lang="de-DE" sz="1600" dirty="0" smtClean="0"/>
              <a:t>Nuss-schale </a:t>
            </a:r>
            <a:r>
              <a:rPr lang="de-DE" sz="1600" dirty="0"/>
              <a:t>habe also Vorrang vor denen, die </a:t>
            </a:r>
            <a:r>
              <a:rPr lang="de-DE" sz="1600" dirty="0" smtClean="0"/>
              <a:t>später kamen und noch draußen </a:t>
            </a:r>
            <a:r>
              <a:rPr lang="de-DE" sz="1600" dirty="0"/>
              <a:t>warten</a:t>
            </a:r>
            <a:r>
              <a:rPr lang="de-DE" sz="1600" dirty="0" smtClean="0"/>
              <a:t>.</a:t>
            </a:r>
            <a:endParaRPr lang="de-DE" sz="1600" dirty="0"/>
          </a:p>
        </p:txBody>
      </p:sp>
      <p:grpSp>
        <p:nvGrpSpPr>
          <p:cNvPr id="31" name="Gruppieren 30"/>
          <p:cNvGrpSpPr/>
          <p:nvPr/>
        </p:nvGrpSpPr>
        <p:grpSpPr>
          <a:xfrm>
            <a:off x="5609830" y="3212976"/>
            <a:ext cx="2562570" cy="2880320"/>
            <a:chOff x="5609830" y="3212976"/>
            <a:chExt cx="2562570" cy="2880320"/>
          </a:xfrm>
        </p:grpSpPr>
        <p:cxnSp>
          <p:nvCxnSpPr>
            <p:cNvPr id="23" name="Gerader Verbinder 22"/>
            <p:cNvCxnSpPr/>
            <p:nvPr/>
          </p:nvCxnSpPr>
          <p:spPr>
            <a:xfrm>
              <a:off x="5609830" y="3212976"/>
              <a:ext cx="0" cy="288032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Gerader Verbinder 25"/>
            <p:cNvCxnSpPr/>
            <p:nvPr/>
          </p:nvCxnSpPr>
          <p:spPr>
            <a:xfrm flipV="1">
              <a:off x="5609830" y="4293096"/>
              <a:ext cx="2562570" cy="70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30" name="Gruppieren 29"/>
          <p:cNvGrpSpPr/>
          <p:nvPr/>
        </p:nvGrpSpPr>
        <p:grpSpPr>
          <a:xfrm>
            <a:off x="5940152" y="4570040"/>
            <a:ext cx="2130522" cy="1379240"/>
            <a:chOff x="5940152" y="4570040"/>
            <a:chExt cx="2130522" cy="1379240"/>
          </a:xfrm>
        </p:grpSpPr>
        <p:sp>
          <p:nvSpPr>
            <p:cNvPr id="18" name="Ellipse 17"/>
            <p:cNvSpPr/>
            <p:nvPr/>
          </p:nvSpPr>
          <p:spPr>
            <a:xfrm>
              <a:off x="6378994" y="4570040"/>
              <a:ext cx="1691680" cy="1379240"/>
            </a:xfrm>
            <a:prstGeom prst="ellipse">
              <a:avLst/>
            </a:prstGeom>
            <a:solidFill>
              <a:srgbClr val="FFCC66"/>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p:cNvSpPr/>
            <p:nvPr/>
          </p:nvSpPr>
          <p:spPr>
            <a:xfrm>
              <a:off x="6982786" y="5115644"/>
              <a:ext cx="432048"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Ellipse 6"/>
            <p:cNvSpPr/>
            <p:nvPr/>
          </p:nvSpPr>
          <p:spPr>
            <a:xfrm>
              <a:off x="7350594" y="4971628"/>
              <a:ext cx="576064"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Ellipse 7"/>
            <p:cNvSpPr/>
            <p:nvPr/>
          </p:nvSpPr>
          <p:spPr>
            <a:xfrm>
              <a:off x="7651770" y="5295664"/>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Ellipse 11"/>
            <p:cNvSpPr/>
            <p:nvPr/>
          </p:nvSpPr>
          <p:spPr>
            <a:xfrm>
              <a:off x="6846538" y="5187652"/>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Ellipse 12"/>
            <p:cNvSpPr/>
            <p:nvPr/>
          </p:nvSpPr>
          <p:spPr>
            <a:xfrm>
              <a:off x="6728811" y="5187652"/>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Ellipse 13"/>
            <p:cNvSpPr/>
            <p:nvPr/>
          </p:nvSpPr>
          <p:spPr>
            <a:xfrm>
              <a:off x="6614513" y="5187652"/>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Ellipse 14"/>
            <p:cNvSpPr/>
            <p:nvPr/>
          </p:nvSpPr>
          <p:spPr>
            <a:xfrm>
              <a:off x="6207726" y="4783188"/>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Ellipse 15"/>
            <p:cNvSpPr/>
            <p:nvPr/>
          </p:nvSpPr>
          <p:spPr>
            <a:xfrm>
              <a:off x="5940152" y="4898912"/>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Ellipse 16"/>
            <p:cNvSpPr/>
            <p:nvPr/>
          </p:nvSpPr>
          <p:spPr>
            <a:xfrm>
              <a:off x="6493356" y="4574876"/>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Ellipse 18"/>
            <p:cNvSpPr/>
            <p:nvPr/>
          </p:nvSpPr>
          <p:spPr>
            <a:xfrm>
              <a:off x="6082178" y="5295664"/>
              <a:ext cx="45719" cy="7200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11" name="Gerade Verbindung mit Pfeil 10"/>
            <p:cNvCxnSpPr/>
            <p:nvPr/>
          </p:nvCxnSpPr>
          <p:spPr>
            <a:xfrm>
              <a:off x="6602908" y="5295664"/>
              <a:ext cx="345356" cy="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3" name="Gerade Verbindung mit Pfeil 32"/>
          <p:cNvCxnSpPr/>
          <p:nvPr/>
        </p:nvCxnSpPr>
        <p:spPr>
          <a:xfrm>
            <a:off x="3635896" y="3140968"/>
            <a:ext cx="1224136" cy="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621006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Grp="1" noChangeArrowheads="1"/>
          </p:cNvSpPr>
          <p:nvPr>
            <p:ph type="title"/>
          </p:nvPr>
        </p:nvSpPr>
        <p:spPr/>
        <p:txBody>
          <a:bodyPr/>
          <a:lstStyle/>
          <a:p>
            <a:pPr eaLnBrk="1" hangingPunct="1"/>
            <a:r>
              <a:rPr lang="de-DE" altLang="de-DE" dirty="0" smtClean="0"/>
              <a:t>Aufgabe Protected Buffer</a:t>
            </a:r>
          </a:p>
        </p:txBody>
      </p:sp>
      <p:sp>
        <p:nvSpPr>
          <p:cNvPr id="52229" name="Rectangle 3"/>
          <p:cNvSpPr>
            <a:spLocks noGrp="1" noChangeArrowheads="1"/>
          </p:cNvSpPr>
          <p:nvPr>
            <p:ph idx="1"/>
          </p:nvPr>
        </p:nvSpPr>
        <p:spPr/>
        <p:txBody>
          <a:bodyPr/>
          <a:lstStyle/>
          <a:p>
            <a:pPr marL="0" indent="0" eaLnBrk="1" hangingPunct="1">
              <a:lnSpc>
                <a:spcPct val="80000"/>
              </a:lnSpc>
              <a:buFontTx/>
              <a:buNone/>
            </a:pPr>
            <a:r>
              <a:rPr lang="de-DE" altLang="de-DE" sz="2000" dirty="0" smtClean="0"/>
              <a:t>Schreiben Sie den passiven Prozess Buffer in ein geschütztes Objekt um.</a:t>
            </a:r>
          </a:p>
          <a:p>
            <a:pPr marL="0" indent="0" eaLnBrk="1" hangingPunct="1">
              <a:lnSpc>
                <a:spcPct val="80000"/>
              </a:lnSpc>
              <a:buFontTx/>
              <a:buNone/>
            </a:pPr>
            <a:endParaRPr lang="de-DE" altLang="de-DE" sz="800" dirty="0" smtClean="0"/>
          </a:p>
          <a:p>
            <a:pPr marL="628650" indent="0">
              <a:buFontTx/>
              <a:buNone/>
            </a:pPr>
            <a:r>
              <a:rPr lang="de-DE" altLang="de-DE" sz="1800" b="1" dirty="0" smtClean="0">
                <a:solidFill>
                  <a:srgbClr val="FF0066"/>
                </a:solidFill>
                <a:latin typeface="Courier New" pitchFamily="49" charset="0"/>
              </a:rPr>
              <a:t>task</a:t>
            </a:r>
            <a:r>
              <a:rPr lang="de-DE" altLang="de-DE" sz="1800" dirty="0" smtClean="0">
                <a:solidFill>
                  <a:srgbClr val="FF0066"/>
                </a:solidFill>
                <a:latin typeface="Courier New" pitchFamily="49" charset="0"/>
              </a:rPr>
              <a:t> Buffer (Size: Positive) </a:t>
            </a:r>
            <a:r>
              <a:rPr lang="de-DE" altLang="de-DE" sz="1800" b="1" dirty="0" smtClean="0">
                <a:solidFill>
                  <a:srgbClr val="FF0066"/>
                </a:solidFill>
                <a:latin typeface="Courier New" pitchFamily="49" charset="0"/>
              </a:rPr>
              <a:t>is</a:t>
            </a:r>
            <a:r>
              <a:rPr lang="de-DE" altLang="de-DE" sz="1800" dirty="0" smtClean="0">
                <a:solidFill>
                  <a:srgbClr val="FF0066"/>
                </a:solidFill>
                <a:latin typeface="Courier New" pitchFamily="49" charset="0"/>
              </a:rPr>
              <a:t/>
            </a:r>
            <a:br>
              <a:rPr lang="de-DE" altLang="de-DE" sz="1800" dirty="0" smtClean="0">
                <a:solidFill>
                  <a:srgbClr val="FF0066"/>
                </a:solidFill>
                <a:latin typeface="Courier New" pitchFamily="49" charset="0"/>
              </a:rPr>
            </a:br>
            <a:r>
              <a:rPr lang="en-US" altLang="de-DE" sz="1800" dirty="0" smtClean="0">
                <a:solidFill>
                  <a:srgbClr val="FF0066"/>
                </a:solidFill>
                <a:latin typeface="Courier New" pitchFamily="49" charset="0"/>
              </a:rPr>
              <a:t>  </a:t>
            </a:r>
            <a:r>
              <a:rPr lang="en-US" altLang="de-DE" sz="1800" b="1" dirty="0" smtClean="0">
                <a:solidFill>
                  <a:srgbClr val="FF0066"/>
                </a:solidFill>
                <a:latin typeface="Courier New" pitchFamily="49" charset="0"/>
              </a:rPr>
              <a:t>entry</a:t>
            </a:r>
            <a:r>
              <a:rPr lang="en-US" altLang="de-DE" sz="1800" dirty="0" smtClean="0">
                <a:solidFill>
                  <a:srgbClr val="FF0066"/>
                </a:solidFill>
                <a:latin typeface="Courier New" pitchFamily="49" charset="0"/>
              </a:rPr>
              <a:t> Put (X: </a:t>
            </a:r>
            <a:r>
              <a:rPr lang="en-US" altLang="de-DE" sz="1800" b="1" dirty="0" smtClean="0">
                <a:solidFill>
                  <a:srgbClr val="FF0066"/>
                </a:solidFill>
                <a:latin typeface="Courier New" pitchFamily="49" charset="0"/>
              </a:rPr>
              <a:t>in</a:t>
            </a:r>
            <a:r>
              <a:rPr lang="en-US" altLang="de-DE" sz="1800" dirty="0" smtClean="0">
                <a:solidFill>
                  <a:srgbClr val="FF0066"/>
                </a:solidFill>
                <a:latin typeface="Courier New" pitchFamily="49" charset="0"/>
              </a:rPr>
              <a:t>  Float);</a:t>
            </a:r>
            <a:br>
              <a:rPr lang="en-US" altLang="de-DE" sz="1800" dirty="0" smtClean="0">
                <a:solidFill>
                  <a:srgbClr val="FF0066"/>
                </a:solidFill>
                <a:latin typeface="Courier New" pitchFamily="49" charset="0"/>
              </a:rPr>
            </a:br>
            <a:r>
              <a:rPr lang="en-US" altLang="de-DE" sz="1800" dirty="0" smtClean="0">
                <a:solidFill>
                  <a:srgbClr val="FF0066"/>
                </a:solidFill>
                <a:latin typeface="Courier New" pitchFamily="49" charset="0"/>
              </a:rPr>
              <a:t>  </a:t>
            </a:r>
            <a:r>
              <a:rPr lang="en-US" altLang="de-DE" sz="1800" b="1" dirty="0" smtClean="0">
                <a:solidFill>
                  <a:srgbClr val="FF0066"/>
                </a:solidFill>
                <a:latin typeface="Courier New" pitchFamily="49" charset="0"/>
              </a:rPr>
              <a:t>entry</a:t>
            </a:r>
            <a:r>
              <a:rPr lang="en-US" altLang="de-DE" sz="1800" dirty="0" smtClean="0">
                <a:solidFill>
                  <a:srgbClr val="FF0066"/>
                </a:solidFill>
                <a:latin typeface="Courier New" pitchFamily="49" charset="0"/>
              </a:rPr>
              <a:t> Get (X: </a:t>
            </a:r>
            <a:r>
              <a:rPr lang="en-US" altLang="de-DE" sz="1800" b="1" dirty="0" smtClean="0">
                <a:solidFill>
                  <a:srgbClr val="FF0066"/>
                </a:solidFill>
                <a:latin typeface="Courier New" pitchFamily="49" charset="0"/>
              </a:rPr>
              <a:t>out</a:t>
            </a:r>
            <a:r>
              <a:rPr lang="en-US" altLang="de-DE" sz="1800" dirty="0" smtClean="0">
                <a:solidFill>
                  <a:srgbClr val="FF0066"/>
                </a:solidFill>
                <a:latin typeface="Courier New" pitchFamily="49" charset="0"/>
              </a:rPr>
              <a:t> Float);</a:t>
            </a:r>
            <a:br>
              <a:rPr lang="en-US" altLang="de-DE" sz="1800" dirty="0" smtClean="0">
                <a:solidFill>
                  <a:srgbClr val="FF0066"/>
                </a:solidFill>
                <a:latin typeface="Courier New" pitchFamily="49" charset="0"/>
              </a:rPr>
            </a:br>
            <a:r>
              <a:rPr lang="de-DE" altLang="de-DE" sz="1800" b="1" dirty="0" smtClean="0">
                <a:solidFill>
                  <a:srgbClr val="FF0066"/>
                </a:solidFill>
                <a:latin typeface="Courier New" pitchFamily="49" charset="0"/>
              </a:rPr>
              <a:t>end</a:t>
            </a:r>
            <a:r>
              <a:rPr lang="de-DE" altLang="de-DE" sz="1800" dirty="0" smtClean="0">
                <a:solidFill>
                  <a:srgbClr val="FF0066"/>
                </a:solidFill>
                <a:latin typeface="Courier New" pitchFamily="49" charset="0"/>
              </a:rPr>
              <a:t> Buffer;</a:t>
            </a:r>
          </a:p>
          <a:p>
            <a:pPr marL="0" indent="0">
              <a:buFontTx/>
              <a:buNone/>
            </a:pPr>
            <a:endParaRPr lang="de-DE" altLang="de-DE" sz="800" dirty="0" smtClean="0">
              <a:solidFill>
                <a:srgbClr val="FF0066"/>
              </a:solidFill>
              <a:latin typeface="Courier New" pitchFamily="49" charset="0"/>
            </a:endParaRPr>
          </a:p>
          <a:p>
            <a:pPr marL="628650" indent="0">
              <a:buFontTx/>
              <a:buNone/>
            </a:pPr>
            <a:r>
              <a:rPr lang="de-DE" altLang="de-DE" sz="1800" b="1" dirty="0" smtClean="0">
                <a:solidFill>
                  <a:schemeClr val="accent2"/>
                </a:solidFill>
                <a:latin typeface="Courier New" pitchFamily="49" charset="0"/>
              </a:rPr>
              <a:t>protected</a:t>
            </a:r>
            <a:r>
              <a:rPr lang="de-DE" altLang="de-DE" sz="1800" dirty="0" smtClean="0">
                <a:solidFill>
                  <a:schemeClr val="accent2"/>
                </a:solidFill>
                <a:latin typeface="Courier New" pitchFamily="49" charset="0"/>
              </a:rPr>
              <a:t> Buffer (Size: Positive) </a:t>
            </a:r>
            <a:r>
              <a:rPr lang="de-DE" altLang="de-DE" sz="1800" b="1" dirty="0" smtClean="0">
                <a:solidFill>
                  <a:schemeClr val="accent2"/>
                </a:solidFill>
                <a:latin typeface="Courier New" pitchFamily="49" charset="0"/>
              </a:rPr>
              <a:t>is</a:t>
            </a:r>
            <a:br>
              <a:rPr lang="de-DE" altLang="de-DE" sz="1800" b="1" dirty="0" smtClean="0">
                <a:solidFill>
                  <a:schemeClr val="accent2"/>
                </a:solidFill>
                <a:latin typeface="Courier New" pitchFamily="49" charset="0"/>
              </a:rPr>
            </a:br>
            <a:r>
              <a:rPr lang="en-US" altLang="de-DE" sz="1800" dirty="0" smtClean="0">
                <a:solidFill>
                  <a:schemeClr val="accent2"/>
                </a:solidFill>
                <a:latin typeface="Courier New" pitchFamily="49" charset="0"/>
              </a:rPr>
              <a:t>  </a:t>
            </a:r>
            <a:r>
              <a:rPr lang="en-US" altLang="de-DE" sz="1800" b="1" dirty="0" smtClean="0">
                <a:solidFill>
                  <a:schemeClr val="accent2"/>
                </a:solidFill>
                <a:latin typeface="Courier New" pitchFamily="49" charset="0"/>
              </a:rPr>
              <a:t>entry</a:t>
            </a:r>
            <a:r>
              <a:rPr lang="en-US" altLang="de-DE" sz="1800" dirty="0" smtClean="0">
                <a:solidFill>
                  <a:schemeClr val="accent2"/>
                </a:solidFill>
                <a:latin typeface="Courier New" pitchFamily="49" charset="0"/>
              </a:rPr>
              <a:t> Put (X: </a:t>
            </a:r>
            <a:r>
              <a:rPr lang="en-US" altLang="de-DE" sz="1800" b="1" dirty="0" smtClean="0">
                <a:solidFill>
                  <a:schemeClr val="accent2"/>
                </a:solidFill>
                <a:latin typeface="Courier New" pitchFamily="49" charset="0"/>
              </a:rPr>
              <a:t>in</a:t>
            </a:r>
            <a:r>
              <a:rPr lang="en-US" altLang="de-DE" sz="1800" dirty="0" smtClean="0">
                <a:solidFill>
                  <a:schemeClr val="accent2"/>
                </a:solidFill>
                <a:latin typeface="Courier New" pitchFamily="49" charset="0"/>
              </a:rPr>
              <a:t>  Float);  -- </a:t>
            </a:r>
            <a:r>
              <a:rPr lang="en-US" altLang="de-DE" sz="1800" i="1" dirty="0" smtClean="0">
                <a:solidFill>
                  <a:schemeClr val="accent2"/>
                </a:solidFill>
                <a:latin typeface="Courier New" pitchFamily="49" charset="0"/>
              </a:rPr>
              <a:t>reinstellen</a:t>
            </a:r>
            <a:br>
              <a:rPr lang="en-US" altLang="de-DE" sz="1800" i="1" dirty="0" smtClean="0">
                <a:solidFill>
                  <a:schemeClr val="accent2"/>
                </a:solidFill>
                <a:latin typeface="Courier New" pitchFamily="49" charset="0"/>
              </a:rPr>
            </a:br>
            <a:r>
              <a:rPr lang="en-US" altLang="de-DE" sz="1800" dirty="0" smtClean="0">
                <a:solidFill>
                  <a:schemeClr val="accent2"/>
                </a:solidFill>
                <a:latin typeface="Courier New" pitchFamily="49" charset="0"/>
              </a:rPr>
              <a:t>  </a:t>
            </a:r>
            <a:r>
              <a:rPr lang="en-US" altLang="de-DE" sz="1800" b="1" dirty="0" smtClean="0">
                <a:solidFill>
                  <a:schemeClr val="accent2"/>
                </a:solidFill>
                <a:latin typeface="Courier New" pitchFamily="49" charset="0"/>
              </a:rPr>
              <a:t>entry</a:t>
            </a:r>
            <a:r>
              <a:rPr lang="en-US" altLang="de-DE" sz="1800" dirty="0" smtClean="0">
                <a:solidFill>
                  <a:schemeClr val="accent2"/>
                </a:solidFill>
                <a:latin typeface="Courier New" pitchFamily="49" charset="0"/>
              </a:rPr>
              <a:t> Get (X: </a:t>
            </a:r>
            <a:r>
              <a:rPr lang="en-US" altLang="de-DE" sz="1800" b="1" dirty="0" smtClean="0">
                <a:solidFill>
                  <a:schemeClr val="accent2"/>
                </a:solidFill>
                <a:latin typeface="Courier New" pitchFamily="49" charset="0"/>
              </a:rPr>
              <a:t>out</a:t>
            </a:r>
            <a:r>
              <a:rPr lang="en-US" altLang="de-DE" sz="1800" dirty="0" smtClean="0">
                <a:solidFill>
                  <a:schemeClr val="accent2"/>
                </a:solidFill>
                <a:latin typeface="Courier New" pitchFamily="49" charset="0"/>
              </a:rPr>
              <a:t> Float);  -- </a:t>
            </a:r>
            <a:r>
              <a:rPr lang="en-US" altLang="de-DE" sz="1800" i="1" dirty="0" smtClean="0">
                <a:solidFill>
                  <a:schemeClr val="accent2"/>
                </a:solidFill>
                <a:latin typeface="Courier New" pitchFamily="49" charset="0"/>
              </a:rPr>
              <a:t>rausholen</a:t>
            </a:r>
            <a:r>
              <a:rPr lang="en-US" altLang="de-DE" sz="1800" dirty="0" smtClean="0">
                <a:solidFill>
                  <a:schemeClr val="accent2"/>
                </a:solidFill>
                <a:latin typeface="Courier New" pitchFamily="49" charset="0"/>
              </a:rPr>
              <a:t/>
            </a:r>
            <a:br>
              <a:rPr lang="en-US" altLang="de-DE" sz="1800" dirty="0" smtClean="0">
                <a:solidFill>
                  <a:schemeClr val="accent2"/>
                </a:solidFill>
                <a:latin typeface="Courier New" pitchFamily="49" charset="0"/>
              </a:rPr>
            </a:br>
            <a:r>
              <a:rPr lang="de-DE" altLang="de-DE" sz="1800" b="1" dirty="0" smtClean="0">
                <a:solidFill>
                  <a:schemeClr val="accent2"/>
                </a:solidFill>
                <a:latin typeface="Courier New" pitchFamily="49" charset="0"/>
              </a:rPr>
              <a:t>private</a:t>
            </a:r>
            <a:br>
              <a:rPr lang="de-DE" altLang="de-DE" sz="1800" b="1" dirty="0" smtClean="0">
                <a:solidFill>
                  <a:schemeClr val="accent2"/>
                </a:solidFill>
                <a:latin typeface="Courier New" pitchFamily="49" charset="0"/>
              </a:rPr>
            </a:br>
            <a:r>
              <a:rPr lang="de-DE" altLang="de-DE" sz="1800" dirty="0" smtClean="0">
                <a:solidFill>
                  <a:schemeClr val="accent2"/>
                </a:solidFill>
                <a:latin typeface="Courier New" pitchFamily="49" charset="0"/>
              </a:rPr>
              <a:t>  Data : </a:t>
            </a:r>
            <a:r>
              <a:rPr lang="de-DE" altLang="de-DE" sz="1800" b="1" dirty="0" smtClean="0">
                <a:solidFill>
                  <a:schemeClr val="accent2"/>
                </a:solidFill>
                <a:latin typeface="Courier New" pitchFamily="49" charset="0"/>
              </a:rPr>
              <a:t>array</a:t>
            </a:r>
            <a:r>
              <a:rPr lang="de-DE" altLang="de-DE" sz="1800" dirty="0" smtClean="0">
                <a:solidFill>
                  <a:schemeClr val="accent2"/>
                </a:solidFill>
                <a:latin typeface="Courier New" pitchFamily="49" charset="0"/>
              </a:rPr>
              <a:t> (1 .. Size) </a:t>
            </a:r>
            <a:r>
              <a:rPr lang="de-DE" altLang="de-DE" sz="1800" b="1" dirty="0" smtClean="0">
                <a:solidFill>
                  <a:schemeClr val="accent2"/>
                </a:solidFill>
                <a:latin typeface="Courier New" pitchFamily="49" charset="0"/>
              </a:rPr>
              <a:t>of</a:t>
            </a:r>
            <a:r>
              <a:rPr lang="de-DE" altLang="de-DE" sz="1800" dirty="0" smtClean="0">
                <a:solidFill>
                  <a:schemeClr val="accent2"/>
                </a:solidFill>
                <a:latin typeface="Courier New" pitchFamily="49" charset="0"/>
              </a:rPr>
              <a:t> Float;</a:t>
            </a:r>
            <a:br>
              <a:rPr lang="de-DE" altLang="de-DE" sz="1800" dirty="0" smtClean="0">
                <a:solidFill>
                  <a:schemeClr val="accent2"/>
                </a:solidFill>
                <a:latin typeface="Courier New" pitchFamily="49" charset="0"/>
              </a:rPr>
            </a:br>
            <a:r>
              <a:rPr lang="de-DE" altLang="de-DE" sz="1800" dirty="0" smtClean="0">
                <a:solidFill>
                  <a:schemeClr val="accent2"/>
                </a:solidFill>
                <a:latin typeface="Courier New" pitchFamily="49" charset="0"/>
              </a:rPr>
              <a:t>  Level: Natural </a:t>
            </a:r>
            <a:r>
              <a:rPr lang="de-DE" altLang="de-DE" sz="1800" b="1" dirty="0" smtClean="0">
                <a:solidFill>
                  <a:schemeClr val="accent2"/>
                </a:solidFill>
                <a:latin typeface="Courier New" pitchFamily="49" charset="0"/>
              </a:rPr>
              <a:t>range</a:t>
            </a:r>
            <a:r>
              <a:rPr lang="de-DE" altLang="de-DE" sz="1800" dirty="0" smtClean="0">
                <a:solidFill>
                  <a:schemeClr val="accent2"/>
                </a:solidFill>
                <a:latin typeface="Courier New" pitchFamily="49" charset="0"/>
              </a:rPr>
              <a:t> 0 .. Data'Last := 0;</a:t>
            </a:r>
            <a:br>
              <a:rPr lang="de-DE" altLang="de-DE" sz="1800" dirty="0" smtClean="0">
                <a:solidFill>
                  <a:schemeClr val="accent2"/>
                </a:solidFill>
                <a:latin typeface="Courier New" pitchFamily="49" charset="0"/>
              </a:rPr>
            </a:br>
            <a:r>
              <a:rPr lang="de-DE" altLang="de-DE" sz="1800" b="1" dirty="0" smtClean="0">
                <a:solidFill>
                  <a:schemeClr val="accent2"/>
                </a:solidFill>
                <a:latin typeface="Courier New" pitchFamily="49" charset="0"/>
              </a:rPr>
              <a:t>end</a:t>
            </a:r>
            <a:r>
              <a:rPr lang="de-DE" altLang="de-DE" sz="1800" dirty="0" smtClean="0">
                <a:solidFill>
                  <a:schemeClr val="accent2"/>
                </a:solidFill>
                <a:latin typeface="Courier New" pitchFamily="49" charset="0"/>
              </a:rPr>
              <a:t> Buffer;</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7" name="Textfeld 6"/>
          <p:cNvSpPr txBox="1"/>
          <p:nvPr/>
        </p:nvSpPr>
        <p:spPr>
          <a:xfrm>
            <a:off x="3491880" y="5587425"/>
            <a:ext cx="1440160" cy="584775"/>
          </a:xfrm>
          <a:prstGeom prst="rect">
            <a:avLst/>
          </a:prstGeom>
          <a:noFill/>
        </p:spPr>
        <p:txBody>
          <a:bodyPr wrap="square" rtlCol="0">
            <a:spAutoFit/>
          </a:bodyPr>
          <a:lstStyle/>
          <a:p>
            <a:r>
              <a:rPr lang="de-DE" sz="3200" dirty="0" smtClean="0">
                <a:hlinkClick r:id="rId2" action="ppaction://hlinksldjump"/>
              </a:rPr>
              <a:t>Lösung</a:t>
            </a:r>
            <a:endParaRPr lang="de-DE" sz="32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noGrp="1"/>
          </p:cNvSpPr>
          <p:nvPr>
            <p:ph type="title"/>
          </p:nvPr>
        </p:nvSpPr>
        <p:spPr/>
        <p:txBody>
          <a:bodyPr/>
          <a:lstStyle/>
          <a:p>
            <a:r>
              <a:rPr lang="de-DE" altLang="de-DE" dirty="0" smtClean="0"/>
              <a:t>Weitere Eigenschaften</a:t>
            </a:r>
          </a:p>
        </p:txBody>
      </p:sp>
      <p:sp>
        <p:nvSpPr>
          <p:cNvPr id="54275" name="Inhaltsplatzhalter 2"/>
          <p:cNvSpPr>
            <a:spLocks noGrp="1"/>
          </p:cNvSpPr>
          <p:nvPr>
            <p:ph idx="1"/>
          </p:nvPr>
        </p:nvSpPr>
        <p:spPr>
          <a:xfrm>
            <a:off x="685800" y="1916832"/>
            <a:ext cx="7772400" cy="4179168"/>
          </a:xfrm>
        </p:spPr>
        <p:txBody>
          <a:bodyPr/>
          <a:lstStyle/>
          <a:p>
            <a:r>
              <a:rPr lang="de-DE" altLang="de-DE" sz="2000" dirty="0" smtClean="0"/>
              <a:t>Ebenso wie Wächter (in Prozesseingängen) sollten Schranken (in geschützten Eingängen) nicht global sein. Auch sie werden nicht asynchron, sondern zu Beginn einer geschützten Operation ausgewertet.</a:t>
            </a:r>
          </a:p>
          <a:p>
            <a:r>
              <a:rPr lang="de-DE" altLang="de-DE" sz="2000" dirty="0" smtClean="0"/>
              <a:t>Auch hier sollten Eingänge möglichst kurz sein. Daher dürfen sie auch keine </a:t>
            </a:r>
            <a:r>
              <a:rPr lang="de-DE" altLang="de-DE" sz="2000" i="1" dirty="0" smtClean="0"/>
              <a:t>potentiell blockierenden Aufrufe </a:t>
            </a:r>
            <a:r>
              <a:rPr lang="de-DE" altLang="de-DE" sz="2000" dirty="0" smtClean="0"/>
              <a:t>enthalten.</a:t>
            </a:r>
          </a:p>
          <a:p>
            <a:r>
              <a:rPr lang="de-DE" altLang="de-DE" sz="2000" dirty="0" smtClean="0"/>
              <a:t>Funktionen dürfen keine Nebenwirkungen haben. Sie haben rein lesenden Zugriff.</a:t>
            </a:r>
          </a:p>
          <a:p>
            <a:r>
              <a:rPr lang="de-DE" altLang="de-DE" sz="2000" dirty="0" smtClean="0"/>
              <a:t>Am Ende einer geschützten Operation wird geprüft, ob weitere Operationen warten. Wenn ja, werden sie zuerst ausgeführt, bevor der Schutz aufgegeben wird. Solange können auch keine neuen Aufrufe in die Warteschlangen der Eingänge eingefügt werden. (Auch Warte-schlangenoperationen sind geschützte schreibende Operationen.)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Lock-Objekt</a:t>
            </a:r>
            <a:endParaRPr lang="de-DE" dirty="0"/>
          </a:p>
        </p:txBody>
      </p:sp>
      <p:sp>
        <p:nvSpPr>
          <p:cNvPr id="3" name="Inhaltsplatzhalter 2"/>
          <p:cNvSpPr>
            <a:spLocks noGrp="1"/>
          </p:cNvSpPr>
          <p:nvPr>
            <p:ph idx="1"/>
          </p:nvPr>
        </p:nvSpPr>
        <p:spPr>
          <a:xfrm>
            <a:off x="685800" y="1844824"/>
            <a:ext cx="7772400" cy="4331568"/>
          </a:xfrm>
        </p:spPr>
        <p:txBody>
          <a:bodyPr/>
          <a:lstStyle/>
          <a:p>
            <a:pPr marL="0" lvl="0" indent="0">
              <a:buNone/>
            </a:pPr>
            <a:r>
              <a:rPr lang="de-DE" altLang="de-DE" sz="2200" dirty="0" smtClean="0">
                <a:solidFill>
                  <a:srgbClr val="000000"/>
                </a:solidFill>
              </a:rPr>
              <a:t>Dass geschützte Objekt keine </a:t>
            </a:r>
            <a:r>
              <a:rPr lang="de-DE" altLang="de-DE" sz="2200" dirty="0">
                <a:solidFill>
                  <a:srgbClr val="000000"/>
                </a:solidFill>
              </a:rPr>
              <a:t>potentiell blockierenden Aufrufe </a:t>
            </a:r>
            <a:r>
              <a:rPr lang="de-DE" altLang="de-DE" sz="2200" dirty="0" smtClean="0">
                <a:solidFill>
                  <a:srgbClr val="000000"/>
                </a:solidFill>
              </a:rPr>
              <a:t>enthalten dürfen, ist eine manchmal unangenehme Einschränkung. Nehmen Sie als Beispiel </a:t>
            </a:r>
            <a:r>
              <a:rPr lang="de-DE" altLang="de-DE" sz="2000" dirty="0" smtClean="0">
                <a:solidFill>
                  <a:srgbClr val="000000"/>
                </a:solidFill>
                <a:latin typeface="Courier New" panose="02070309020205020404" pitchFamily="49" charset="0"/>
                <a:cs typeface="Courier New" panose="02070309020205020404" pitchFamily="49" charset="0"/>
              </a:rPr>
              <a:t>Text_IO.Put</a:t>
            </a:r>
            <a:r>
              <a:rPr lang="de-DE" altLang="de-DE" sz="2200" dirty="0" smtClean="0">
                <a:solidFill>
                  <a:srgbClr val="000000"/>
                </a:solidFill>
              </a:rPr>
              <a:t> und </a:t>
            </a:r>
            <a:r>
              <a:rPr lang="de-DE" altLang="de-DE" sz="2000" dirty="0" smtClean="0">
                <a:solidFill>
                  <a:srgbClr val="000000"/>
                </a:solidFill>
                <a:latin typeface="Courier New" panose="02070309020205020404" pitchFamily="49" charset="0"/>
                <a:cs typeface="Courier New" panose="02070309020205020404" pitchFamily="49" charset="0"/>
              </a:rPr>
              <a:t>Put_Line</a:t>
            </a:r>
            <a:r>
              <a:rPr lang="de-DE" altLang="de-DE" sz="2200" dirty="0" smtClean="0">
                <a:solidFill>
                  <a:srgbClr val="000000"/>
                </a:solidFill>
              </a:rPr>
              <a:t> aus mehreren Prozessen. Ada gibt keinerlei Garantie, dass die Ausgaben in der richtigen Reihenfolge erfolgen und nicht durcheinander gewürfelt; die </a:t>
            </a:r>
            <a:r>
              <a:rPr lang="de-DE" altLang="de-DE" sz="2200" dirty="0">
                <a:solidFill>
                  <a:srgbClr val="000000"/>
                </a:solidFill>
              </a:rPr>
              <a:t>A</a:t>
            </a:r>
            <a:r>
              <a:rPr lang="de-DE" altLang="de-DE" sz="2200" dirty="0" smtClean="0">
                <a:solidFill>
                  <a:srgbClr val="000000"/>
                </a:solidFill>
              </a:rPr>
              <a:t>usgabe kann sogar völlig ruiniert werden. Da alle sprachdefinierten Ein- und Ausgabeoperationen auf Dateien als </a:t>
            </a:r>
            <a:r>
              <a:rPr lang="de-DE" altLang="de-DE" sz="2200" dirty="0" smtClean="0">
                <a:solidFill>
                  <a:srgbClr val="C00000"/>
                </a:solidFill>
              </a:rPr>
              <a:t>potentiell blockierend</a:t>
            </a:r>
            <a:r>
              <a:rPr lang="de-DE" altLang="de-DE" sz="2200" dirty="0" smtClean="0">
                <a:solidFill>
                  <a:srgbClr val="000000"/>
                </a:solidFill>
              </a:rPr>
              <a:t> gelten, können diese nicht direkt in einem geschützten Objekt aufgerufen werden.</a:t>
            </a:r>
          </a:p>
          <a:p>
            <a:pPr marL="0" lvl="0" indent="0" algn="ctr">
              <a:buNone/>
            </a:pPr>
            <a:r>
              <a:rPr lang="de-DE" altLang="de-DE" sz="2200" dirty="0" smtClean="0">
                <a:solidFill>
                  <a:srgbClr val="000000"/>
                </a:solidFill>
              </a:rPr>
              <a:t>Finden Sie eine Lösung, wie solche Aufrufe korrekt sequenzialisiert ausgeführt werden.</a:t>
            </a:r>
          </a:p>
          <a:p>
            <a:pPr marL="0" lvl="0" indent="0" algn="ctr">
              <a:buNone/>
            </a:pPr>
            <a:r>
              <a:rPr lang="de-DE" altLang="de-DE" sz="2400" dirty="0" smtClean="0">
                <a:solidFill>
                  <a:srgbClr val="000000"/>
                </a:solidFill>
                <a:hlinkClick r:id="rId2" action="ppaction://hlinksldjump"/>
              </a:rPr>
              <a:t>Lösung</a:t>
            </a:r>
            <a:endParaRPr lang="de-DE" altLang="de-DE" sz="2200" dirty="0">
              <a:solidFill>
                <a:srgbClr val="000000"/>
              </a:solidFill>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106</a:t>
            </a:fld>
            <a:endParaRPr lang="de-DE" dirty="0"/>
          </a:p>
        </p:txBody>
      </p:sp>
    </p:spTree>
    <p:extLst>
      <p:ext uri="{BB962C8B-B14F-4D97-AF65-F5344CB8AC3E}">
        <p14:creationId xmlns:p14="http://schemas.microsoft.com/office/powerpoint/2010/main" val="296913990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b="1"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107</a:t>
            </a:fld>
            <a:endParaRPr lang="de-DE" dirty="0"/>
          </a:p>
        </p:txBody>
      </p:sp>
    </p:spTree>
    <p:extLst>
      <p:ext uri="{BB962C8B-B14F-4D97-AF65-F5344CB8AC3E}">
        <p14:creationId xmlns:p14="http://schemas.microsoft.com/office/powerpoint/2010/main" val="236564799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de-DE" altLang="de-DE" dirty="0" smtClean="0"/>
              <a:t>Eingangsfamilien</a:t>
            </a:r>
          </a:p>
        </p:txBody>
      </p:sp>
      <p:sp>
        <p:nvSpPr>
          <p:cNvPr id="50181" name="Rectangle 3"/>
          <p:cNvSpPr>
            <a:spLocks noGrp="1" noChangeArrowheads="1"/>
          </p:cNvSpPr>
          <p:nvPr>
            <p:ph idx="1"/>
          </p:nvPr>
        </p:nvSpPr>
        <p:spPr>
          <a:xfrm>
            <a:off x="685800" y="1752600"/>
            <a:ext cx="7772400" cy="4556720"/>
          </a:xfrm>
        </p:spPr>
        <p:txBody>
          <a:bodyPr/>
          <a:lstStyle/>
          <a:p>
            <a:pPr marL="0" indent="0" eaLnBrk="1" hangingPunct="1">
              <a:lnSpc>
                <a:spcPct val="80000"/>
              </a:lnSpc>
              <a:buFontTx/>
              <a:buNone/>
              <a:defRPr/>
            </a:pPr>
            <a:r>
              <a:rPr lang="de-DE" sz="1800" dirty="0" smtClean="0"/>
              <a:t>Es gibt Fälle, wo viele ähnliche Eingänge benötigt werden, so etwas wie eine Reihung von Eingängen. Ada implementiert das durch sogenannte Eingangs-familien.</a:t>
            </a:r>
          </a:p>
          <a:p>
            <a:pPr marL="0" indent="0" eaLnBrk="1" hangingPunct="1">
              <a:lnSpc>
                <a:spcPct val="80000"/>
              </a:lnSpc>
              <a:buFontTx/>
              <a:buNone/>
              <a:defRPr/>
            </a:pPr>
            <a:r>
              <a:rPr lang="de-DE" sz="1800" dirty="0" smtClean="0"/>
              <a:t>Als Familienindex kann jeder diskrete Bereich dienen. Er wird in der Syntax von Eingangsparametern durch Fehlen eines Parameternamens unterschieden (ähnlich wie der Index einer Reihung).</a:t>
            </a:r>
          </a:p>
          <a:p>
            <a:pPr marL="363538" lvl="1" indent="3175" eaLnBrk="1" hangingPunct="1">
              <a:lnSpc>
                <a:spcPct val="80000"/>
              </a:lnSpc>
              <a:buFontTx/>
              <a:buNone/>
              <a:defRPr/>
            </a:pPr>
            <a:r>
              <a:rPr lang="de-DE" sz="1600" b="1" dirty="0" smtClean="0">
                <a:solidFill>
                  <a:schemeClr val="accent2"/>
                </a:solidFill>
                <a:latin typeface="Courier New" pitchFamily="49" charset="0"/>
              </a:rPr>
              <a:t>	entry</a:t>
            </a:r>
            <a:r>
              <a:rPr lang="de-DE" sz="1600" dirty="0" smtClean="0">
                <a:solidFill>
                  <a:schemeClr val="accent2"/>
                </a:solidFill>
                <a:latin typeface="Courier New" pitchFamily="49" charset="0"/>
              </a:rPr>
              <a:t> E (Familie) (&lt;</a:t>
            </a:r>
            <a:r>
              <a:rPr lang="de-DE" sz="1600" i="1" dirty="0" smtClean="0">
                <a:solidFill>
                  <a:schemeClr val="accent2"/>
                </a:solidFill>
                <a:latin typeface="Courier New" pitchFamily="49" charset="0"/>
              </a:rPr>
              <a:t>Parameterprofil</a:t>
            </a:r>
            <a:r>
              <a:rPr lang="de-DE" sz="1600" dirty="0" smtClean="0">
                <a:solidFill>
                  <a:schemeClr val="accent2"/>
                </a:solidFill>
                <a:latin typeface="Courier New" pitchFamily="49" charset="0"/>
              </a:rPr>
              <a:t>&gt;);</a:t>
            </a:r>
          </a:p>
          <a:p>
            <a:pPr marL="0" indent="0" eaLnBrk="1" hangingPunct="1">
              <a:lnSpc>
                <a:spcPct val="80000"/>
              </a:lnSpc>
              <a:buFontTx/>
              <a:buNone/>
              <a:defRPr/>
            </a:pPr>
            <a:r>
              <a:rPr lang="de-DE" sz="1800" dirty="0" smtClean="0"/>
              <a:t>Für jedes Element der Familie gibt es eine Warteschlange.</a:t>
            </a:r>
          </a:p>
          <a:p>
            <a:pPr eaLnBrk="1" hangingPunct="1">
              <a:lnSpc>
                <a:spcPct val="80000"/>
              </a:lnSpc>
              <a:defRPr/>
            </a:pPr>
            <a:r>
              <a:rPr lang="de-DE" sz="1800" u="sng" dirty="0" smtClean="0"/>
              <a:t>Prozess:</a:t>
            </a:r>
            <a:r>
              <a:rPr lang="de-DE" sz="1800" dirty="0" smtClean="0"/>
              <a:t> Für jedes Element der Familie muss im Rumpf eine Annahme-Anweisung existieren:</a:t>
            </a:r>
            <a:br>
              <a:rPr lang="de-DE" sz="1800" dirty="0" smtClean="0"/>
            </a:br>
            <a:r>
              <a:rPr lang="de-DE" sz="1800" dirty="0" smtClean="0"/>
              <a:t>	</a:t>
            </a:r>
            <a:r>
              <a:rPr lang="de-DE" sz="1600" b="1" dirty="0" smtClean="0">
                <a:solidFill>
                  <a:schemeClr val="accent2"/>
                </a:solidFill>
                <a:latin typeface="Courier New" pitchFamily="49" charset="0"/>
              </a:rPr>
              <a:t>accept</a:t>
            </a:r>
            <a:r>
              <a:rPr lang="de-DE" sz="1600" dirty="0" smtClean="0">
                <a:solidFill>
                  <a:schemeClr val="accent2"/>
                </a:solidFill>
                <a:latin typeface="Courier New" pitchFamily="49" charset="0"/>
              </a:rPr>
              <a:t> E (Element) (&lt;</a:t>
            </a:r>
            <a:r>
              <a:rPr lang="de-DE" sz="1600" i="1" dirty="0" smtClean="0">
                <a:solidFill>
                  <a:schemeClr val="accent2"/>
                </a:solidFill>
                <a:latin typeface="Courier New" pitchFamily="49" charset="0"/>
              </a:rPr>
              <a:t>Parameterprofil</a:t>
            </a:r>
            <a:r>
              <a:rPr lang="de-DE" sz="1600" dirty="0" smtClean="0">
                <a:solidFill>
                  <a:schemeClr val="accent2"/>
                </a:solidFill>
                <a:latin typeface="Courier New" pitchFamily="49" charset="0"/>
              </a:rPr>
              <a:t>&gt;) </a:t>
            </a:r>
            <a:r>
              <a:rPr lang="de-DE" sz="1600" b="1" dirty="0" smtClean="0">
                <a:solidFill>
                  <a:schemeClr val="accent2"/>
                </a:solidFill>
                <a:latin typeface="Courier New" pitchFamily="49" charset="0"/>
              </a:rPr>
              <a:t>do</a:t>
            </a:r>
            <a:br>
              <a:rPr lang="de-DE" sz="1600" b="1" dirty="0" smtClean="0">
                <a:solidFill>
                  <a:schemeClr val="accent2"/>
                </a:solidFill>
                <a:latin typeface="Courier New" pitchFamily="49" charset="0"/>
              </a:rPr>
            </a:br>
            <a:r>
              <a:rPr lang="de-DE" sz="1600" b="1" dirty="0" smtClean="0">
                <a:solidFill>
                  <a:schemeClr val="accent2"/>
                </a:solidFill>
                <a:latin typeface="Courier New" pitchFamily="49" charset="0"/>
              </a:rPr>
              <a:t>	 </a:t>
            </a:r>
            <a:r>
              <a:rPr lang="de-DE" sz="1600" dirty="0" smtClean="0">
                <a:solidFill>
                  <a:schemeClr val="accent2"/>
                </a:solidFill>
                <a:latin typeface="Courier New" pitchFamily="49" charset="0"/>
              </a:rPr>
              <a:t> …</a:t>
            </a:r>
            <a:br>
              <a:rPr lang="de-DE" sz="1600" dirty="0" smtClean="0">
                <a:solidFill>
                  <a:schemeClr val="accent2"/>
                </a:solidFill>
                <a:latin typeface="Courier New" pitchFamily="49" charset="0"/>
              </a:rPr>
            </a:br>
            <a:r>
              <a:rPr lang="de-DE" sz="1600" dirty="0" smtClean="0">
                <a:solidFill>
                  <a:schemeClr val="accent2"/>
                </a:solidFill>
                <a:latin typeface="Courier New" pitchFamily="49" charset="0"/>
              </a:rPr>
              <a:t>	</a:t>
            </a:r>
            <a:r>
              <a:rPr lang="de-DE" sz="1600" b="1" dirty="0" smtClean="0">
                <a:solidFill>
                  <a:schemeClr val="accent2"/>
                </a:solidFill>
                <a:latin typeface="Courier New" pitchFamily="49" charset="0"/>
              </a:rPr>
              <a:t>end</a:t>
            </a:r>
            <a:r>
              <a:rPr lang="de-DE" sz="1600" dirty="0" smtClean="0">
                <a:solidFill>
                  <a:schemeClr val="accent2"/>
                </a:solidFill>
                <a:latin typeface="Courier New" pitchFamily="49" charset="0"/>
              </a:rPr>
              <a:t> E;</a:t>
            </a:r>
            <a:r>
              <a:rPr lang="de-DE" sz="1600" dirty="0" smtClean="0">
                <a:latin typeface="Courier New" pitchFamily="49" charset="0"/>
              </a:rPr>
              <a:t/>
            </a:r>
            <a:br>
              <a:rPr lang="de-DE" sz="1600" dirty="0" smtClean="0">
                <a:latin typeface="Courier New" pitchFamily="49" charset="0"/>
              </a:rPr>
            </a:br>
            <a:r>
              <a:rPr lang="de-DE" sz="1800" dirty="0" smtClean="0"/>
              <a:t>Das Element kann auch Laufindex in einer Schleife sein.</a:t>
            </a:r>
            <a:endParaRPr lang="de-DE" sz="1800" dirty="0" smtClean="0">
              <a:solidFill>
                <a:schemeClr val="accent2"/>
              </a:solidFill>
            </a:endParaRPr>
          </a:p>
          <a:p>
            <a:pPr eaLnBrk="1" hangingPunct="1">
              <a:lnSpc>
                <a:spcPct val="80000"/>
              </a:lnSpc>
              <a:defRPr/>
            </a:pPr>
            <a:r>
              <a:rPr lang="de-DE" sz="1800" u="sng" dirty="0" smtClean="0"/>
              <a:t>Geschütztes Objekt:</a:t>
            </a:r>
            <a:r>
              <a:rPr lang="de-DE" sz="1800" dirty="0" smtClean="0"/>
              <a:t> Der Eingangsrumpf sieht so aus:</a:t>
            </a:r>
            <a:br>
              <a:rPr lang="de-DE" sz="1800" dirty="0" smtClean="0"/>
            </a:br>
            <a:r>
              <a:rPr lang="de-DE" sz="1800" dirty="0" smtClean="0"/>
              <a:t>	</a:t>
            </a:r>
            <a:r>
              <a:rPr lang="de-DE" sz="1600" b="1" dirty="0" smtClean="0">
                <a:solidFill>
                  <a:schemeClr val="accent2"/>
                </a:solidFill>
                <a:latin typeface="Courier New" pitchFamily="49" charset="0"/>
              </a:rPr>
              <a:t>entry</a:t>
            </a:r>
            <a:r>
              <a:rPr lang="de-DE" sz="1600" dirty="0" smtClean="0">
                <a:solidFill>
                  <a:schemeClr val="accent2"/>
                </a:solidFill>
                <a:latin typeface="Courier New" pitchFamily="49" charset="0"/>
              </a:rPr>
              <a:t> E (</a:t>
            </a:r>
            <a:r>
              <a:rPr lang="de-DE" sz="1600" b="1" dirty="0" smtClean="0">
                <a:solidFill>
                  <a:schemeClr val="accent2"/>
                </a:solidFill>
                <a:latin typeface="Courier New" pitchFamily="49" charset="0"/>
              </a:rPr>
              <a:t>for</a:t>
            </a:r>
            <a:r>
              <a:rPr lang="de-DE" sz="1600" dirty="0" smtClean="0">
                <a:solidFill>
                  <a:schemeClr val="accent2"/>
                </a:solidFill>
                <a:latin typeface="Courier New" pitchFamily="49" charset="0"/>
              </a:rPr>
              <a:t> F </a:t>
            </a:r>
            <a:r>
              <a:rPr lang="de-DE" sz="1600" b="1" dirty="0" smtClean="0">
                <a:solidFill>
                  <a:schemeClr val="accent2"/>
                </a:solidFill>
                <a:latin typeface="Courier New" pitchFamily="49" charset="0"/>
              </a:rPr>
              <a:t>in</a:t>
            </a:r>
            <a:r>
              <a:rPr lang="de-DE" sz="1600" dirty="0" smtClean="0">
                <a:solidFill>
                  <a:schemeClr val="accent2"/>
                </a:solidFill>
                <a:latin typeface="Courier New" pitchFamily="49" charset="0"/>
              </a:rPr>
              <a:t> Familie) (&lt;</a:t>
            </a:r>
            <a:r>
              <a:rPr lang="de-DE" sz="1600" i="1" dirty="0" smtClean="0">
                <a:solidFill>
                  <a:schemeClr val="accent2"/>
                </a:solidFill>
                <a:latin typeface="Courier New" pitchFamily="49" charset="0"/>
              </a:rPr>
              <a:t>Parameterprofil</a:t>
            </a:r>
            <a:r>
              <a:rPr lang="de-DE" sz="1600" dirty="0" smtClean="0">
                <a:solidFill>
                  <a:schemeClr val="accent2"/>
                </a:solidFill>
                <a:latin typeface="Courier New" pitchFamily="49" charset="0"/>
              </a:rPr>
              <a:t>&gt;)</a:t>
            </a:r>
            <a:br>
              <a:rPr lang="de-DE" sz="1600" dirty="0" smtClean="0">
                <a:solidFill>
                  <a:schemeClr val="accent2"/>
                </a:solidFill>
                <a:latin typeface="Courier New" pitchFamily="49" charset="0"/>
              </a:rPr>
            </a:br>
            <a:r>
              <a:rPr lang="de-DE" sz="1600" dirty="0" smtClean="0">
                <a:solidFill>
                  <a:schemeClr val="accent2"/>
                </a:solidFill>
                <a:latin typeface="Courier New" pitchFamily="49" charset="0"/>
              </a:rPr>
              <a:t>	  </a:t>
            </a:r>
            <a:r>
              <a:rPr lang="de-DE" sz="1600" b="1" dirty="0" smtClean="0">
                <a:solidFill>
                  <a:schemeClr val="accent2"/>
                </a:solidFill>
                <a:latin typeface="Courier New" pitchFamily="49" charset="0"/>
              </a:rPr>
              <a:t>when</a:t>
            </a:r>
            <a:r>
              <a:rPr lang="de-DE" sz="1600" dirty="0" smtClean="0">
                <a:solidFill>
                  <a:schemeClr val="accent2"/>
                </a:solidFill>
                <a:latin typeface="Courier New" pitchFamily="49" charset="0"/>
              </a:rPr>
              <a:t> Bedingung (F) </a:t>
            </a:r>
            <a:r>
              <a:rPr lang="de-DE" sz="1600" b="1" dirty="0" smtClean="0">
                <a:solidFill>
                  <a:schemeClr val="accent2"/>
                </a:solidFill>
                <a:latin typeface="Courier New" pitchFamily="49" charset="0"/>
              </a:rPr>
              <a:t>is</a:t>
            </a:r>
            <a:r>
              <a:rPr lang="de-DE" sz="1600" dirty="0" smtClean="0">
                <a:solidFill>
                  <a:schemeClr val="accent2"/>
                </a:solidFill>
                <a:latin typeface="Courier New" pitchFamily="49" charset="0"/>
              </a:rPr>
              <a:t/>
            </a:r>
            <a:br>
              <a:rPr lang="de-DE" sz="1600" dirty="0" smtClean="0">
                <a:solidFill>
                  <a:schemeClr val="accent2"/>
                </a:solidFill>
                <a:latin typeface="Courier New" pitchFamily="49" charset="0"/>
              </a:rPr>
            </a:br>
            <a:r>
              <a:rPr lang="de-DE" sz="1600" dirty="0" smtClean="0">
                <a:solidFill>
                  <a:schemeClr val="accent2"/>
                </a:solidFill>
                <a:latin typeface="Courier New" pitchFamily="49" charset="0"/>
              </a:rPr>
              <a:t>	</a:t>
            </a:r>
            <a:r>
              <a:rPr lang="de-DE" sz="1600" b="1" dirty="0" smtClean="0">
                <a:solidFill>
                  <a:schemeClr val="accent2"/>
                </a:solidFill>
                <a:latin typeface="Courier New" pitchFamily="49" charset="0"/>
              </a:rPr>
              <a:t>begin</a:t>
            </a:r>
            <a:r>
              <a:rPr lang="de-DE" sz="1600" dirty="0" smtClean="0">
                <a:solidFill>
                  <a:schemeClr val="accent2"/>
                </a:solidFill>
                <a:latin typeface="Courier New" pitchFamily="49" charset="0"/>
              </a:rPr>
              <a:t/>
            </a:r>
            <a:br>
              <a:rPr lang="de-DE" sz="1600" dirty="0" smtClean="0">
                <a:solidFill>
                  <a:schemeClr val="accent2"/>
                </a:solidFill>
                <a:latin typeface="Courier New" pitchFamily="49" charset="0"/>
              </a:rPr>
            </a:br>
            <a:r>
              <a:rPr lang="de-DE" sz="1600" dirty="0" smtClean="0">
                <a:solidFill>
                  <a:schemeClr val="accent2"/>
                </a:solidFill>
                <a:latin typeface="Courier New" pitchFamily="49" charset="0"/>
              </a:rPr>
              <a:t>	  …  -- </a:t>
            </a:r>
            <a:r>
              <a:rPr lang="de-DE" sz="1600" i="1" dirty="0" smtClean="0">
                <a:solidFill>
                  <a:schemeClr val="accent2"/>
                </a:solidFill>
                <a:latin typeface="Courier New" pitchFamily="49" charset="0"/>
              </a:rPr>
              <a:t>derselbe Rumpf für alle Elemente</a:t>
            </a:r>
            <a:r>
              <a:rPr lang="de-DE" sz="1600" dirty="0" smtClean="0">
                <a:solidFill>
                  <a:schemeClr val="accent2"/>
                </a:solidFill>
                <a:latin typeface="Courier New" pitchFamily="49" charset="0"/>
              </a:rPr>
              <a:t/>
            </a:r>
            <a:br>
              <a:rPr lang="de-DE" sz="1600" dirty="0" smtClean="0">
                <a:solidFill>
                  <a:schemeClr val="accent2"/>
                </a:solidFill>
                <a:latin typeface="Courier New" pitchFamily="49" charset="0"/>
              </a:rPr>
            </a:br>
            <a:r>
              <a:rPr lang="de-DE" sz="1600" dirty="0" smtClean="0">
                <a:solidFill>
                  <a:schemeClr val="accent2"/>
                </a:solidFill>
                <a:latin typeface="Courier New" pitchFamily="49" charset="0"/>
              </a:rPr>
              <a:t>	</a:t>
            </a:r>
            <a:r>
              <a:rPr lang="de-DE" sz="1600" b="1" dirty="0" smtClean="0">
                <a:solidFill>
                  <a:schemeClr val="accent2"/>
                </a:solidFill>
                <a:latin typeface="Courier New" pitchFamily="49" charset="0"/>
              </a:rPr>
              <a:t>end</a:t>
            </a:r>
            <a:r>
              <a:rPr lang="de-DE" sz="1600" dirty="0" smtClean="0">
                <a:solidFill>
                  <a:schemeClr val="accent2"/>
                </a:solidFill>
                <a:latin typeface="Courier New" pitchFamily="49" charset="0"/>
              </a:rPr>
              <a:t> E;</a:t>
            </a:r>
            <a:endParaRPr lang="de-DE" sz="1600" dirty="0" smtClean="0">
              <a:solidFill>
                <a:schemeClr val="accent2"/>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108</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916832"/>
            <a:ext cx="7772400" cy="4179167"/>
          </a:xfrm>
        </p:spPr>
        <p:txBody>
          <a:bodyPr/>
          <a:lstStyle/>
          <a:p>
            <a:pPr marL="0" lvl="0" indent="0" defTabSz="449263">
              <a:spcBef>
                <a:spcPts val="800"/>
              </a:spcBef>
              <a:buClr>
                <a:srgbClr val="000000"/>
              </a:buClr>
              <a:buSzPct val="100000"/>
              <a:buNone/>
            </a:pPr>
            <a:r>
              <a:rPr lang="de-DE" sz="2000" dirty="0">
                <a:solidFill>
                  <a:srgbClr val="000000"/>
                </a:solidFill>
              </a:rPr>
              <a:t>Die Wahl des „schnelleren“ Algorithmus ohne vorherige Untersuchung der obigen Punkte ist daher voreilige Optimierung und kann die Laufzeit sogar verschlechtern.</a:t>
            </a:r>
          </a:p>
          <a:p>
            <a:pPr marL="0" lvl="0" indent="0" defTabSz="449263">
              <a:spcBef>
                <a:spcPts val="800"/>
              </a:spcBef>
              <a:buClr>
                <a:srgbClr val="000000"/>
              </a:buClr>
              <a:buSzPct val="100000"/>
              <a:buNone/>
            </a:pPr>
            <a:r>
              <a:rPr lang="de-DE" sz="2000" dirty="0">
                <a:solidFill>
                  <a:srgbClr val="000000"/>
                </a:solidFill>
              </a:rPr>
              <a:t>Sollte es am Ende Probleme mit der Ausführungszeit geben, ist eine sorgfältige Instrumentierung des Kodes angebracht, den Flaschenhals zu finden. Möglicherweise liegen die Probleme ganz woanders als in diesem Algorithmus.</a:t>
            </a:r>
          </a:p>
          <a:p>
            <a:pPr marL="0" lvl="0" indent="0" defTabSz="449263">
              <a:spcBef>
                <a:spcPts val="800"/>
              </a:spcBef>
              <a:buClr>
                <a:srgbClr val="000000"/>
              </a:buClr>
              <a:buSzPct val="100000"/>
              <a:buNone/>
            </a:pPr>
            <a:endParaRPr lang="de-DE" sz="100" dirty="0">
              <a:solidFill>
                <a:srgbClr val="000000"/>
              </a:solidFill>
            </a:endParaRPr>
          </a:p>
          <a:p>
            <a:pPr marL="0" lvl="0" indent="0" algn="ctr" defTabSz="449263">
              <a:spcBef>
                <a:spcPts val="800"/>
              </a:spcBef>
              <a:buClr>
                <a:srgbClr val="000000"/>
              </a:buClr>
              <a:buSzPct val="100000"/>
              <a:buNone/>
            </a:pPr>
            <a:r>
              <a:rPr lang="fr-FR" sz="2200" dirty="0">
                <a:solidFill>
                  <a:srgbClr val="3333CC"/>
                </a:solidFill>
              </a:rPr>
              <a:t>La perfection d'une pendule n'est pas d'aller vite,</a:t>
            </a:r>
            <a:br>
              <a:rPr lang="fr-FR" sz="2200" dirty="0">
                <a:solidFill>
                  <a:srgbClr val="3333CC"/>
                </a:solidFill>
              </a:rPr>
            </a:br>
            <a:r>
              <a:rPr lang="fr-FR" sz="2200" dirty="0">
                <a:solidFill>
                  <a:srgbClr val="3333CC"/>
                </a:solidFill>
              </a:rPr>
              <a:t>mais d'être réglée.</a:t>
            </a:r>
            <a:br>
              <a:rPr lang="fr-FR" sz="2200" dirty="0">
                <a:solidFill>
                  <a:srgbClr val="3333CC"/>
                </a:solidFill>
              </a:rPr>
            </a:br>
            <a:r>
              <a:rPr lang="de-DE" sz="2000" dirty="0">
                <a:solidFill>
                  <a:srgbClr val="000000"/>
                </a:solidFill>
              </a:rPr>
              <a:t>Die Perfektion einer Uhr liegt nicht in ihrer Schnelligkeit,</a:t>
            </a:r>
            <a:br>
              <a:rPr lang="de-DE" sz="2000" dirty="0">
                <a:solidFill>
                  <a:srgbClr val="000000"/>
                </a:solidFill>
              </a:rPr>
            </a:br>
            <a:r>
              <a:rPr lang="de-DE" sz="2000" dirty="0">
                <a:solidFill>
                  <a:srgbClr val="000000"/>
                </a:solidFill>
              </a:rPr>
              <a:t>sondern in ihrer Genauigkeit.</a:t>
            </a:r>
          </a:p>
          <a:p>
            <a:pPr marL="0" lvl="0" indent="0" algn="ctr" defTabSz="449263">
              <a:spcBef>
                <a:spcPts val="800"/>
              </a:spcBef>
              <a:buClr>
                <a:srgbClr val="000000"/>
              </a:buClr>
              <a:buSzPct val="100000"/>
              <a:buNone/>
            </a:pPr>
            <a:r>
              <a:rPr lang="fr-FR" sz="2200" dirty="0">
                <a:solidFill>
                  <a:srgbClr val="3333CC"/>
                </a:solidFill>
              </a:rPr>
              <a:t>Luc de Clapiers, marquis de Vauvenargues (1715-1747)</a:t>
            </a:r>
            <a:endParaRPr lang="de-DE" sz="2800" dirty="0"/>
          </a:p>
        </p:txBody>
      </p:sp>
      <p:sp>
        <p:nvSpPr>
          <p:cNvPr id="5" name="Titel 4"/>
          <p:cNvSpPr>
            <a:spLocks noGrp="1"/>
          </p:cNvSpPr>
          <p:nvPr>
            <p:ph type="title"/>
          </p:nvPr>
        </p:nvSpPr>
        <p:spPr/>
        <p:txBody>
          <a:bodyPr/>
          <a:lstStyle/>
          <a:p>
            <a:r>
              <a:rPr lang="de-DE" dirty="0" smtClean="0"/>
              <a:t>Effizienz: Folgerung</a:t>
            </a:r>
            <a:endParaRPr lang="de-DE"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10</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62860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pPr eaLnBrk="1" hangingPunct="1"/>
            <a:r>
              <a:rPr lang="de-DE" altLang="de-DE" sz="4000" dirty="0" smtClean="0"/>
              <a:t>Eingangspriorisierung mittels Familien</a:t>
            </a:r>
          </a:p>
        </p:txBody>
      </p:sp>
      <p:sp>
        <p:nvSpPr>
          <p:cNvPr id="57349" name="Rectangle 3"/>
          <p:cNvSpPr>
            <a:spLocks noGrp="1" noChangeArrowheads="1"/>
          </p:cNvSpPr>
          <p:nvPr>
            <p:ph idx="1"/>
          </p:nvPr>
        </p:nvSpPr>
        <p:spPr>
          <a:xfrm>
            <a:off x="685800" y="1981200"/>
            <a:ext cx="7772400" cy="1735832"/>
          </a:xfrm>
        </p:spPr>
        <p:txBody>
          <a:bodyPr/>
          <a:lstStyle/>
          <a:p>
            <a:pPr marL="0" indent="0" eaLnBrk="1" hangingPunct="1">
              <a:lnSpc>
                <a:spcPct val="80000"/>
              </a:lnSpc>
              <a:buFontTx/>
              <a:buNone/>
            </a:pPr>
            <a:r>
              <a:rPr lang="de-DE" altLang="de-DE" sz="1600" dirty="0" smtClean="0"/>
              <a:t>Die einzelnen Annahme-Anweisungen einer Select-Anweisungen werden willkürlich ausgewählt.</a:t>
            </a:r>
          </a:p>
          <a:p>
            <a:pPr marL="0" indent="0" eaLnBrk="1" hangingPunct="1">
              <a:lnSpc>
                <a:spcPct val="80000"/>
              </a:lnSpc>
              <a:buFontTx/>
              <a:buNone/>
            </a:pPr>
            <a:r>
              <a:rPr lang="de-DE" altLang="de-DE" sz="1600" dirty="0" smtClean="0"/>
              <a:t>Mit Eingangsfamilien kann eine gewisse Priorität eingeführt werden.</a:t>
            </a:r>
          </a:p>
          <a:p>
            <a:pPr marL="269875" lvl="1" indent="0" eaLnBrk="1" hangingPunct="1">
              <a:lnSpc>
                <a:spcPct val="80000"/>
              </a:lnSpc>
              <a:buFontTx/>
              <a:buNone/>
            </a:pPr>
            <a:r>
              <a:rPr lang="de-DE" altLang="de-DE" sz="1400" b="1" dirty="0" smtClean="0">
                <a:latin typeface="Courier New" pitchFamily="49" charset="0"/>
              </a:rPr>
              <a:t>type</a:t>
            </a:r>
            <a:r>
              <a:rPr lang="de-DE" altLang="de-DE" sz="1400" dirty="0" smtClean="0">
                <a:latin typeface="Courier New" pitchFamily="49" charset="0"/>
              </a:rPr>
              <a:t> Priorität </a:t>
            </a:r>
            <a:r>
              <a:rPr lang="de-DE" altLang="de-DE" sz="1400" b="1" dirty="0" smtClean="0">
                <a:latin typeface="Courier New" pitchFamily="49" charset="0"/>
              </a:rPr>
              <a:t>is</a:t>
            </a:r>
            <a:r>
              <a:rPr lang="de-DE" altLang="de-DE" sz="1400" dirty="0" smtClean="0">
                <a:latin typeface="Courier New" pitchFamily="49" charset="0"/>
              </a:rPr>
              <a:t> (Hoch, Mittel, Niedrig);</a:t>
            </a:r>
          </a:p>
          <a:p>
            <a:pPr marL="269875" lvl="1" indent="0" defTabSz="4122738" eaLnBrk="1" hangingPunct="1">
              <a:lnSpc>
                <a:spcPct val="80000"/>
              </a:lnSpc>
              <a:buNone/>
            </a:pPr>
            <a:r>
              <a:rPr lang="de-DE" altLang="de-DE" sz="1400" b="1" dirty="0" smtClean="0">
                <a:latin typeface="Courier New" pitchFamily="49" charset="0"/>
              </a:rPr>
              <a:t>task</a:t>
            </a:r>
            <a:r>
              <a:rPr lang="de-DE" altLang="de-DE" sz="1400" dirty="0" smtClean="0">
                <a:latin typeface="Courier New" pitchFamily="49" charset="0"/>
              </a:rPr>
              <a:t> Server </a:t>
            </a:r>
            <a:r>
              <a:rPr lang="de-DE" altLang="de-DE" sz="1400" b="1" dirty="0" smtClean="0">
                <a:latin typeface="Courier New" pitchFamily="49" charset="0"/>
              </a:rPr>
              <a:t>is	protected </a:t>
            </a:r>
            <a:r>
              <a:rPr lang="de-DE" altLang="de-DE" sz="1400" dirty="0" smtClean="0">
                <a:latin typeface="Courier New" pitchFamily="49" charset="0"/>
              </a:rPr>
              <a:t>Server</a:t>
            </a:r>
            <a:r>
              <a:rPr lang="de-DE" altLang="de-DE" sz="1400" b="1" dirty="0" smtClean="0">
                <a:latin typeface="Courier New" pitchFamily="49" charset="0"/>
              </a:rPr>
              <a:t> is</a:t>
            </a:r>
            <a:br>
              <a:rPr lang="de-DE" altLang="de-DE" sz="1400" b="1" dirty="0" smtClean="0">
                <a:latin typeface="Courier New" pitchFamily="49" charset="0"/>
              </a:rPr>
            </a:br>
            <a:r>
              <a:rPr lang="de-DE" altLang="de-DE" sz="1400" b="1" dirty="0" smtClean="0">
                <a:latin typeface="Courier New" pitchFamily="49" charset="0"/>
              </a:rPr>
              <a:t> entry</a:t>
            </a:r>
            <a:r>
              <a:rPr lang="de-DE" altLang="de-DE" sz="1400" dirty="0" smtClean="0">
                <a:latin typeface="Courier New" pitchFamily="49" charset="0"/>
              </a:rPr>
              <a:t> Anfrage (Priorität);	 </a:t>
            </a:r>
            <a:r>
              <a:rPr lang="de-DE" altLang="de-DE" sz="1400" b="1" dirty="0" smtClean="0">
                <a:latin typeface="Courier New" pitchFamily="49" charset="0"/>
              </a:rPr>
              <a:t> entry</a:t>
            </a:r>
            <a:r>
              <a:rPr lang="de-DE" altLang="de-DE" sz="1400" dirty="0" smtClean="0">
                <a:latin typeface="Courier New" pitchFamily="49" charset="0"/>
              </a:rPr>
              <a:t> Anfrage (Priorität);</a:t>
            </a:r>
            <a:br>
              <a:rPr lang="de-DE" altLang="de-DE" sz="1400" dirty="0" smtClean="0">
                <a:latin typeface="Courier New" pitchFamily="49" charset="0"/>
              </a:rPr>
            </a:br>
            <a:r>
              <a:rPr lang="de-DE" altLang="de-DE" sz="1400" b="1" dirty="0" smtClean="0">
                <a:latin typeface="Courier New" pitchFamily="49" charset="0"/>
              </a:rPr>
              <a:t>end</a:t>
            </a:r>
            <a:r>
              <a:rPr lang="de-DE" altLang="de-DE" sz="1400" dirty="0" smtClean="0">
                <a:latin typeface="Courier New" pitchFamily="49" charset="0"/>
              </a:rPr>
              <a:t> Server;	</a:t>
            </a:r>
            <a:r>
              <a:rPr lang="de-DE" altLang="de-DE" sz="1400" b="1" dirty="0" smtClean="0">
                <a:solidFill>
                  <a:srgbClr val="000000"/>
                </a:solidFill>
                <a:latin typeface="Courier New" pitchFamily="49" charset="0"/>
              </a:rPr>
              <a:t>end</a:t>
            </a:r>
            <a:r>
              <a:rPr lang="de-DE" altLang="de-DE" sz="1400" dirty="0" smtClean="0">
                <a:solidFill>
                  <a:srgbClr val="000000"/>
                </a:solidFill>
                <a:latin typeface="Courier New" pitchFamily="49" charset="0"/>
              </a:rPr>
              <a:t> Server;</a:t>
            </a:r>
            <a:endParaRPr lang="de-DE" altLang="de-DE" sz="1400" dirty="0">
              <a:latin typeface="Courier New" pitchFamily="49" charset="0"/>
            </a:endParaRPr>
          </a:p>
          <a:p>
            <a:pPr marL="0" lvl="1" indent="0" defTabSz="4122738" eaLnBrk="1" hangingPunct="1">
              <a:lnSpc>
                <a:spcPct val="80000"/>
              </a:lnSpc>
              <a:buNone/>
            </a:pPr>
            <a:r>
              <a:rPr lang="de-DE" altLang="de-DE" sz="1800" dirty="0" smtClean="0">
                <a:solidFill>
                  <a:srgbClr val="FF0066"/>
                </a:solidFill>
              </a:rPr>
              <a:t>Schreiben Sie den Rumpf dazu für den Prozess bzw. das Geschützte Objekt.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109</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cxnSp>
        <p:nvCxnSpPr>
          <p:cNvPr id="5" name="Gerader Verbinder 4"/>
          <p:cNvCxnSpPr/>
          <p:nvPr/>
        </p:nvCxnSpPr>
        <p:spPr>
          <a:xfrm>
            <a:off x="4355976" y="2924944"/>
            <a:ext cx="0" cy="504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feld 3">
            <a:hlinkClick r:id="rId2" action="ppaction://hlinksldjump"/>
          </p:cNvPr>
          <p:cNvSpPr txBox="1"/>
          <p:nvPr/>
        </p:nvSpPr>
        <p:spPr>
          <a:xfrm>
            <a:off x="3779912" y="4429943"/>
            <a:ext cx="1152128" cy="461665"/>
          </a:xfrm>
          <a:prstGeom prst="rect">
            <a:avLst/>
          </a:prstGeom>
          <a:noFill/>
        </p:spPr>
        <p:txBody>
          <a:bodyPr wrap="square" rtlCol="0">
            <a:spAutoFit/>
          </a:bodyPr>
          <a:lstStyle/>
          <a:p>
            <a:r>
              <a:rPr lang="de-DE" altLang="de-DE" dirty="0" smtClean="0">
                <a:solidFill>
                  <a:srgbClr val="000000"/>
                </a:solidFill>
                <a:hlinkClick r:id="rId2" action="ppaction://hlinksldjump"/>
              </a:rPr>
              <a:t>Lösung</a:t>
            </a:r>
            <a:endParaRPr lang="de-DE" altLang="de-DE" sz="2200" dirty="0">
              <a:solidFill>
                <a:srgbClr val="000000"/>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p:txBody>
          <a:bodyPr/>
          <a:lstStyle/>
          <a:p>
            <a:pPr eaLnBrk="1" hangingPunct="1"/>
            <a:r>
              <a:rPr lang="de-DE" altLang="de-DE" dirty="0" smtClean="0"/>
              <a:t>Beispiel Milbus</a:t>
            </a:r>
            <a:endParaRPr lang="de-DE" altLang="de-DE" dirty="0" smtClean="0">
              <a:solidFill>
                <a:srgbClr val="FF0000"/>
              </a:solidFill>
            </a:endParaRPr>
          </a:p>
        </p:txBody>
      </p:sp>
      <p:sp>
        <p:nvSpPr>
          <p:cNvPr id="58373" name="Rectangle 3"/>
          <p:cNvSpPr>
            <a:spLocks noGrp="1" noChangeArrowheads="1"/>
          </p:cNvSpPr>
          <p:nvPr>
            <p:ph idx="1"/>
          </p:nvPr>
        </p:nvSpPr>
        <p:spPr>
          <a:xfrm>
            <a:off x="685800" y="1988840"/>
            <a:ext cx="7772400" cy="4259560"/>
          </a:xfrm>
        </p:spPr>
        <p:txBody>
          <a:bodyPr/>
          <a:lstStyle/>
          <a:p>
            <a:pPr marL="0" indent="0" eaLnBrk="1" hangingPunct="1">
              <a:lnSpc>
                <a:spcPct val="80000"/>
              </a:lnSpc>
              <a:buFontTx/>
              <a:buNone/>
            </a:pPr>
            <a:r>
              <a:rPr lang="de-DE" altLang="de-DE" sz="2000" dirty="0" smtClean="0"/>
              <a:t>Der Milbus kann bis zu 31 </a:t>
            </a:r>
            <a:r>
              <a:rPr lang="de-DE" altLang="de-DE" sz="2000" i="1" dirty="0" smtClean="0"/>
              <a:t>Remote Terminals </a:t>
            </a:r>
            <a:r>
              <a:rPr lang="de-DE" altLang="de-DE" sz="2000" dirty="0" smtClean="0"/>
              <a:t>(RT) bedienen. Daten werden zyklisch mit einer gewissen Frequenz (z. B. 50 Hz) zwischen den RTs und auch zwischen </a:t>
            </a:r>
            <a:r>
              <a:rPr lang="de-DE" altLang="de-DE" sz="2000" i="1" dirty="0" smtClean="0"/>
              <a:t>Bus Controller </a:t>
            </a:r>
            <a:r>
              <a:rPr lang="de-DE" altLang="de-DE" sz="2000" dirty="0" smtClean="0"/>
              <a:t>(BC) und RTs übertragen. Eine solche Periode heißt </a:t>
            </a:r>
            <a:r>
              <a:rPr lang="de-DE" altLang="de-DE" sz="2000" i="1" dirty="0" smtClean="0"/>
              <a:t>Minor Cycle</a:t>
            </a:r>
            <a:r>
              <a:rPr lang="de-DE" altLang="de-DE" sz="2000" dirty="0" smtClean="0"/>
              <a:t>. Manche Daten werden in jedem Minor Cycle übertragen, manche seltener. Wenn alle Daten genau einmal übertragen worden sind, ist ein </a:t>
            </a:r>
            <a:r>
              <a:rPr lang="de-DE" altLang="de-DE" sz="2000" i="1" dirty="0" smtClean="0"/>
              <a:t>Major Cycle</a:t>
            </a:r>
            <a:r>
              <a:rPr lang="de-DE" altLang="de-DE" sz="2000" dirty="0" smtClean="0"/>
              <a:t> vollendet.</a:t>
            </a:r>
          </a:p>
          <a:p>
            <a:pPr marL="0" indent="0" eaLnBrk="1" hangingPunct="1">
              <a:lnSpc>
                <a:spcPct val="80000"/>
              </a:lnSpc>
              <a:buFontTx/>
              <a:buNone/>
            </a:pPr>
            <a:r>
              <a:rPr lang="de-DE" altLang="de-DE" sz="2000" dirty="0" smtClean="0"/>
              <a:t>Datenraten sind gewöhnlich harmonisch (20 ms, 50 Hz; 40 ms, 25 Hz;</a:t>
            </a:r>
            <a:br>
              <a:rPr lang="de-DE" altLang="de-DE" sz="2000" dirty="0" smtClean="0"/>
            </a:br>
            <a:r>
              <a:rPr lang="de-DE" altLang="de-DE" sz="2000" dirty="0" smtClean="0"/>
              <a:t>80 ms, 12.5 Hz; ...).</a:t>
            </a:r>
          </a:p>
          <a:p>
            <a:pPr marL="0" indent="0" eaLnBrk="1" hangingPunct="1">
              <a:lnSpc>
                <a:spcPct val="80000"/>
              </a:lnSpc>
              <a:buFontTx/>
              <a:buNone/>
            </a:pPr>
            <a:r>
              <a:rPr lang="de-DE" altLang="de-DE" sz="2000" dirty="0" smtClean="0"/>
              <a:t>Alle Daten, die in einem solchen Minor Cycle übertragen werden, bilden einen </a:t>
            </a:r>
            <a:r>
              <a:rPr lang="de-DE" altLang="de-DE" sz="2000" i="1" dirty="0" smtClean="0"/>
              <a:t>Minor Frame</a:t>
            </a:r>
            <a:r>
              <a:rPr lang="de-DE" altLang="de-DE" sz="2000" dirty="0" smtClean="0"/>
              <a:t>. Alle Minor Frames eines Major Cycle bilden den </a:t>
            </a:r>
            <a:r>
              <a:rPr lang="de-DE" altLang="de-DE" sz="2000" i="1" dirty="0" smtClean="0"/>
              <a:t>Major Frame</a:t>
            </a:r>
            <a:r>
              <a:rPr lang="de-DE" altLang="de-DE" sz="2000" dirty="0" smtClean="0"/>
              <a:t>.</a:t>
            </a:r>
          </a:p>
          <a:p>
            <a:pPr marL="0" indent="0" eaLnBrk="1" hangingPunct="1">
              <a:lnSpc>
                <a:spcPct val="80000"/>
              </a:lnSpc>
              <a:buFontTx/>
              <a:buNone/>
            </a:pPr>
            <a:r>
              <a:rPr lang="de-DE" altLang="de-DE" sz="2000" i="1" dirty="0" smtClean="0"/>
              <a:t>Subadressen</a:t>
            </a:r>
            <a:r>
              <a:rPr lang="de-DE" altLang="de-DE" sz="2000" dirty="0" smtClean="0"/>
              <a:t> sind gewöhnlich den zu übertragenden Datentypen zugeordnet. Die Einzelheiten sind hier nicht von Belang.</a:t>
            </a:r>
          </a:p>
          <a:p>
            <a:pPr marL="0" indent="0" eaLnBrk="1" hangingPunct="1">
              <a:lnSpc>
                <a:spcPct val="80000"/>
              </a:lnSpc>
              <a:buFontTx/>
              <a:buNone/>
            </a:pPr>
            <a:endParaRPr lang="de-DE" altLang="de-DE" sz="1400" dirty="0" smtClean="0"/>
          </a:p>
          <a:p>
            <a:pPr marL="0" indent="0" eaLnBrk="1" hangingPunct="1">
              <a:lnSpc>
                <a:spcPct val="80000"/>
              </a:lnSpc>
              <a:buFontTx/>
              <a:buNone/>
            </a:pPr>
            <a:r>
              <a:rPr lang="de-DE" altLang="de-DE" sz="2000" dirty="0" smtClean="0"/>
              <a:t>Als Beispiel für die Verwendung von Familien wollen wir eine spezielle Übertragungsart simulieren.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a:xfrm>
            <a:off x="685800" y="609600"/>
            <a:ext cx="7772400" cy="1235224"/>
          </a:xfrm>
        </p:spPr>
        <p:txBody>
          <a:bodyPr/>
          <a:lstStyle/>
          <a:p>
            <a:pPr eaLnBrk="1" hangingPunct="1"/>
            <a:r>
              <a:rPr lang="de-DE" altLang="de-DE" dirty="0" smtClean="0"/>
              <a:t>Beispiel Milbus</a:t>
            </a:r>
            <a:br>
              <a:rPr lang="de-DE" altLang="de-DE" dirty="0" smtClean="0"/>
            </a:br>
            <a:r>
              <a:rPr lang="de-DE" altLang="de-DE" dirty="0" smtClean="0"/>
              <a:t>Blockierende Übertragung</a:t>
            </a:r>
            <a:endParaRPr lang="de-DE" altLang="de-DE" dirty="0" smtClean="0">
              <a:solidFill>
                <a:srgbClr val="FF0000"/>
              </a:solidFill>
            </a:endParaRPr>
          </a:p>
        </p:txBody>
      </p:sp>
      <p:sp>
        <p:nvSpPr>
          <p:cNvPr id="58373" name="Rectangle 3"/>
          <p:cNvSpPr>
            <a:spLocks noGrp="1" noChangeArrowheads="1"/>
          </p:cNvSpPr>
          <p:nvPr>
            <p:ph idx="1"/>
          </p:nvPr>
        </p:nvSpPr>
        <p:spPr>
          <a:xfrm>
            <a:off x="685800" y="2060848"/>
            <a:ext cx="7772400" cy="4035152"/>
          </a:xfrm>
        </p:spPr>
        <p:txBody>
          <a:bodyPr/>
          <a:lstStyle/>
          <a:p>
            <a:pPr marL="0" indent="0" eaLnBrk="1" hangingPunct="1">
              <a:lnSpc>
                <a:spcPct val="80000"/>
              </a:lnSpc>
              <a:buFontTx/>
              <a:buNone/>
            </a:pPr>
            <a:r>
              <a:rPr lang="de-DE" altLang="de-DE" sz="2000" dirty="0" smtClean="0"/>
              <a:t>Betrachten wir den BC mit einer speziellen Übertragungsart:</a:t>
            </a:r>
          </a:p>
          <a:p>
            <a:pPr marL="269875" lvl="1" indent="-11113" eaLnBrk="1" hangingPunct="1">
              <a:lnSpc>
                <a:spcPct val="80000"/>
              </a:lnSpc>
              <a:buFontTx/>
              <a:buNone/>
            </a:pPr>
            <a:r>
              <a:rPr lang="de-DE" altLang="de-DE" sz="1800" b="1" dirty="0" smtClean="0">
                <a:latin typeface="Courier New" pitchFamily="49" charset="0"/>
              </a:rPr>
              <a:t>procedure</a:t>
            </a:r>
            <a:r>
              <a:rPr lang="de-DE" altLang="de-DE" sz="1800" dirty="0" smtClean="0">
                <a:latin typeface="Courier New" pitchFamily="49" charset="0"/>
              </a:rPr>
              <a:t> Put_with_Wait</a:t>
            </a:r>
            <a:br>
              <a:rPr lang="de-DE" altLang="de-DE" sz="1800" dirty="0" smtClean="0">
                <a:latin typeface="Courier New" pitchFamily="49" charset="0"/>
              </a:rPr>
            </a:br>
            <a:r>
              <a:rPr lang="de-DE" altLang="de-DE" sz="1800" dirty="0" smtClean="0">
                <a:latin typeface="Courier New" pitchFamily="49" charset="0"/>
              </a:rPr>
              <a:t>  (RT_Address: </a:t>
            </a:r>
            <a:r>
              <a:rPr lang="de-DE" altLang="de-DE" sz="1800" b="1" dirty="0" smtClean="0">
                <a:latin typeface="Courier New" pitchFamily="49" charset="0"/>
              </a:rPr>
              <a:t>in</a:t>
            </a:r>
            <a:r>
              <a:rPr lang="de-DE" altLang="de-DE" sz="1800" dirty="0" smtClean="0">
                <a:latin typeface="Courier New" pitchFamily="49" charset="0"/>
              </a:rPr>
              <a:t> Remote_Terminal_Address;</a:t>
            </a:r>
            <a:br>
              <a:rPr lang="de-DE" altLang="de-DE" sz="1800" dirty="0" smtClean="0">
                <a:latin typeface="Courier New" pitchFamily="49" charset="0"/>
              </a:rPr>
            </a:br>
            <a:r>
              <a:rPr lang="de-DE" altLang="de-DE" sz="1800" dirty="0" smtClean="0">
                <a:latin typeface="Courier New" pitchFamily="49" charset="0"/>
              </a:rPr>
              <a:t>   Subaddress: </a:t>
            </a:r>
            <a:r>
              <a:rPr lang="de-DE" altLang="de-DE" sz="1800" b="1" dirty="0" smtClean="0">
                <a:latin typeface="Courier New" pitchFamily="49" charset="0"/>
              </a:rPr>
              <a:t>in</a:t>
            </a:r>
            <a:r>
              <a:rPr lang="de-DE" altLang="de-DE" sz="1800" dirty="0" smtClean="0">
                <a:latin typeface="Courier New" pitchFamily="49" charset="0"/>
              </a:rPr>
              <a:t> Terminal_Subaddress;</a:t>
            </a:r>
            <a:br>
              <a:rPr lang="de-DE" altLang="de-DE" sz="1800" dirty="0" smtClean="0">
                <a:latin typeface="Courier New" pitchFamily="49" charset="0"/>
              </a:rPr>
            </a:br>
            <a:r>
              <a:rPr lang="de-DE" altLang="de-DE" sz="1800" dirty="0" smtClean="0">
                <a:latin typeface="Courier New" pitchFamily="49" charset="0"/>
              </a:rPr>
              <a:t>   Message   : </a:t>
            </a:r>
            <a:r>
              <a:rPr lang="de-DE" altLang="de-DE" sz="1800" b="1" dirty="0" smtClean="0">
                <a:latin typeface="Courier New" pitchFamily="49" charset="0"/>
              </a:rPr>
              <a:t>in</a:t>
            </a:r>
            <a:r>
              <a:rPr lang="de-DE" altLang="de-DE" sz="1800" dirty="0" smtClean="0">
                <a:latin typeface="Courier New" pitchFamily="49" charset="0"/>
              </a:rPr>
              <a:t> Milbus_Message);</a:t>
            </a:r>
          </a:p>
          <a:p>
            <a:pPr marL="11113" lvl="1" indent="-11113" eaLnBrk="1" hangingPunct="1">
              <a:lnSpc>
                <a:spcPct val="80000"/>
              </a:lnSpc>
              <a:buFontTx/>
              <a:buNone/>
            </a:pPr>
            <a:endParaRPr lang="de-DE" altLang="de-DE" sz="800" dirty="0" smtClean="0">
              <a:latin typeface="Courier New" pitchFamily="49" charset="0"/>
            </a:endParaRPr>
          </a:p>
          <a:p>
            <a:pPr marL="0" indent="0" eaLnBrk="1" hangingPunct="1">
              <a:lnSpc>
                <a:spcPct val="80000"/>
              </a:lnSpc>
              <a:buFontTx/>
              <a:buNone/>
            </a:pPr>
            <a:r>
              <a:rPr lang="de-DE" altLang="de-DE" sz="2000" dirty="0" smtClean="0"/>
              <a:t>Das bedeutet, der Prozess, der diese Operation aufruft, wird solange blockiert, bis die Nachricht an das entsprechende RT übertragen worden ist.</a:t>
            </a:r>
          </a:p>
          <a:p>
            <a:pPr marL="0" indent="0" eaLnBrk="1" hangingPunct="1">
              <a:lnSpc>
                <a:spcPct val="80000"/>
              </a:lnSpc>
              <a:buFontTx/>
              <a:buNone/>
            </a:pPr>
            <a:endParaRPr lang="de-DE" altLang="de-DE" sz="800" dirty="0"/>
          </a:p>
          <a:p>
            <a:pPr marL="0" indent="0" eaLnBrk="1" hangingPunct="1">
              <a:lnSpc>
                <a:spcPct val="80000"/>
              </a:lnSpc>
              <a:buFontTx/>
              <a:buNone/>
            </a:pPr>
            <a:r>
              <a:rPr lang="de-DE" altLang="de-DE" sz="2000" dirty="0" smtClean="0"/>
              <a:t>Die Idee für die Implementierung ist, für jedes RT eine Familie von Warte_Objekten zu definieren mit allen </a:t>
            </a:r>
            <a:r>
              <a:rPr lang="de-DE" altLang="de-DE" sz="2000" dirty="0" smtClean="0">
                <a:solidFill>
                  <a:schemeClr val="accent2">
                    <a:lumMod val="50000"/>
                  </a:schemeClr>
                </a:solidFill>
              </a:rPr>
              <a:t>Subadressen als Familienindex</a:t>
            </a:r>
            <a:r>
              <a:rPr lang="de-DE" altLang="de-DE" sz="2000" dirty="0" smtClean="0"/>
              <a:t>. </a:t>
            </a:r>
            <a:r>
              <a:rPr lang="de-DE" altLang="de-DE" sz="1800" dirty="0" smtClean="0">
                <a:latin typeface="Courier New" pitchFamily="49" charset="0"/>
              </a:rPr>
              <a:t>Put_with_Wait</a:t>
            </a:r>
            <a:r>
              <a:rPr lang="de-DE" altLang="de-DE" sz="2000" dirty="0" smtClean="0"/>
              <a:t> trägt die Übertragungsanforderung in die entsprechende Familie ein (</a:t>
            </a:r>
            <a:r>
              <a:rPr lang="de-DE" altLang="de-DE" sz="1800" dirty="0" smtClean="0">
                <a:solidFill>
                  <a:schemeClr val="accent2">
                    <a:lumMod val="50000"/>
                  </a:schemeClr>
                </a:solidFill>
                <a:latin typeface="Courier New" pitchFamily="49" charset="0"/>
              </a:rPr>
              <a:t>Wait_for_Transfer</a:t>
            </a:r>
            <a:r>
              <a:rPr lang="de-DE" altLang="de-DE" sz="2000" dirty="0" smtClean="0"/>
              <a:t>) und blockiert den Aufrufer; sobald die Daten für diese Subadresse übertragen worden sind, gibt der übertragende Prozess den Aufrufer frei (</a:t>
            </a:r>
            <a:r>
              <a:rPr lang="de-DE" altLang="de-DE" sz="1800" dirty="0" smtClean="0">
                <a:latin typeface="Courier New" pitchFamily="49" charset="0"/>
              </a:rPr>
              <a:t>End_Wait</a:t>
            </a:r>
            <a:r>
              <a:rPr lang="de-DE" altLang="de-DE" sz="2000" dirty="0" smtClean="0"/>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111</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54124390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2"/>
          <p:cNvSpPr>
            <a:spLocks noGrp="1" noChangeArrowheads="1"/>
          </p:cNvSpPr>
          <p:nvPr>
            <p:ph type="title"/>
          </p:nvPr>
        </p:nvSpPr>
        <p:spPr>
          <a:xfrm>
            <a:off x="685800" y="609600"/>
            <a:ext cx="7772400" cy="1307232"/>
          </a:xfrm>
        </p:spPr>
        <p:txBody>
          <a:bodyPr/>
          <a:lstStyle/>
          <a:p>
            <a:pPr eaLnBrk="1" hangingPunct="1"/>
            <a:r>
              <a:rPr lang="de-DE" altLang="de-DE" dirty="0" smtClean="0"/>
              <a:t>Beispiel Milbus</a:t>
            </a:r>
            <a:br>
              <a:rPr lang="de-DE" altLang="de-DE" dirty="0" smtClean="0"/>
            </a:br>
            <a:r>
              <a:rPr lang="de-DE" altLang="de-DE" dirty="0" smtClean="0"/>
              <a:t>Blockierer Spezifikation</a:t>
            </a:r>
          </a:p>
        </p:txBody>
      </p:sp>
      <p:sp>
        <p:nvSpPr>
          <p:cNvPr id="61445" name="Rectangle 3"/>
          <p:cNvSpPr>
            <a:spLocks noGrp="1" noChangeArrowheads="1"/>
          </p:cNvSpPr>
          <p:nvPr>
            <p:ph idx="1"/>
          </p:nvPr>
        </p:nvSpPr>
        <p:spPr>
          <a:xfrm>
            <a:off x="539552" y="2204864"/>
            <a:ext cx="7992888" cy="3891136"/>
          </a:xfrm>
        </p:spPr>
        <p:txBody>
          <a:bodyPr/>
          <a:lstStyle/>
          <a:p>
            <a:pPr marL="0" indent="0" eaLnBrk="1" hangingPunct="1">
              <a:lnSpc>
                <a:spcPct val="80000"/>
              </a:lnSpc>
              <a:buFontTx/>
              <a:buNone/>
            </a:pPr>
            <a:r>
              <a:rPr lang="de-DE" altLang="de-DE" sz="2000" dirty="0" smtClean="0"/>
              <a:t>Zur Behandlung dieser Blockade haben wir also einen Prozess mit folgender Spezifikation:</a:t>
            </a:r>
          </a:p>
          <a:p>
            <a:pPr marL="0" indent="0" eaLnBrk="1" hangingPunct="1">
              <a:lnSpc>
                <a:spcPct val="80000"/>
              </a:lnSpc>
              <a:buFontTx/>
              <a:buNone/>
            </a:pPr>
            <a:endParaRPr lang="de-DE" altLang="de-DE" sz="800" dirty="0" smtClean="0"/>
          </a:p>
          <a:p>
            <a:pPr marL="360363" lvl="1" indent="3175" eaLnBrk="1" hangingPunct="1">
              <a:lnSpc>
                <a:spcPct val="80000"/>
              </a:lnSpc>
              <a:buFontTx/>
              <a:buNone/>
            </a:pPr>
            <a:r>
              <a:rPr lang="de-DE" altLang="de-DE" sz="1800" b="1" dirty="0" smtClean="0">
                <a:latin typeface="Courier New" pitchFamily="49" charset="0"/>
              </a:rPr>
              <a:t>task</a:t>
            </a:r>
            <a:r>
              <a:rPr lang="de-DE" altLang="de-DE" sz="1800" b="1" dirty="0">
                <a:latin typeface="Courier New" pitchFamily="49" charset="0"/>
              </a:rPr>
              <a:t> type</a:t>
            </a:r>
            <a:r>
              <a:rPr lang="de-DE" altLang="de-DE" sz="1800" dirty="0">
                <a:latin typeface="Courier New" pitchFamily="49" charset="0"/>
              </a:rPr>
              <a:t> Blocker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  entry </a:t>
            </a:r>
            <a:r>
              <a:rPr lang="de-DE" altLang="de-DE" sz="1800" dirty="0" smtClean="0">
                <a:solidFill>
                  <a:schemeClr val="accent2"/>
                </a:solidFill>
                <a:latin typeface="Courier New" pitchFamily="49" charset="0"/>
              </a:rPr>
              <a:t>Wait_for_Transfer </a:t>
            </a:r>
            <a:r>
              <a:rPr lang="de-DE" altLang="de-DE" sz="1800" dirty="0">
                <a:latin typeface="Courier New" pitchFamily="49" charset="0"/>
              </a:rPr>
              <a:t>(Terminal_Subaddress</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  entry </a:t>
            </a:r>
            <a:r>
              <a:rPr lang="de-DE" altLang="de-DE" sz="1800" dirty="0" smtClean="0">
                <a:solidFill>
                  <a:schemeClr val="accent2"/>
                </a:solidFill>
                <a:latin typeface="Courier New" pitchFamily="49" charset="0"/>
              </a:rPr>
              <a:t>End_Wait </a:t>
            </a:r>
            <a:r>
              <a:rPr lang="de-DE" altLang="de-DE" sz="1800" b="1" dirty="0" smtClean="0">
                <a:latin typeface="Courier New" pitchFamily="49" charset="0"/>
              </a:rPr>
              <a:t>  </a:t>
            </a:r>
            <a:r>
              <a:rPr lang="de-DE" altLang="de-DE" sz="1800" dirty="0" smtClean="0">
                <a:latin typeface="Courier New" pitchFamily="49" charset="0"/>
              </a:rPr>
              <a:t>(ID:</a:t>
            </a:r>
            <a:r>
              <a:rPr lang="de-DE" altLang="de-DE" sz="1800" b="1" dirty="0" smtClean="0">
                <a:latin typeface="Courier New" pitchFamily="49" charset="0"/>
              </a:rPr>
              <a:t> in </a:t>
            </a:r>
            <a:r>
              <a:rPr lang="de-DE" altLang="de-DE" sz="1800" dirty="0">
                <a:latin typeface="Courier New" pitchFamily="49" charset="0"/>
              </a:rPr>
              <a:t>Terminal_Subaddress</a:t>
            </a:r>
            <a:r>
              <a:rPr lang="de-DE" altLang="de-DE" sz="1800" dirty="0" smtClean="0">
                <a:latin typeface="Courier New" pitchFamily="49" charset="0"/>
              </a:rPr>
              <a:t>);</a:t>
            </a:r>
            <a:r>
              <a:rPr lang="de-DE" altLang="de-DE" sz="1800" b="1" dirty="0" smtClean="0">
                <a:latin typeface="Courier New" pitchFamily="49" charset="0"/>
              </a:rPr>
              <a:t/>
            </a:r>
            <a:br>
              <a:rPr lang="de-DE" altLang="de-DE" sz="1800" b="1" dirty="0" smtClean="0">
                <a:latin typeface="Courier New" pitchFamily="49" charset="0"/>
              </a:rPr>
            </a:br>
            <a:r>
              <a:rPr lang="de-DE" altLang="de-DE" sz="1800" b="1" dirty="0" smtClean="0">
                <a:latin typeface="Courier New" pitchFamily="49" charset="0"/>
              </a:rPr>
              <a:t>end </a:t>
            </a:r>
            <a:r>
              <a:rPr lang="de-DE" altLang="de-DE" sz="1800" dirty="0" smtClean="0">
                <a:latin typeface="Courier New" pitchFamily="49" charset="0"/>
              </a:rPr>
              <a:t>Blocker;</a:t>
            </a:r>
          </a:p>
          <a:p>
            <a:pPr marL="0" lvl="1" indent="3175" eaLnBrk="1" hangingPunct="1">
              <a:lnSpc>
                <a:spcPct val="80000"/>
              </a:lnSpc>
              <a:buFontTx/>
              <a:buNone/>
            </a:pPr>
            <a:endParaRPr lang="de-DE" altLang="de-DE" sz="800" dirty="0" smtClean="0">
              <a:latin typeface="Courier New" pitchFamily="49" charset="0"/>
            </a:endParaRPr>
          </a:p>
          <a:p>
            <a:pPr marL="0" lvl="1" indent="3175" eaLnBrk="1" hangingPunct="1">
              <a:lnSpc>
                <a:spcPct val="80000"/>
              </a:lnSpc>
              <a:buFontTx/>
              <a:buNone/>
            </a:pPr>
            <a:r>
              <a:rPr lang="de-DE" altLang="de-DE" sz="2000" dirty="0" smtClean="0"/>
              <a:t>Es gibt also für jede Subadresse je einen blockierenden Eingang (</a:t>
            </a:r>
            <a:r>
              <a:rPr lang="de-DE" altLang="de-DE" sz="1800" dirty="0">
                <a:solidFill>
                  <a:schemeClr val="accent2"/>
                </a:solidFill>
                <a:latin typeface="Courier New" pitchFamily="49" charset="0"/>
              </a:rPr>
              <a:t>Wait_for_Transfer</a:t>
            </a:r>
            <a:r>
              <a:rPr lang="de-DE" altLang="de-DE" sz="2000" dirty="0" smtClean="0"/>
              <a:t> ist eine Familie von parameterlosen Eingängen)  und genau einen freigebenden Eingang für alle (</a:t>
            </a:r>
            <a:r>
              <a:rPr lang="de-DE" altLang="de-DE" sz="1800" dirty="0">
                <a:solidFill>
                  <a:schemeClr val="accent2"/>
                </a:solidFill>
                <a:latin typeface="Courier New" pitchFamily="49" charset="0"/>
              </a:rPr>
              <a:t>End_Wait</a:t>
            </a:r>
            <a:r>
              <a:rPr lang="de-DE" altLang="de-DE" sz="2000" dirty="0" smtClean="0"/>
              <a:t> ist ein normaler Eingang mit Parameter).</a:t>
            </a:r>
            <a:r>
              <a:rPr lang="de-DE" altLang="de-DE" sz="1800" dirty="0" smtClean="0">
                <a:latin typeface="Courier New" pitchFamily="49" charset="0"/>
              </a:rPr>
              <a:t/>
            </a:r>
            <a:br>
              <a:rPr lang="de-DE" altLang="de-DE" sz="1800" dirty="0" smtClean="0">
                <a:latin typeface="Courier New" pitchFamily="49" charset="0"/>
              </a:rPr>
            </a:br>
            <a:endParaRPr lang="de-DE" altLang="de-DE" sz="800" dirty="0" smtClean="0">
              <a:latin typeface="Courier New" pitchFamily="49" charset="0"/>
            </a:endParaRPr>
          </a:p>
          <a:p>
            <a:pPr marL="0" indent="0" eaLnBrk="1" hangingPunct="1">
              <a:lnSpc>
                <a:spcPct val="80000"/>
              </a:lnSpc>
              <a:buFontTx/>
              <a:buNone/>
            </a:pPr>
            <a:r>
              <a:rPr lang="de-DE" altLang="de-DE" sz="2000" dirty="0" smtClean="0"/>
              <a:t>Unser </a:t>
            </a:r>
            <a:r>
              <a:rPr lang="de-DE" altLang="de-DE" sz="1800" dirty="0" smtClean="0">
                <a:latin typeface="Courier New" pitchFamily="49" charset="0"/>
              </a:rPr>
              <a:t>RT_Blocker</a:t>
            </a:r>
            <a:r>
              <a:rPr lang="de-DE" altLang="de-DE" sz="2000" dirty="0" smtClean="0"/>
              <a:t> ist eine Reihung über alle RTs </a:t>
            </a:r>
            <a:r>
              <a:rPr lang="de-DE" altLang="de-DE" sz="2000" dirty="0"/>
              <a:t>dieses </a:t>
            </a:r>
            <a:r>
              <a:rPr lang="de-DE" altLang="de-DE" sz="2000" dirty="0" smtClean="0"/>
              <a:t>Blockier-prozesses:</a:t>
            </a:r>
          </a:p>
          <a:p>
            <a:pPr marL="0" indent="0" eaLnBrk="1" hangingPunct="1">
              <a:lnSpc>
                <a:spcPct val="80000"/>
              </a:lnSpc>
              <a:buFontTx/>
              <a:buNone/>
            </a:pPr>
            <a:endParaRPr lang="de-DE" altLang="de-DE" sz="800" dirty="0" smtClean="0"/>
          </a:p>
          <a:p>
            <a:pPr marL="0" indent="0" eaLnBrk="1" hangingPunct="1">
              <a:lnSpc>
                <a:spcPct val="80000"/>
              </a:lnSpc>
              <a:buFontTx/>
              <a:buNone/>
            </a:pPr>
            <a:r>
              <a:rPr lang="de-DE" altLang="de-DE" sz="1800" dirty="0" smtClean="0">
                <a:latin typeface="Courier New" pitchFamily="49" charset="0"/>
              </a:rPr>
              <a:t>RT_Blocker: </a:t>
            </a:r>
            <a:r>
              <a:rPr lang="de-DE" altLang="de-DE" sz="1800" b="1" dirty="0" smtClean="0">
                <a:latin typeface="Courier New" pitchFamily="49" charset="0"/>
              </a:rPr>
              <a:t>array</a:t>
            </a:r>
            <a:r>
              <a:rPr lang="de-DE" altLang="de-DE" sz="1800" dirty="0" smtClean="0">
                <a:latin typeface="Courier New" pitchFamily="49" charset="0"/>
              </a:rPr>
              <a:t> (Remote_Terminal_Address) </a:t>
            </a:r>
            <a:r>
              <a:rPr lang="de-DE" altLang="de-DE" sz="1800" b="1" dirty="0" smtClean="0">
                <a:latin typeface="Courier New" pitchFamily="49" charset="0"/>
              </a:rPr>
              <a:t>of </a:t>
            </a:r>
            <a:r>
              <a:rPr lang="de-DE" altLang="de-DE" sz="1800" dirty="0" smtClean="0">
                <a:latin typeface="Courier New" pitchFamily="49" charset="0"/>
              </a:rPr>
              <a:t>Blocker;</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2"/>
          <p:cNvSpPr>
            <a:spLocks noGrp="1" noChangeArrowheads="1"/>
          </p:cNvSpPr>
          <p:nvPr>
            <p:ph type="title"/>
          </p:nvPr>
        </p:nvSpPr>
        <p:spPr>
          <a:xfrm>
            <a:off x="685800" y="609600"/>
            <a:ext cx="7772400" cy="1307232"/>
          </a:xfrm>
        </p:spPr>
        <p:txBody>
          <a:bodyPr/>
          <a:lstStyle/>
          <a:p>
            <a:pPr eaLnBrk="1" hangingPunct="1"/>
            <a:r>
              <a:rPr lang="de-DE" altLang="de-DE" dirty="0" smtClean="0"/>
              <a:t>Beispiel Milbus</a:t>
            </a:r>
            <a:br>
              <a:rPr lang="de-DE" altLang="de-DE" dirty="0" smtClean="0"/>
            </a:br>
            <a:r>
              <a:rPr lang="de-DE" altLang="de-DE" dirty="0" smtClean="0"/>
              <a:t>Blockierer Implementation</a:t>
            </a:r>
          </a:p>
        </p:txBody>
      </p:sp>
      <p:sp>
        <p:nvSpPr>
          <p:cNvPr id="110595" name="Rectangle 3"/>
          <p:cNvSpPr>
            <a:spLocks noGrp="1" noChangeArrowheads="1"/>
          </p:cNvSpPr>
          <p:nvPr>
            <p:ph idx="1"/>
          </p:nvPr>
        </p:nvSpPr>
        <p:spPr>
          <a:xfrm>
            <a:off x="685800" y="2132856"/>
            <a:ext cx="7772400" cy="4032448"/>
          </a:xfrm>
        </p:spPr>
        <p:txBody>
          <a:bodyPr/>
          <a:lstStyle/>
          <a:p>
            <a:pPr marL="0" indent="0" eaLnBrk="1" hangingPunct="1">
              <a:lnSpc>
                <a:spcPct val="80000"/>
              </a:lnSpc>
              <a:buFontTx/>
              <a:buNone/>
            </a:pPr>
            <a:r>
              <a:rPr lang="de-DE" altLang="de-DE" sz="2400" u="sng" dirty="0" smtClean="0"/>
              <a:t>Aufgabe:</a:t>
            </a:r>
            <a:r>
              <a:rPr lang="de-DE" altLang="de-DE" sz="2400" dirty="0" smtClean="0"/>
              <a:t> Wie sieht der Rumpf des Prozesses aus?</a:t>
            </a:r>
          </a:p>
          <a:p>
            <a:pPr marL="0" indent="0" eaLnBrk="1" hangingPunct="1">
              <a:lnSpc>
                <a:spcPct val="80000"/>
              </a:lnSpc>
              <a:buFontTx/>
              <a:buNone/>
            </a:pPr>
            <a:endParaRPr lang="de-DE" altLang="de-DE" sz="800" dirty="0" smtClean="0"/>
          </a:p>
          <a:p>
            <a:pPr marL="449263" lvl="1" indent="3175" eaLnBrk="1" hangingPunct="1">
              <a:lnSpc>
                <a:spcPct val="80000"/>
              </a:lnSpc>
              <a:buFontTx/>
              <a:buNone/>
            </a:pPr>
            <a:r>
              <a:rPr lang="de-DE" altLang="de-DE" sz="1800" b="1" dirty="0" smtClean="0">
                <a:latin typeface="Courier New" pitchFamily="49" charset="0"/>
              </a:rPr>
              <a:t>task type</a:t>
            </a:r>
            <a:r>
              <a:rPr lang="de-DE" altLang="de-DE" sz="1800" dirty="0" smtClean="0">
                <a:latin typeface="Courier New" pitchFamily="49" charset="0"/>
              </a:rPr>
              <a:t> Blocker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  entry </a:t>
            </a:r>
            <a:r>
              <a:rPr lang="de-DE" altLang="de-DE" sz="1800" dirty="0" smtClean="0">
                <a:latin typeface="Courier New" pitchFamily="49" charset="0"/>
              </a:rPr>
              <a:t>Wait_for_Transfer</a:t>
            </a:r>
            <a:r>
              <a:rPr lang="de-DE" altLang="de-DE" sz="1800" dirty="0" smtClean="0">
                <a:solidFill>
                  <a:schemeClr val="accent2"/>
                </a:solidFill>
                <a:latin typeface="Courier New" pitchFamily="49" charset="0"/>
              </a:rPr>
              <a:t> </a:t>
            </a:r>
            <a:r>
              <a:rPr lang="de-DE" altLang="de-DE" sz="1800" dirty="0">
                <a:latin typeface="Courier New" pitchFamily="49" charset="0"/>
              </a:rPr>
              <a:t>(Terminal_Subaddress</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  entry </a:t>
            </a:r>
            <a:r>
              <a:rPr lang="de-DE" altLang="de-DE" sz="1800" dirty="0" smtClean="0">
                <a:latin typeface="Courier New" pitchFamily="49" charset="0"/>
              </a:rPr>
              <a:t>End_Wait</a:t>
            </a:r>
            <a:r>
              <a:rPr lang="de-DE" altLang="de-DE" sz="1800" dirty="0" smtClean="0">
                <a:solidFill>
                  <a:schemeClr val="accent2"/>
                </a:solidFill>
                <a:latin typeface="Courier New" pitchFamily="49" charset="0"/>
              </a:rPr>
              <a:t> </a:t>
            </a:r>
            <a:r>
              <a:rPr lang="de-DE" altLang="de-DE" sz="1800" b="1" dirty="0" smtClean="0">
                <a:latin typeface="Courier New" pitchFamily="49" charset="0"/>
              </a:rPr>
              <a:t>  </a:t>
            </a:r>
            <a:r>
              <a:rPr lang="de-DE" altLang="de-DE" sz="1800" dirty="0" smtClean="0">
                <a:latin typeface="Courier New" pitchFamily="49" charset="0"/>
              </a:rPr>
              <a:t>(ID:</a:t>
            </a:r>
            <a:r>
              <a:rPr lang="de-DE" altLang="de-DE" sz="1800" b="1" dirty="0" smtClean="0">
                <a:latin typeface="Courier New" pitchFamily="49" charset="0"/>
              </a:rPr>
              <a:t> in </a:t>
            </a:r>
            <a:r>
              <a:rPr lang="de-DE" altLang="de-DE" sz="1800" dirty="0">
                <a:latin typeface="Courier New" pitchFamily="49" charset="0"/>
              </a:rPr>
              <a:t>Terminal_Subaddress</a:t>
            </a:r>
            <a:r>
              <a:rPr lang="de-DE" altLang="de-DE" sz="1800" dirty="0" smtClean="0">
                <a:latin typeface="Courier New" pitchFamily="49" charset="0"/>
              </a:rPr>
              <a:t>);</a:t>
            </a:r>
            <a:r>
              <a:rPr lang="de-DE" altLang="de-DE" sz="1800" b="1" dirty="0" smtClean="0">
                <a:latin typeface="Courier New" pitchFamily="49" charset="0"/>
              </a:rPr>
              <a:t/>
            </a:r>
            <a:br>
              <a:rPr lang="de-DE" altLang="de-DE" sz="1800" b="1" dirty="0" smtClean="0">
                <a:latin typeface="Courier New" pitchFamily="49" charset="0"/>
              </a:rPr>
            </a:br>
            <a:r>
              <a:rPr lang="de-DE" altLang="de-DE" sz="1800" b="1" dirty="0" smtClean="0">
                <a:latin typeface="Courier New" pitchFamily="49" charset="0"/>
              </a:rPr>
              <a:t>end </a:t>
            </a:r>
            <a:r>
              <a:rPr lang="de-DE" altLang="de-DE" sz="1800" dirty="0" smtClean="0">
                <a:latin typeface="Courier New" pitchFamily="49" charset="0"/>
              </a:rPr>
              <a:t>Blocker;</a:t>
            </a:r>
          </a:p>
          <a:p>
            <a:pPr marL="0" lvl="1" indent="3175" eaLnBrk="1" hangingPunct="1">
              <a:lnSpc>
                <a:spcPct val="80000"/>
              </a:lnSpc>
              <a:buFontTx/>
              <a:buNone/>
            </a:pPr>
            <a:endParaRPr lang="de-DE" altLang="de-DE" sz="800" dirty="0" smtClean="0">
              <a:latin typeface="Courier New" pitchFamily="49" charset="0"/>
            </a:endParaRPr>
          </a:p>
          <a:p>
            <a:pPr marL="0" lvl="1" indent="3175" eaLnBrk="1" hangingPunct="1">
              <a:lnSpc>
                <a:spcPct val="80000"/>
              </a:lnSpc>
              <a:buFontTx/>
              <a:buNone/>
            </a:pPr>
            <a:r>
              <a:rPr lang="de-DE" altLang="de-DE" sz="2000" dirty="0"/>
              <a:t>Der Aufrufer von </a:t>
            </a:r>
            <a:r>
              <a:rPr lang="de-DE" altLang="de-DE" sz="1800" dirty="0" smtClean="0">
                <a:latin typeface="Courier New" pitchFamily="49" charset="0"/>
              </a:rPr>
              <a:t>Wait_for_Transfer</a:t>
            </a:r>
            <a:r>
              <a:rPr lang="de-DE" altLang="de-DE" sz="2000" dirty="0" smtClean="0"/>
              <a:t> muss also blockiert werden, bis </a:t>
            </a:r>
            <a:r>
              <a:rPr lang="de-DE" altLang="de-DE" sz="1800" dirty="0" smtClean="0">
                <a:latin typeface="Courier New" pitchFamily="49" charset="0"/>
              </a:rPr>
              <a:t>End_Wait</a:t>
            </a:r>
            <a:r>
              <a:rPr lang="de-DE" altLang="de-DE" sz="2000" dirty="0" smtClean="0"/>
              <a:t> gerufen wird, das die Blockade aufhebt.</a:t>
            </a:r>
            <a:endParaRPr lang="de-DE" altLang="de-DE" sz="2000" dirty="0" smtClean="0">
              <a:latin typeface="Courier New" pitchFamily="49" charset="0"/>
            </a:endParaRPr>
          </a:p>
          <a:p>
            <a:pPr marL="0" lvl="1" indent="3175" eaLnBrk="1" hangingPunct="1">
              <a:lnSpc>
                <a:spcPct val="80000"/>
              </a:lnSpc>
              <a:buFontTx/>
              <a:buNone/>
            </a:pPr>
            <a:endParaRPr lang="de-DE" altLang="de-DE" sz="800" dirty="0" smtClean="0">
              <a:latin typeface="Courier New" pitchFamily="49" charset="0"/>
            </a:endParaRPr>
          </a:p>
          <a:p>
            <a:pPr marL="449263" lvl="1" indent="3175" eaLnBrk="1" hangingPunct="1">
              <a:lnSpc>
                <a:spcPct val="80000"/>
              </a:lnSpc>
              <a:buFontTx/>
              <a:buNone/>
            </a:pPr>
            <a:r>
              <a:rPr lang="de-DE" altLang="de-DE" sz="1800" b="1" dirty="0" smtClean="0">
                <a:latin typeface="Courier New" pitchFamily="49" charset="0"/>
              </a:rPr>
              <a:t>task body</a:t>
            </a:r>
            <a:r>
              <a:rPr lang="de-DE" altLang="de-DE" sz="1800" dirty="0" smtClean="0">
                <a:latin typeface="Courier New" pitchFamily="49" charset="0"/>
              </a:rPr>
              <a:t> Blocker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loop</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accept</a:t>
            </a:r>
            <a:r>
              <a:rPr lang="de-DE" altLang="de-DE" sz="1800" dirty="0" smtClean="0">
                <a:latin typeface="Courier New" pitchFamily="49" charset="0"/>
              </a:rPr>
              <a:t> </a:t>
            </a:r>
            <a:r>
              <a:rPr lang="de-DE" altLang="de-DE" sz="1800" dirty="0" smtClean="0">
                <a:solidFill>
                  <a:srgbClr val="F834A4"/>
                </a:solidFill>
                <a:latin typeface="Courier New" pitchFamily="49" charset="0"/>
              </a:rPr>
              <a:t>End_Wait</a:t>
            </a:r>
            <a:r>
              <a:rPr lang="de-DE" altLang="de-DE" sz="1800" dirty="0" smtClean="0">
                <a:latin typeface="Courier New" pitchFamily="49" charset="0"/>
              </a:rPr>
              <a:t> (ID: </a:t>
            </a:r>
            <a:r>
              <a:rPr lang="de-DE" altLang="de-DE" sz="1800" b="1" dirty="0" smtClean="0">
                <a:latin typeface="Courier New" pitchFamily="49" charset="0"/>
              </a:rPr>
              <a:t>in</a:t>
            </a:r>
            <a:r>
              <a:rPr lang="de-DE" altLang="de-DE" sz="1800" dirty="0" smtClean="0">
                <a:latin typeface="Courier New" pitchFamily="49" charset="0"/>
              </a:rPr>
              <a:t> Subaddress) </a:t>
            </a:r>
            <a:r>
              <a:rPr lang="de-DE" altLang="de-DE" sz="1800" b="1" dirty="0" smtClean="0">
                <a:latin typeface="Courier New" pitchFamily="49" charset="0"/>
              </a:rPr>
              <a:t>do</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accept</a:t>
            </a:r>
            <a:r>
              <a:rPr lang="de-DE" altLang="de-DE" sz="1800" dirty="0" smtClean="0">
                <a:latin typeface="Courier New" pitchFamily="49" charset="0"/>
              </a:rPr>
              <a:t> </a:t>
            </a:r>
            <a:r>
              <a:rPr lang="de-DE" altLang="de-DE" sz="1800" dirty="0" smtClean="0">
                <a:solidFill>
                  <a:srgbClr val="F834A4"/>
                </a:solidFill>
                <a:latin typeface="Courier New" pitchFamily="49" charset="0"/>
              </a:rPr>
              <a:t>Wait_for_Transfer</a:t>
            </a:r>
            <a:r>
              <a:rPr lang="de-DE" altLang="de-DE" sz="1800" dirty="0" smtClean="0">
                <a:latin typeface="Courier New" pitchFamily="49" charset="0"/>
              </a:rPr>
              <a:t> (ID);</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a:t>
            </a:r>
            <a:r>
              <a:rPr lang="de-DE" altLang="de-DE" sz="1800" dirty="0" smtClean="0">
                <a:latin typeface="Courier New" pitchFamily="49" charset="0"/>
              </a:rPr>
              <a:t> End_Wait;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 loop</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Blocker;</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113</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Rechteckige Legende 3"/>
          <p:cNvSpPr/>
          <p:nvPr/>
        </p:nvSpPr>
        <p:spPr>
          <a:xfrm>
            <a:off x="4716016" y="4437112"/>
            <a:ext cx="2520280" cy="288032"/>
          </a:xfrm>
          <a:prstGeom prst="wedgeRectCallout">
            <a:avLst>
              <a:gd name="adj1" fmla="val -101689"/>
              <a:gd name="adj2" fmla="val 132752"/>
            </a:avLst>
          </a:prstGeom>
          <a:solidFill>
            <a:srgbClr val="FFC1C1"/>
          </a:solidFill>
          <a:ln w="12700">
            <a:solidFill>
              <a:srgbClr val="FA7AC3"/>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de-DE" sz="1400" dirty="0" smtClean="0">
                <a:solidFill>
                  <a:srgbClr val="F834A4"/>
                </a:solidFill>
              </a:rPr>
              <a:t>Ein geschachteltes Rendezvous!</a:t>
            </a:r>
            <a:endParaRPr lang="de-DE" sz="1400" dirty="0">
              <a:solidFill>
                <a:srgbClr val="F834A4"/>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595">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Grp="1" noChangeArrowheads="1"/>
          </p:cNvSpPr>
          <p:nvPr>
            <p:ph type="title"/>
          </p:nvPr>
        </p:nvSpPr>
        <p:spPr>
          <a:xfrm>
            <a:off x="685800" y="476672"/>
            <a:ext cx="7772400" cy="1275928"/>
          </a:xfrm>
        </p:spPr>
        <p:txBody>
          <a:bodyPr/>
          <a:lstStyle/>
          <a:p>
            <a:pPr eaLnBrk="1" hangingPunct="1"/>
            <a:r>
              <a:rPr lang="de-DE" altLang="de-DE" dirty="0" smtClean="0"/>
              <a:t>Beispiel Milbus</a:t>
            </a:r>
            <a:br>
              <a:rPr lang="de-DE" altLang="de-DE" dirty="0" smtClean="0"/>
            </a:br>
            <a:r>
              <a:rPr lang="de-DE" altLang="de-DE" dirty="0" smtClean="0"/>
              <a:t>Schreiben und Blockieren</a:t>
            </a:r>
          </a:p>
        </p:txBody>
      </p:sp>
      <p:sp>
        <p:nvSpPr>
          <p:cNvPr id="59397" name="Rectangle 3"/>
          <p:cNvSpPr>
            <a:spLocks noGrp="1" noChangeArrowheads="1"/>
          </p:cNvSpPr>
          <p:nvPr>
            <p:ph idx="1"/>
          </p:nvPr>
        </p:nvSpPr>
        <p:spPr>
          <a:xfrm>
            <a:off x="539552" y="1981200"/>
            <a:ext cx="8064896" cy="3968080"/>
          </a:xfrm>
        </p:spPr>
        <p:txBody>
          <a:bodyPr/>
          <a:lstStyle/>
          <a:p>
            <a:pPr marL="0" indent="0" eaLnBrk="1" hangingPunct="1">
              <a:lnSpc>
                <a:spcPct val="80000"/>
              </a:lnSpc>
              <a:buFontTx/>
              <a:buNone/>
            </a:pPr>
            <a:r>
              <a:rPr lang="de-DE" altLang="de-DE" sz="2000" dirty="0" smtClean="0"/>
              <a:t>Die Operation </a:t>
            </a:r>
            <a:r>
              <a:rPr lang="de-DE" altLang="de-DE" sz="1800" dirty="0">
                <a:latin typeface="Courier New" pitchFamily="49" charset="0"/>
              </a:rPr>
              <a:t>Put_with_Wait</a:t>
            </a:r>
            <a:r>
              <a:rPr lang="de-DE" altLang="de-DE" sz="2000" dirty="0" smtClean="0"/>
              <a:t> schreibt also die Nachricht in den zugehörigen </a:t>
            </a:r>
            <a:r>
              <a:rPr lang="de-DE" altLang="de-DE" sz="2000" dirty="0" smtClean="0">
                <a:solidFill>
                  <a:srgbClr val="C00000"/>
                </a:solidFill>
              </a:rPr>
              <a:t>Ausgabepuffer</a:t>
            </a:r>
            <a:r>
              <a:rPr lang="de-DE" altLang="de-DE" sz="2000" dirty="0" smtClean="0"/>
              <a:t> und </a:t>
            </a:r>
            <a:r>
              <a:rPr lang="de-DE" altLang="de-DE" sz="2000" dirty="0" smtClean="0">
                <a:solidFill>
                  <a:schemeClr val="accent2"/>
                </a:solidFill>
              </a:rPr>
              <a:t>blockiert</a:t>
            </a:r>
            <a:r>
              <a:rPr lang="de-DE" altLang="de-DE" sz="2000" dirty="0" smtClean="0"/>
              <a:t> den rufenden Prozess mittels des passenden </a:t>
            </a:r>
            <a:r>
              <a:rPr lang="de-DE" altLang="de-DE" sz="2000" dirty="0" smtClean="0">
                <a:solidFill>
                  <a:schemeClr val="accent1">
                    <a:lumMod val="75000"/>
                  </a:schemeClr>
                </a:solidFill>
              </a:rPr>
              <a:t>Familienmitglieds</a:t>
            </a:r>
            <a:r>
              <a:rPr lang="de-DE" altLang="de-DE" sz="2000" dirty="0" smtClean="0"/>
              <a:t>.</a:t>
            </a:r>
            <a:endParaRPr lang="de-DE" altLang="de-DE" sz="2000" dirty="0" smtClean="0">
              <a:solidFill>
                <a:srgbClr val="FF0000"/>
              </a:solidFill>
            </a:endParaRPr>
          </a:p>
          <a:p>
            <a:pPr marL="0" indent="0" eaLnBrk="1" hangingPunct="1">
              <a:lnSpc>
                <a:spcPct val="80000"/>
              </a:lnSpc>
              <a:buFontTx/>
              <a:buNone/>
            </a:pPr>
            <a:r>
              <a:rPr lang="de-DE" altLang="de-DE" sz="2000" dirty="0" smtClean="0"/>
              <a:t>Zu gegebener Zeit wird die Nachricht von einen anderen Prozess abgeholt und übertragen. Dieser andere Prozess ist dafür verantwortlich, die Blockade zu lösen (</a:t>
            </a:r>
            <a:r>
              <a:rPr lang="de-DE" altLang="de-DE" sz="2000" dirty="0"/>
              <a:t>n</a:t>
            </a:r>
            <a:r>
              <a:rPr lang="de-DE" altLang="de-DE" sz="2000" dirty="0" smtClean="0"/>
              <a:t>ächste </a:t>
            </a:r>
            <a:r>
              <a:rPr lang="de-DE" altLang="de-DE" sz="2000" dirty="0"/>
              <a:t>Folie</a:t>
            </a:r>
            <a:r>
              <a:rPr lang="de-DE" altLang="de-DE" sz="2000" dirty="0" smtClean="0"/>
              <a:t>).</a:t>
            </a:r>
          </a:p>
          <a:p>
            <a:pPr marL="0" indent="0" eaLnBrk="1" hangingPunct="1">
              <a:lnSpc>
                <a:spcPct val="80000"/>
              </a:lnSpc>
              <a:buFontTx/>
              <a:buNone/>
            </a:pPr>
            <a:endParaRPr lang="de-DE" altLang="de-DE" sz="800" dirty="0" smtClean="0"/>
          </a:p>
          <a:p>
            <a:pPr marL="0" lvl="1" indent="3175" eaLnBrk="1" hangingPunct="1">
              <a:lnSpc>
                <a:spcPct val="80000"/>
              </a:lnSpc>
              <a:buFontTx/>
              <a:buNone/>
            </a:pPr>
            <a:r>
              <a:rPr lang="de-DE" altLang="de-DE" sz="1800" b="1" dirty="0" smtClean="0">
                <a:latin typeface="Courier New" pitchFamily="49" charset="0"/>
              </a:rPr>
              <a:t>procedure</a:t>
            </a:r>
            <a:r>
              <a:rPr lang="de-DE" altLang="de-DE" sz="1800" dirty="0" smtClean="0">
                <a:latin typeface="Courier New" pitchFamily="49" charset="0"/>
              </a:rPr>
              <a:t> Put_with_Wait</a:t>
            </a:r>
            <a:br>
              <a:rPr lang="de-DE" altLang="de-DE" sz="1800" dirty="0" smtClean="0">
                <a:latin typeface="Courier New" pitchFamily="49" charset="0"/>
              </a:rPr>
            </a:br>
            <a:r>
              <a:rPr lang="de-DE" altLang="de-DE" sz="1800" dirty="0" smtClean="0">
                <a:latin typeface="Courier New" pitchFamily="49" charset="0"/>
              </a:rPr>
              <a:t>  (RT_Address: </a:t>
            </a:r>
            <a:r>
              <a:rPr lang="de-DE" altLang="de-DE" sz="1800" b="1" dirty="0" smtClean="0">
                <a:latin typeface="Courier New" pitchFamily="49" charset="0"/>
              </a:rPr>
              <a:t>in</a:t>
            </a:r>
            <a:r>
              <a:rPr lang="de-DE" altLang="de-DE" sz="1800" dirty="0" smtClean="0">
                <a:latin typeface="Courier New" pitchFamily="49" charset="0"/>
              </a:rPr>
              <a:t> Remote_Terminal_Address;</a:t>
            </a:r>
            <a:br>
              <a:rPr lang="de-DE" altLang="de-DE" sz="1800" dirty="0" smtClean="0">
                <a:latin typeface="Courier New" pitchFamily="49" charset="0"/>
              </a:rPr>
            </a:br>
            <a:r>
              <a:rPr lang="de-DE" altLang="de-DE" sz="1800" dirty="0" smtClean="0">
                <a:latin typeface="Courier New" pitchFamily="49" charset="0"/>
              </a:rPr>
              <a:t>   Subaddress: </a:t>
            </a:r>
            <a:r>
              <a:rPr lang="de-DE" altLang="de-DE" sz="1800" b="1" dirty="0" smtClean="0">
                <a:latin typeface="Courier New" pitchFamily="49" charset="0"/>
              </a:rPr>
              <a:t>in</a:t>
            </a:r>
            <a:r>
              <a:rPr lang="de-DE" altLang="de-DE" sz="1800" dirty="0" smtClean="0">
                <a:latin typeface="Courier New" pitchFamily="49" charset="0"/>
              </a:rPr>
              <a:t> Terminal_Subaddress;</a:t>
            </a:r>
            <a:br>
              <a:rPr lang="de-DE" altLang="de-DE" sz="1800" dirty="0" smtClean="0">
                <a:latin typeface="Courier New" pitchFamily="49" charset="0"/>
              </a:rPr>
            </a:br>
            <a:r>
              <a:rPr lang="de-DE" altLang="de-DE" sz="1800" dirty="0" smtClean="0">
                <a:latin typeface="Courier New" pitchFamily="49" charset="0"/>
              </a:rPr>
              <a:t>   Message   : </a:t>
            </a:r>
            <a:r>
              <a:rPr lang="de-DE" altLang="de-DE" sz="1800" b="1" dirty="0" smtClean="0">
                <a:latin typeface="Courier New" pitchFamily="49" charset="0"/>
              </a:rPr>
              <a:t>in</a:t>
            </a:r>
            <a:r>
              <a:rPr lang="de-DE" altLang="de-DE" sz="1800" dirty="0" smtClean="0">
                <a:latin typeface="Courier New" pitchFamily="49" charset="0"/>
              </a:rPr>
              <a:t> Milbus_Message)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begin</a:t>
            </a:r>
            <a:br>
              <a:rPr lang="de-DE" altLang="de-DE" sz="1800" b="1" dirty="0" smtClean="0">
                <a:latin typeface="Courier New" pitchFamily="49" charset="0"/>
              </a:rPr>
            </a:br>
            <a:r>
              <a:rPr lang="de-DE" altLang="de-DE" sz="1800" dirty="0" smtClean="0">
                <a:latin typeface="Courier New" pitchFamily="49" charset="0"/>
              </a:rPr>
              <a:t>  </a:t>
            </a:r>
            <a:r>
              <a:rPr lang="de-DE" altLang="de-DE" sz="1800" dirty="0" smtClean="0">
                <a:solidFill>
                  <a:srgbClr val="C00000"/>
                </a:solidFill>
                <a:latin typeface="Courier New" pitchFamily="49" charset="0"/>
              </a:rPr>
              <a:t>Milbus_Buffers.Put</a:t>
            </a:r>
            <a:r>
              <a:rPr lang="de-DE" altLang="de-DE" sz="1800" dirty="0" smtClean="0">
                <a:latin typeface="Courier New" pitchFamily="49" charset="0"/>
              </a:rPr>
              <a:t> (RT_Address, Subaddress, Output,</a:t>
            </a:r>
            <a:br>
              <a:rPr lang="de-DE" altLang="de-DE" sz="1800" dirty="0" smtClean="0">
                <a:latin typeface="Courier New" pitchFamily="49" charset="0"/>
              </a:rPr>
            </a:br>
            <a:r>
              <a:rPr lang="de-DE" altLang="de-DE" sz="1800" dirty="0" smtClean="0">
                <a:latin typeface="Courier New" pitchFamily="49" charset="0"/>
              </a:rPr>
              <a:t>                      Message);</a:t>
            </a:r>
            <a:br>
              <a:rPr lang="de-DE" altLang="de-DE" sz="1800" dirty="0" smtClean="0">
                <a:latin typeface="Courier New" pitchFamily="49" charset="0"/>
              </a:rPr>
            </a:br>
            <a:r>
              <a:rPr lang="de-DE" altLang="de-DE" sz="1800" dirty="0" smtClean="0">
                <a:latin typeface="Courier New" pitchFamily="49" charset="0"/>
              </a:rPr>
              <a:t>  </a:t>
            </a:r>
            <a:r>
              <a:rPr lang="de-DE" altLang="de-DE" sz="1800" dirty="0" smtClean="0">
                <a:solidFill>
                  <a:schemeClr val="accent2"/>
                </a:solidFill>
                <a:latin typeface="Courier New" pitchFamily="49" charset="0"/>
              </a:rPr>
              <a:t>RT_Blocker (RT_Address).Wait_for_Transfer (</a:t>
            </a:r>
            <a:r>
              <a:rPr lang="de-DE" altLang="de-DE" sz="1800" dirty="0" smtClean="0">
                <a:solidFill>
                  <a:schemeClr val="accent1">
                    <a:lumMod val="75000"/>
                  </a:schemeClr>
                </a:solidFill>
                <a:latin typeface="Courier New" pitchFamily="49" charset="0"/>
              </a:rPr>
              <a:t>Subaddress</a:t>
            </a:r>
            <a:r>
              <a:rPr lang="de-DE" altLang="de-DE" sz="1800" dirty="0" smtClean="0">
                <a:solidFill>
                  <a:schemeClr val="accent2"/>
                </a:solidFill>
                <a:latin typeface="Courier New" pitchFamily="49" charset="0"/>
              </a:rPr>
              <a:t>);</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Put_with_Wait;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a:xfrm>
            <a:off x="685800" y="609600"/>
            <a:ext cx="7772400" cy="1307232"/>
          </a:xfrm>
        </p:spPr>
        <p:txBody>
          <a:bodyPr/>
          <a:lstStyle/>
          <a:p>
            <a:pPr eaLnBrk="1" hangingPunct="1"/>
            <a:r>
              <a:rPr lang="de-DE" altLang="de-DE" dirty="0" smtClean="0"/>
              <a:t>Beispiel Milbus</a:t>
            </a:r>
            <a:br>
              <a:rPr lang="de-DE" altLang="de-DE" dirty="0" smtClean="0"/>
            </a:br>
            <a:r>
              <a:rPr lang="de-DE" altLang="de-DE" dirty="0" smtClean="0"/>
              <a:t>Übertragen und Freigeben</a:t>
            </a:r>
          </a:p>
        </p:txBody>
      </p:sp>
      <p:sp>
        <p:nvSpPr>
          <p:cNvPr id="60421" name="Rectangle 3"/>
          <p:cNvSpPr>
            <a:spLocks noGrp="1" noChangeArrowheads="1"/>
          </p:cNvSpPr>
          <p:nvPr>
            <p:ph idx="1"/>
          </p:nvPr>
        </p:nvSpPr>
        <p:spPr>
          <a:xfrm>
            <a:off x="685800" y="2204864"/>
            <a:ext cx="7772400" cy="3672408"/>
          </a:xfrm>
        </p:spPr>
        <p:txBody>
          <a:bodyPr/>
          <a:lstStyle/>
          <a:p>
            <a:pPr marL="0" indent="0" eaLnBrk="1" hangingPunct="1">
              <a:lnSpc>
                <a:spcPct val="80000"/>
              </a:lnSpc>
              <a:buFontTx/>
              <a:buNone/>
            </a:pPr>
            <a:r>
              <a:rPr lang="de-DE" altLang="de-DE" sz="2000" dirty="0" smtClean="0"/>
              <a:t>Wenn der Minor Frame ausgeführt wird, in dem diese Nachricht enthalten ist, wird sie von der Operation </a:t>
            </a:r>
            <a:r>
              <a:rPr lang="de-DE" altLang="de-DE" sz="1800" dirty="0">
                <a:latin typeface="Courier New" pitchFamily="49" charset="0"/>
              </a:rPr>
              <a:t>Transmit_BC_to_RT</a:t>
            </a:r>
            <a:r>
              <a:rPr lang="de-DE" altLang="de-DE" sz="2000" dirty="0" smtClean="0"/>
              <a:t> aus dem zugehörigen </a:t>
            </a:r>
            <a:r>
              <a:rPr lang="de-DE" altLang="de-DE" sz="2000" dirty="0" smtClean="0">
                <a:solidFill>
                  <a:srgbClr val="C00000"/>
                </a:solidFill>
              </a:rPr>
              <a:t>Ausgabepuffer</a:t>
            </a:r>
            <a:r>
              <a:rPr lang="de-DE" altLang="de-DE" sz="2000" dirty="0" smtClean="0"/>
              <a:t> geholt und übertragen zum Empfänger-RT. Schließlich gibt die Operation den rufenden Prozess wieder frei.</a:t>
            </a:r>
          </a:p>
          <a:p>
            <a:pPr marL="0" indent="0" eaLnBrk="1" hangingPunct="1">
              <a:lnSpc>
                <a:spcPct val="80000"/>
              </a:lnSpc>
              <a:buFontTx/>
              <a:buNone/>
            </a:pPr>
            <a:endParaRPr lang="de-DE" altLang="de-DE" sz="800" dirty="0" smtClean="0"/>
          </a:p>
          <a:p>
            <a:pPr marL="179388" lvl="1" indent="3175" eaLnBrk="1" hangingPunct="1">
              <a:lnSpc>
                <a:spcPct val="80000"/>
              </a:lnSpc>
              <a:buFontTx/>
              <a:buNone/>
            </a:pPr>
            <a:r>
              <a:rPr lang="de-DE" altLang="de-DE" sz="1800" b="1" dirty="0" smtClean="0">
                <a:latin typeface="Courier New" pitchFamily="49" charset="0"/>
              </a:rPr>
              <a:t>procedure</a:t>
            </a:r>
            <a:r>
              <a:rPr lang="de-DE" altLang="de-DE" sz="1800" dirty="0" smtClean="0">
                <a:latin typeface="Courier New" pitchFamily="49" charset="0"/>
              </a:rPr>
              <a:t> Transmit_BC_to_RT</a:t>
            </a:r>
            <a:br>
              <a:rPr lang="de-DE" altLang="de-DE" sz="1800" dirty="0" smtClean="0">
                <a:latin typeface="Courier New" pitchFamily="49" charset="0"/>
              </a:rPr>
            </a:br>
            <a:r>
              <a:rPr lang="de-DE" altLang="de-DE" sz="1800" dirty="0" smtClean="0">
                <a:latin typeface="Courier New" pitchFamily="49" charset="0"/>
              </a:rPr>
              <a:t>  (RT_Address : </a:t>
            </a:r>
            <a:r>
              <a:rPr lang="de-DE" altLang="de-DE" sz="1800" b="1" dirty="0" smtClean="0">
                <a:latin typeface="Courier New" pitchFamily="49" charset="0"/>
              </a:rPr>
              <a:t>in</a:t>
            </a:r>
            <a:r>
              <a:rPr lang="de-DE" altLang="de-DE" sz="1800" dirty="0" smtClean="0">
                <a:latin typeface="Courier New" pitchFamily="49" charset="0"/>
              </a:rPr>
              <a:t>  Remote_Terminal_Address;</a:t>
            </a:r>
            <a:br>
              <a:rPr lang="de-DE" altLang="de-DE" sz="1800" dirty="0" smtClean="0">
                <a:latin typeface="Courier New" pitchFamily="49" charset="0"/>
              </a:rPr>
            </a:br>
            <a:r>
              <a:rPr lang="de-DE" altLang="de-DE" sz="1800" dirty="0" smtClean="0">
                <a:latin typeface="Courier New" pitchFamily="49" charset="0"/>
              </a:rPr>
              <a:t>   Subaddress : </a:t>
            </a:r>
            <a:r>
              <a:rPr lang="de-DE" altLang="de-DE" sz="1800" b="1" dirty="0" smtClean="0">
                <a:latin typeface="Courier New" pitchFamily="49" charset="0"/>
              </a:rPr>
              <a:t>in</a:t>
            </a:r>
            <a:r>
              <a:rPr lang="de-DE" altLang="de-DE" sz="1800" dirty="0" smtClean="0">
                <a:latin typeface="Courier New" pitchFamily="49" charset="0"/>
              </a:rPr>
              <a:t>  Terminal_Subaddress)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begin</a:t>
            </a:r>
          </a:p>
          <a:p>
            <a:pPr marL="179388" lvl="1" indent="3175" eaLnBrk="1" hangingPunct="1">
              <a:lnSpc>
                <a:spcPct val="80000"/>
              </a:lnSpc>
              <a:buFontTx/>
              <a:buNone/>
            </a:pPr>
            <a:r>
              <a:rPr lang="de-DE" altLang="de-DE" sz="1800" dirty="0" smtClean="0">
                <a:latin typeface="Courier New" pitchFamily="49" charset="0"/>
              </a:rPr>
              <a:t>  </a:t>
            </a:r>
            <a:r>
              <a:rPr lang="de-DE" altLang="de-DE" sz="1800" dirty="0" smtClean="0">
                <a:solidFill>
                  <a:srgbClr val="C00000"/>
                </a:solidFill>
                <a:latin typeface="Courier New" pitchFamily="49" charset="0"/>
              </a:rPr>
              <a:t>Milbus_Buffers.Get</a:t>
            </a:r>
            <a:r>
              <a:rPr lang="de-DE" altLang="de-DE" sz="1800" dirty="0" smtClean="0">
                <a:latin typeface="Courier New" pitchFamily="49" charset="0"/>
              </a:rPr>
              <a:t> </a:t>
            </a:r>
            <a:r>
              <a:rPr lang="de-DE" altLang="de-DE" sz="1800" dirty="0">
                <a:latin typeface="Courier New" pitchFamily="49" charset="0"/>
              </a:rPr>
              <a:t>(RT_Address, Subaddress, Output,</a:t>
            </a:r>
            <a:br>
              <a:rPr lang="de-DE" altLang="de-DE" sz="1800" dirty="0">
                <a:latin typeface="Courier New" pitchFamily="49" charset="0"/>
              </a:rPr>
            </a:br>
            <a:r>
              <a:rPr lang="de-DE" altLang="de-DE" sz="1800" dirty="0">
                <a:latin typeface="Courier New" pitchFamily="49" charset="0"/>
              </a:rPr>
              <a:t>                      </a:t>
            </a:r>
            <a:r>
              <a:rPr lang="de-DE" altLang="de-DE" sz="1800" dirty="0" smtClean="0">
                <a:latin typeface="Courier New" pitchFamily="49" charset="0"/>
              </a:rPr>
              <a:t>Message);</a:t>
            </a:r>
            <a:br>
              <a:rPr lang="de-DE" altLang="de-DE" sz="1800" dirty="0" smtClean="0">
                <a:latin typeface="Courier New" pitchFamily="49" charset="0"/>
              </a:rPr>
            </a:br>
            <a:r>
              <a:rPr lang="de-DE" altLang="de-DE" sz="1800" dirty="0" smtClean="0">
                <a:latin typeface="Courier New" pitchFamily="49" charset="0"/>
              </a:rPr>
              <a:t>  …  -- </a:t>
            </a:r>
            <a:r>
              <a:rPr lang="de-DE" altLang="de-DE" sz="1800" i="1" dirty="0" smtClean="0">
                <a:latin typeface="Courier New" pitchFamily="49" charset="0"/>
              </a:rPr>
              <a:t>übertragen der Nachricht</a:t>
            </a:r>
          </a:p>
          <a:p>
            <a:pPr marL="179388" lvl="1" indent="3175" eaLnBrk="1" hangingPunct="1">
              <a:lnSpc>
                <a:spcPct val="80000"/>
              </a:lnSpc>
              <a:buFontTx/>
              <a:buNone/>
            </a:pPr>
            <a:r>
              <a:rPr lang="de-DE" altLang="de-DE" sz="1800" dirty="0" smtClean="0">
                <a:latin typeface="Courier New" pitchFamily="49" charset="0"/>
              </a:rPr>
              <a:t>  </a:t>
            </a:r>
            <a:r>
              <a:rPr lang="de-DE" altLang="de-DE" sz="1800" dirty="0" smtClean="0">
                <a:solidFill>
                  <a:schemeClr val="accent2"/>
                </a:solidFill>
                <a:latin typeface="Courier New" pitchFamily="49" charset="0"/>
              </a:rPr>
              <a:t>RT_Blocker (RT_Address).End_Wait (</a:t>
            </a:r>
            <a:r>
              <a:rPr lang="de-DE" altLang="de-DE" sz="1800" dirty="0" smtClean="0">
                <a:solidFill>
                  <a:schemeClr val="accent1">
                    <a:lumMod val="75000"/>
                  </a:schemeClr>
                </a:solidFill>
                <a:latin typeface="Courier New" pitchFamily="49" charset="0"/>
              </a:rPr>
              <a:t>Subaddress</a:t>
            </a:r>
            <a:r>
              <a:rPr lang="de-DE" altLang="de-DE" sz="1800" dirty="0" smtClean="0">
                <a:solidFill>
                  <a:schemeClr val="accent2"/>
                </a:solidFill>
                <a:latin typeface="Courier New" pitchFamily="49" charset="0"/>
              </a:rPr>
              <a:t>);</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Transmit_BC_to_RT;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b="1"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116</a:t>
            </a:fld>
            <a:endParaRPr lang="de-DE" dirty="0"/>
          </a:p>
        </p:txBody>
      </p:sp>
    </p:spTree>
    <p:extLst>
      <p:ext uri="{BB962C8B-B14F-4D97-AF65-F5344CB8AC3E}">
        <p14:creationId xmlns:p14="http://schemas.microsoft.com/office/powerpoint/2010/main" val="290273573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p:txBody>
          <a:bodyPr/>
          <a:lstStyle/>
          <a:p>
            <a:pPr eaLnBrk="1" hangingPunct="1"/>
            <a:r>
              <a:rPr lang="de-DE" altLang="de-DE" dirty="0" smtClean="0"/>
              <a:t>Prioritäten</a:t>
            </a:r>
          </a:p>
        </p:txBody>
      </p:sp>
      <p:sp>
        <p:nvSpPr>
          <p:cNvPr id="64517" name="Rectangle 3"/>
          <p:cNvSpPr>
            <a:spLocks noGrp="1" noChangeArrowheads="1"/>
          </p:cNvSpPr>
          <p:nvPr>
            <p:ph idx="1"/>
          </p:nvPr>
        </p:nvSpPr>
        <p:spPr>
          <a:xfrm>
            <a:off x="685800" y="1916832"/>
            <a:ext cx="7772400" cy="4331568"/>
          </a:xfrm>
        </p:spPr>
        <p:txBody>
          <a:bodyPr/>
          <a:lstStyle/>
          <a:p>
            <a:pPr marL="0" indent="0" eaLnBrk="1" hangingPunct="1">
              <a:lnSpc>
                <a:spcPct val="80000"/>
              </a:lnSpc>
              <a:buFontTx/>
              <a:buNone/>
            </a:pPr>
            <a:r>
              <a:rPr lang="de-DE" altLang="de-DE" sz="1700" dirty="0" smtClean="0">
                <a:solidFill>
                  <a:srgbClr val="C00000"/>
                </a:solidFill>
              </a:rPr>
              <a:t>Ada 83</a:t>
            </a:r>
            <a:r>
              <a:rPr lang="de-DE" altLang="de-DE" sz="1700" dirty="0" smtClean="0"/>
              <a:t> wurde gescholten wegen der relativen Delay-Anweisung. Die Kritik lautete: Wenn die Wartezeit abgelaufen ist, kann ich nicht sicher sein, dass der Prozess auch wirklich dran kommt.</a:t>
            </a:r>
          </a:p>
          <a:p>
            <a:pPr marL="0" indent="0" eaLnBrk="1" hangingPunct="1">
              <a:lnSpc>
                <a:spcPct val="80000"/>
              </a:lnSpc>
              <a:buFontTx/>
              <a:buNone/>
            </a:pPr>
            <a:r>
              <a:rPr lang="de-DE" altLang="de-DE" sz="1700" dirty="0" smtClean="0"/>
              <a:t>Das ist eine Fehlinterpretation. Wenn der (Single-)Prozessor frei ist und die Wartezeit abgelaufen ist, wird der nächste lauffähige Prozess aktiviert. Wenn es davon mehrere gibt, </a:t>
            </a:r>
            <a:r>
              <a:rPr lang="de-DE" altLang="de-DE" sz="1700" b="1" dirty="0" smtClean="0"/>
              <a:t>kann</a:t>
            </a:r>
            <a:r>
              <a:rPr lang="de-DE" altLang="de-DE" sz="1700" dirty="0" smtClean="0"/>
              <a:t> nur einer laufen, selbst wenn beider Wartezeit zur selben Zeit abgelaufen ist. Feste Uhrzeiten an Stelle von relativen Wartezeiten helfen da gar nichts.</a:t>
            </a:r>
          </a:p>
          <a:p>
            <a:pPr marL="0" indent="0" eaLnBrk="1" hangingPunct="1">
              <a:lnSpc>
                <a:spcPct val="80000"/>
              </a:lnSpc>
              <a:buFontTx/>
              <a:buNone/>
            </a:pPr>
            <a:r>
              <a:rPr lang="de-DE" altLang="de-DE" sz="1700" dirty="0" smtClean="0">
                <a:solidFill>
                  <a:srgbClr val="C00000"/>
                </a:solidFill>
              </a:rPr>
              <a:t>Ada 95 </a:t>
            </a:r>
            <a:r>
              <a:rPr lang="de-DE" altLang="de-DE" sz="1700" dirty="0" smtClean="0"/>
              <a:t>hat absolute Delay-Anweisungen (Uhrzeit) eingeführt. Die sind genauer, da sich bei relativen Verzögerungen durch kleine Ungenauigkeiten im Laufe der Zeit doch recht große Verschiebungen aufbauen können.</a:t>
            </a:r>
          </a:p>
          <a:p>
            <a:pPr marL="0" indent="0" eaLnBrk="1" hangingPunct="1">
              <a:lnSpc>
                <a:spcPct val="80000"/>
              </a:lnSpc>
              <a:buFontTx/>
              <a:buNone/>
            </a:pPr>
            <a:r>
              <a:rPr lang="de-DE" altLang="de-DE" sz="1700" dirty="0" smtClean="0"/>
              <a:t>Wenn bei Ablauf der Wartezeit jedoch schon ein anderer Prozess läuft, muss bis zum nächsten Synchronisationspunkt gewartet werden.</a:t>
            </a:r>
          </a:p>
          <a:p>
            <a:pPr marL="0" indent="0" eaLnBrk="1" hangingPunct="1">
              <a:lnSpc>
                <a:spcPct val="80000"/>
              </a:lnSpc>
              <a:buFontTx/>
              <a:buNone/>
            </a:pPr>
            <a:r>
              <a:rPr lang="de-DE" altLang="de-DE" sz="1700" dirty="0" smtClean="0"/>
              <a:t>Mit Prioritäten kann hier gesteuert werden.</a:t>
            </a:r>
          </a:p>
          <a:p>
            <a:pPr marL="0" indent="0" eaLnBrk="1" hangingPunct="1">
              <a:lnSpc>
                <a:spcPct val="80000"/>
              </a:lnSpc>
              <a:buFontTx/>
              <a:buNone/>
            </a:pPr>
            <a:r>
              <a:rPr lang="de-DE" altLang="de-DE" sz="1700" dirty="0" smtClean="0">
                <a:solidFill>
                  <a:srgbClr val="C00000"/>
                </a:solidFill>
              </a:rPr>
              <a:t>Ada 83 </a:t>
            </a:r>
            <a:r>
              <a:rPr lang="de-DE" altLang="de-DE" sz="1700" dirty="0" smtClean="0"/>
              <a:t>sagt hierzu: </a:t>
            </a:r>
            <a:r>
              <a:rPr lang="en-US" altLang="de-DE" sz="1700" i="1" dirty="0" smtClean="0"/>
              <a:t>If two tasks with different priorities are both eligible for execution…, then it cannot be the case that the task with the lower priority is executing while the task with the higher priority is not. </a:t>
            </a:r>
            <a:r>
              <a:rPr lang="en-US" altLang="de-DE" sz="1700" dirty="0" smtClean="0"/>
              <a:t>(RM 9.8(4))</a:t>
            </a:r>
          </a:p>
          <a:p>
            <a:pPr marL="0" indent="0" eaLnBrk="1" hangingPunct="1">
              <a:lnSpc>
                <a:spcPct val="80000"/>
              </a:lnSpc>
              <a:buFontTx/>
              <a:buNone/>
            </a:pPr>
            <a:r>
              <a:rPr lang="de-DE" altLang="de-DE" sz="1700" dirty="0" smtClean="0">
                <a:solidFill>
                  <a:srgbClr val="C00000"/>
                </a:solidFill>
              </a:rPr>
              <a:t>Ada 95 </a:t>
            </a:r>
            <a:r>
              <a:rPr lang="de-DE" altLang="de-DE" sz="1700" dirty="0" smtClean="0"/>
              <a:t>sagt</a:t>
            </a:r>
            <a:r>
              <a:rPr lang="de-DE" altLang="de-DE" sz="1700" dirty="0" smtClean="0">
                <a:solidFill>
                  <a:srgbClr val="C00000"/>
                </a:solidFill>
              </a:rPr>
              <a:t>: </a:t>
            </a:r>
            <a:r>
              <a:rPr lang="en-US" sz="1700" i="1" dirty="0" smtClean="0"/>
              <a:t>Unless </a:t>
            </a:r>
            <a:r>
              <a:rPr lang="en-US" sz="1700" i="1" dirty="0"/>
              <a:t>otherwise specified, whenever tasks compete for processors or other implementation-defined resources, the resources are allocated to the task with the highest priority value</a:t>
            </a:r>
            <a:r>
              <a:rPr lang="en-US" sz="1700" i="1" dirty="0" smtClean="0"/>
              <a:t>. </a:t>
            </a:r>
            <a:r>
              <a:rPr lang="en-US" sz="1700" dirty="0" smtClean="0"/>
              <a:t>(RM D.1(15/5))</a:t>
            </a:r>
            <a:endParaRPr lang="de-DE" altLang="de-DE" sz="1700"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117</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Definition von Prioritäten</a:t>
            </a:r>
            <a:endParaRPr lang="de-DE" dirty="0"/>
          </a:p>
        </p:txBody>
      </p:sp>
      <p:sp>
        <p:nvSpPr>
          <p:cNvPr id="3" name="Inhaltsplatzhalter 2"/>
          <p:cNvSpPr>
            <a:spLocks noGrp="1"/>
          </p:cNvSpPr>
          <p:nvPr>
            <p:ph idx="1"/>
          </p:nvPr>
        </p:nvSpPr>
        <p:spPr>
          <a:xfrm>
            <a:off x="685800" y="1906736"/>
            <a:ext cx="7772400" cy="4251176"/>
          </a:xfrm>
        </p:spPr>
        <p:txBody>
          <a:bodyPr/>
          <a:lstStyle/>
          <a:p>
            <a:pPr marL="0" indent="0">
              <a:buNone/>
            </a:pPr>
            <a:r>
              <a:rPr lang="de-DE" sz="1600" dirty="0" smtClean="0"/>
              <a:t>Bis </a:t>
            </a:r>
            <a:r>
              <a:rPr lang="de-DE" sz="1600" dirty="0" smtClean="0">
                <a:solidFill>
                  <a:srgbClr val="C00000"/>
                </a:solidFill>
              </a:rPr>
              <a:t>Ada 2005 </a:t>
            </a:r>
            <a:r>
              <a:rPr lang="de-DE" sz="1600" dirty="0" smtClean="0"/>
              <a:t>werden Prioritäten mittels Pragmas definiert: </a:t>
            </a:r>
          </a:p>
          <a:p>
            <a:pPr marL="360363" indent="0">
              <a:buNone/>
            </a:pPr>
            <a:r>
              <a:rPr lang="de-DE" sz="1500" b="1" dirty="0" smtClean="0">
                <a:latin typeface="Courier New" panose="02070309020205020404" pitchFamily="49" charset="0"/>
                <a:cs typeface="Courier New" panose="02070309020205020404" pitchFamily="49" charset="0"/>
              </a:rPr>
              <a:t>pragma</a:t>
            </a:r>
            <a:r>
              <a:rPr lang="de-DE" sz="1500" dirty="0" smtClean="0">
                <a:latin typeface="Courier New" panose="02070309020205020404" pitchFamily="49" charset="0"/>
                <a:cs typeface="Courier New" panose="02070309020205020404" pitchFamily="49" charset="0"/>
              </a:rPr>
              <a:t> Priority (expression);</a:t>
            </a:r>
            <a:br>
              <a:rPr lang="de-DE" sz="1500" dirty="0" smtClean="0">
                <a:latin typeface="Courier New" panose="02070309020205020404" pitchFamily="49" charset="0"/>
                <a:cs typeface="Courier New" panose="02070309020205020404" pitchFamily="49" charset="0"/>
              </a:rPr>
            </a:br>
            <a:r>
              <a:rPr lang="de-DE" sz="1500" b="1" dirty="0" smtClean="0">
                <a:latin typeface="Courier New" panose="02070309020205020404" pitchFamily="49" charset="0"/>
                <a:cs typeface="Courier New" panose="02070309020205020404" pitchFamily="49" charset="0"/>
              </a:rPr>
              <a:t>pragma</a:t>
            </a:r>
            <a:r>
              <a:rPr lang="de-DE" sz="1500" dirty="0" smtClean="0">
                <a:latin typeface="Courier New" panose="02070309020205020404" pitchFamily="49" charset="0"/>
                <a:cs typeface="Courier New" panose="02070309020205020404" pitchFamily="49" charset="0"/>
              </a:rPr>
              <a:t> Interrupt_Priority [(expression)];</a:t>
            </a:r>
          </a:p>
          <a:p>
            <a:pPr marL="0" indent="0">
              <a:buNone/>
            </a:pPr>
            <a:endParaRPr lang="de-DE" sz="800" dirty="0" smtClean="0">
              <a:latin typeface="Courier New" panose="02070309020205020404" pitchFamily="49" charset="0"/>
              <a:cs typeface="Courier New" panose="02070309020205020404" pitchFamily="49" charset="0"/>
            </a:endParaRPr>
          </a:p>
          <a:p>
            <a:pPr marL="0" indent="0">
              <a:buNone/>
            </a:pPr>
            <a:r>
              <a:rPr lang="de-DE" sz="1600" dirty="0" smtClean="0">
                <a:solidFill>
                  <a:srgbClr val="C00000"/>
                </a:solidFill>
              </a:rPr>
              <a:t>Ada 2012 </a:t>
            </a:r>
            <a:r>
              <a:rPr lang="de-DE" sz="1600" dirty="0" smtClean="0"/>
              <a:t>verwendet dazu die neu definierten Aspekte gleichen Namens:</a:t>
            </a:r>
          </a:p>
          <a:p>
            <a:pPr marL="360363" indent="0">
              <a:buNone/>
            </a:pPr>
            <a:r>
              <a:rPr lang="de-DE" sz="1500" b="1" dirty="0" smtClean="0">
                <a:latin typeface="Courier New" panose="02070309020205020404" pitchFamily="49" charset="0"/>
                <a:cs typeface="Courier New" panose="02070309020205020404" pitchFamily="49" charset="0"/>
              </a:rPr>
              <a:t>task     </a:t>
            </a:r>
            <a:r>
              <a:rPr lang="de-DE" sz="1500" dirty="0" smtClean="0">
                <a:latin typeface="Courier New" panose="02070309020205020404" pitchFamily="49" charset="0"/>
                <a:cs typeface="Courier New" panose="02070309020205020404" pitchFamily="49" charset="0"/>
              </a:rPr>
              <a:t> T </a:t>
            </a:r>
            <a:r>
              <a:rPr lang="de-DE" sz="1500" b="1" dirty="0" smtClean="0">
                <a:latin typeface="Courier New" panose="02070309020205020404" pitchFamily="49" charset="0"/>
                <a:cs typeface="Courier New" panose="02070309020205020404" pitchFamily="49" charset="0"/>
              </a:rPr>
              <a:t>with</a:t>
            </a:r>
            <a:r>
              <a:rPr lang="de-DE" sz="1500" dirty="0" smtClean="0">
                <a:latin typeface="Courier New" panose="02070309020205020404" pitchFamily="49" charset="0"/>
                <a:cs typeface="Courier New" panose="02070309020205020404" pitchFamily="49" charset="0"/>
              </a:rPr>
              <a:t> Priority =&gt; expression </a:t>
            </a:r>
            <a:r>
              <a:rPr lang="de-DE" sz="1500" b="1" dirty="0" smtClean="0">
                <a:latin typeface="Courier New" panose="02070309020205020404" pitchFamily="49" charset="0"/>
                <a:cs typeface="Courier New" panose="02070309020205020404" pitchFamily="49" charset="0"/>
              </a:rPr>
              <a:t>is</a:t>
            </a:r>
            <a:r>
              <a:rPr lang="de-DE" sz="1500" dirty="0" smtClean="0">
                <a:latin typeface="Courier New" panose="02070309020205020404" pitchFamily="49" charset="0"/>
                <a:cs typeface="Courier New" panose="02070309020205020404" pitchFamily="49" charset="0"/>
              </a:rPr>
              <a:t> …</a:t>
            </a:r>
            <a:br>
              <a:rPr lang="de-DE" sz="1500" dirty="0" smtClean="0">
                <a:latin typeface="Courier New" panose="02070309020205020404" pitchFamily="49" charset="0"/>
                <a:cs typeface="Courier New" panose="02070309020205020404" pitchFamily="49" charset="0"/>
              </a:rPr>
            </a:br>
            <a:r>
              <a:rPr lang="de-DE" sz="1500" b="1" dirty="0" smtClean="0">
                <a:latin typeface="Courier New" panose="02070309020205020404" pitchFamily="49" charset="0"/>
                <a:cs typeface="Courier New" panose="02070309020205020404" pitchFamily="49" charset="0"/>
              </a:rPr>
              <a:t>protected</a:t>
            </a:r>
            <a:r>
              <a:rPr lang="de-DE" sz="1500" dirty="0" smtClean="0">
                <a:latin typeface="Courier New" panose="02070309020205020404" pitchFamily="49" charset="0"/>
                <a:cs typeface="Courier New" panose="02070309020205020404" pitchFamily="49" charset="0"/>
              </a:rPr>
              <a:t> P </a:t>
            </a:r>
            <a:r>
              <a:rPr lang="de-DE" sz="1500" b="1" dirty="0" smtClean="0">
                <a:latin typeface="Courier New" panose="02070309020205020404" pitchFamily="49" charset="0"/>
                <a:cs typeface="Courier New" panose="02070309020205020404" pitchFamily="49" charset="0"/>
              </a:rPr>
              <a:t>with</a:t>
            </a:r>
            <a:r>
              <a:rPr lang="de-DE" sz="1500" dirty="0" smtClean="0">
                <a:latin typeface="Courier New" panose="02070309020205020404" pitchFamily="49" charset="0"/>
                <a:cs typeface="Courier New" panose="02070309020205020404" pitchFamily="49" charset="0"/>
              </a:rPr>
              <a:t> Priority =&gt; expression </a:t>
            </a:r>
            <a:r>
              <a:rPr lang="de-DE" sz="1500" b="1" dirty="0" smtClean="0">
                <a:latin typeface="Courier New" panose="02070309020205020404" pitchFamily="49" charset="0"/>
                <a:cs typeface="Courier New" panose="02070309020205020404" pitchFamily="49" charset="0"/>
              </a:rPr>
              <a:t>is</a:t>
            </a:r>
            <a:r>
              <a:rPr lang="de-DE" sz="1500" dirty="0" smtClean="0">
                <a:latin typeface="Courier New" panose="02070309020205020404" pitchFamily="49" charset="0"/>
                <a:cs typeface="Courier New" panose="02070309020205020404" pitchFamily="49" charset="0"/>
              </a:rPr>
              <a:t> …</a:t>
            </a:r>
          </a:p>
          <a:p>
            <a:pPr marL="0" indent="0">
              <a:buNone/>
            </a:pPr>
            <a:endParaRPr lang="de-DE" sz="800" dirty="0" smtClean="0">
              <a:latin typeface="Courier New" panose="02070309020205020404" pitchFamily="49" charset="0"/>
              <a:cs typeface="Courier New" panose="02070309020205020404" pitchFamily="49" charset="0"/>
            </a:endParaRPr>
          </a:p>
          <a:p>
            <a:pPr marL="0" indent="0">
              <a:buNone/>
            </a:pPr>
            <a:r>
              <a:rPr lang="de-DE" sz="1600" dirty="0" smtClean="0"/>
              <a:t>Der zulässigen Werte für die Priorität sind im Paket </a:t>
            </a:r>
            <a:r>
              <a:rPr lang="de-DE" sz="1600" dirty="0" smtClean="0">
                <a:latin typeface="Courier New" panose="02070309020205020404" pitchFamily="49" charset="0"/>
                <a:cs typeface="Courier New" panose="02070309020205020404" pitchFamily="49" charset="0"/>
              </a:rPr>
              <a:t>System</a:t>
            </a:r>
            <a:r>
              <a:rPr lang="de-DE" sz="1600" dirty="0" smtClean="0"/>
              <a:t> definiert:</a:t>
            </a:r>
          </a:p>
          <a:p>
            <a:pPr marL="0" indent="0">
              <a:buNone/>
            </a:pPr>
            <a:endParaRPr lang="de-DE" sz="300" dirty="0" smtClean="0"/>
          </a:p>
          <a:p>
            <a:pPr marL="357188" indent="0" defTabSz="1028700">
              <a:buNone/>
              <a:tabLst>
                <a:tab pos="1612900" algn="l"/>
              </a:tabLst>
            </a:pPr>
            <a:r>
              <a:rPr lang="en-US" sz="1500" b="1" dirty="0">
                <a:latin typeface="Courier New" panose="02070309020205020404" pitchFamily="49" charset="0"/>
                <a:cs typeface="Courier New" panose="02070309020205020404" pitchFamily="49" charset="0"/>
              </a:rPr>
              <a:t>subtype</a:t>
            </a:r>
            <a:r>
              <a:rPr lang="en-US" sz="1500" dirty="0">
                <a:latin typeface="Courier New" panose="02070309020205020404" pitchFamily="49" charset="0"/>
                <a:cs typeface="Courier New" panose="02070309020205020404" pitchFamily="49" charset="0"/>
              </a:rPr>
              <a:t> Any_Priority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Integer</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range</a:t>
            </a:r>
            <a:r>
              <a:rPr lang="en-US" sz="1500" dirty="0">
                <a:latin typeface="Courier New" panose="02070309020205020404" pitchFamily="49" charset="0"/>
                <a:cs typeface="Courier New" panose="02070309020205020404" pitchFamily="49" charset="0"/>
              </a:rPr>
              <a:t> </a:t>
            </a:r>
            <a:r>
              <a:rPr lang="en-US" sz="1500" i="1" dirty="0">
                <a:latin typeface="Courier New" panose="02070309020205020404" pitchFamily="49" charset="0"/>
                <a:cs typeface="Courier New" panose="02070309020205020404" pitchFamily="49" charset="0"/>
              </a:rPr>
              <a:t>implementation-defined</a:t>
            </a:r>
            <a:r>
              <a:rPr lang="en-US" sz="1500" dirty="0">
                <a:latin typeface="Courier New" panose="02070309020205020404" pitchFamily="49" charset="0"/>
                <a:cs typeface="Courier New" panose="02070309020205020404" pitchFamily="49" charset="0"/>
              </a:rPr>
              <a:t>;</a:t>
            </a:r>
            <a:br>
              <a:rPr lang="en-US" sz="1500" dirty="0">
                <a:latin typeface="Courier New" panose="02070309020205020404" pitchFamily="49" charset="0"/>
                <a:cs typeface="Courier New" panose="02070309020205020404" pitchFamily="49" charset="0"/>
              </a:rPr>
            </a:br>
            <a:r>
              <a:rPr lang="en-US" sz="1500" b="1" dirty="0" smtClean="0">
                <a:latin typeface="Courier New" panose="02070309020205020404" pitchFamily="49" charset="0"/>
                <a:cs typeface="Courier New" panose="02070309020205020404" pitchFamily="49" charset="0"/>
              </a:rPr>
              <a:t>subtype</a:t>
            </a:r>
            <a:r>
              <a:rPr lang="en-US" sz="1500" dirty="0">
                <a:latin typeface="Courier New" panose="02070309020205020404" pitchFamily="49" charset="0"/>
                <a:cs typeface="Courier New" panose="02070309020205020404" pitchFamily="49" charset="0"/>
              </a:rPr>
              <a:t> Priority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Any_Priority</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range</a:t>
            </a:r>
            <a:r>
              <a:rPr lang="en-US" sz="1500" dirty="0">
                <a:latin typeface="Courier New" panose="02070309020205020404" pitchFamily="49" charset="0"/>
                <a:cs typeface="Courier New" panose="02070309020205020404" pitchFamily="49" charset="0"/>
              </a:rPr>
              <a:t> Any_Priority'First </a:t>
            </a:r>
            <a:r>
              <a:rPr lang="en-US" sz="1500" dirty="0" smtClean="0">
                <a:latin typeface="Courier New" panose="02070309020205020404" pitchFamily="49" charset="0"/>
                <a:cs typeface="Courier New" panose="02070309020205020404" pitchFamily="49" charset="0"/>
              </a:rPr>
              <a:t> .. </a:t>
            </a:r>
            <a:r>
              <a:rPr lang="en-US" sz="1500" i="1" dirty="0" smtClean="0">
                <a:latin typeface="Courier New" panose="02070309020205020404" pitchFamily="49" charset="0"/>
                <a:cs typeface="Courier New" panose="02070309020205020404" pitchFamily="49" charset="0"/>
              </a:rPr>
              <a:t>implementation-defined</a:t>
            </a:r>
            <a:r>
              <a:rPr lang="en-US" sz="1500" dirty="0">
                <a:latin typeface="Courier New" panose="02070309020205020404" pitchFamily="49" charset="0"/>
                <a:cs typeface="Courier New" panose="02070309020205020404" pitchFamily="49" charset="0"/>
              </a:rPr>
              <a:t>;</a:t>
            </a:r>
            <a:br>
              <a:rPr lang="en-US" sz="1500" dirty="0">
                <a:latin typeface="Courier New" panose="02070309020205020404" pitchFamily="49" charset="0"/>
                <a:cs typeface="Courier New" panose="02070309020205020404" pitchFamily="49" charset="0"/>
              </a:rPr>
            </a:br>
            <a:r>
              <a:rPr lang="en-US" sz="1500" b="1" dirty="0" smtClean="0">
                <a:latin typeface="Courier New" panose="02070309020205020404" pitchFamily="49" charset="0"/>
                <a:cs typeface="Courier New" panose="02070309020205020404" pitchFamily="49" charset="0"/>
              </a:rPr>
              <a:t>subtype</a:t>
            </a:r>
            <a:r>
              <a:rPr lang="en-US" sz="1500" dirty="0">
                <a:latin typeface="Courier New" panose="02070309020205020404" pitchFamily="49" charset="0"/>
                <a:cs typeface="Courier New" panose="02070309020205020404" pitchFamily="49" charset="0"/>
              </a:rPr>
              <a:t> Interrupt_Priority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Any_Priority</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range</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Priority    'Last+1</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a:t>
            </a:r>
            <a:r>
              <a:rPr lang="en-US" sz="1500" dirty="0">
                <a:latin typeface="Courier New" panose="02070309020205020404" pitchFamily="49" charset="0"/>
                <a:cs typeface="Courier New" panose="02070309020205020404" pitchFamily="49" charset="0"/>
              </a:rPr>
              <a:t> Any_Priority'Last</a:t>
            </a:r>
            <a:r>
              <a:rPr lang="en-US" sz="1500" dirty="0" smtClean="0">
                <a:latin typeface="Courier New" panose="02070309020205020404" pitchFamily="49" charset="0"/>
                <a:cs typeface="Courier New" panose="02070309020205020404" pitchFamily="49" charset="0"/>
              </a:rPr>
              <a:t>;</a:t>
            </a:r>
            <a:endParaRPr lang="en-US" sz="1500" dirty="0">
              <a:latin typeface="Courier New" panose="02070309020205020404" pitchFamily="49" charset="0"/>
              <a:cs typeface="Courier New" panose="02070309020205020404" pitchFamily="49" charset="0"/>
            </a:endParaRPr>
          </a:p>
          <a:p>
            <a:pPr marL="357188" indent="0">
              <a:buNone/>
            </a:pPr>
            <a:r>
              <a:rPr lang="en-US" sz="1500" dirty="0" smtClean="0">
                <a:latin typeface="Courier New" panose="02070309020205020404" pitchFamily="49" charset="0"/>
                <a:cs typeface="Courier New" panose="02070309020205020404" pitchFamily="49" charset="0"/>
              </a:rPr>
              <a:t>Default_Priority</a:t>
            </a:r>
            <a:r>
              <a:rPr lang="en-US" sz="1500" dirty="0">
                <a:latin typeface="Courier New" panose="02070309020205020404" pitchFamily="49" charset="0"/>
                <a:cs typeface="Courier New" panose="02070309020205020404" pitchFamily="49" charset="0"/>
              </a:rPr>
              <a:t> : </a:t>
            </a:r>
            <a:r>
              <a:rPr lang="en-US" sz="1500" b="1" dirty="0">
                <a:latin typeface="Courier New" panose="02070309020205020404" pitchFamily="49" charset="0"/>
                <a:cs typeface="Courier New" panose="02070309020205020404" pitchFamily="49" charset="0"/>
              </a:rPr>
              <a:t>constant</a:t>
            </a:r>
            <a:r>
              <a:rPr lang="en-US" sz="1500" dirty="0">
                <a:latin typeface="Courier New" panose="02070309020205020404" pitchFamily="49" charset="0"/>
                <a:cs typeface="Courier New" panose="02070309020205020404" pitchFamily="49" charset="0"/>
              </a:rPr>
              <a:t> Priority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(Priority'First + Priority'Last)/2</a:t>
            </a:r>
            <a:r>
              <a:rPr lang="en-US" sz="1500" dirty="0" smtClean="0">
                <a:latin typeface="Courier New" panose="02070309020205020404" pitchFamily="49" charset="0"/>
                <a:cs typeface="Courier New" panose="02070309020205020404" pitchFamily="49" charset="0"/>
              </a:rPr>
              <a:t>;</a:t>
            </a:r>
            <a:endParaRPr lang="en-US" sz="1500" dirty="0">
              <a:latin typeface="Courier New" panose="02070309020205020404" pitchFamily="49" charset="0"/>
              <a:cs typeface="Courier New" panose="02070309020205020404" pitchFamily="49" charset="0"/>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118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231474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093241"/>
          </a:xfrm>
        </p:spPr>
        <p:txBody>
          <a:bodyPr/>
          <a:lstStyle/>
          <a:p>
            <a:r>
              <a:rPr lang="de-DE" dirty="0" smtClean="0"/>
              <a:t>Effizienz: Zitate</a:t>
            </a:r>
            <a:endParaRPr lang="de-DE" dirty="0"/>
          </a:p>
        </p:txBody>
      </p:sp>
      <p:sp>
        <p:nvSpPr>
          <p:cNvPr id="3" name="Inhaltsplatzhalter 2"/>
          <p:cNvSpPr>
            <a:spLocks noGrp="1"/>
          </p:cNvSpPr>
          <p:nvPr>
            <p:ph idx="1"/>
          </p:nvPr>
        </p:nvSpPr>
        <p:spPr>
          <a:xfrm>
            <a:off x="685800" y="1556792"/>
            <a:ext cx="7739063" cy="4747072"/>
          </a:xfrm>
        </p:spPr>
        <p:txBody>
          <a:bodyPr/>
          <a:lstStyle/>
          <a:p>
            <a:pPr marL="0" indent="0">
              <a:buNone/>
            </a:pPr>
            <a:r>
              <a:rPr lang="en-US" sz="1250" b="1" dirty="0" smtClean="0"/>
              <a:t>Ledgard</a:t>
            </a:r>
            <a:r>
              <a:rPr lang="en-US" sz="1250" b="1" dirty="0"/>
              <a:t>, Nagin, Hueras, 1979. Pascal with Style: Programming Proverbs:</a:t>
            </a:r>
            <a:r>
              <a:rPr lang="en-US" sz="1250" dirty="0"/>
              <a:t/>
            </a:r>
            <a:br>
              <a:rPr lang="en-US" sz="1250" dirty="0"/>
            </a:br>
            <a:r>
              <a:rPr lang="en-US" sz="1250" dirty="0"/>
              <a:t>Shortening the code, running the program faster, or using fewer variables are all popular pastimes. Not mentioning ... the extra testing time needed to check the new and often subtle boundary conditions, are you sure that fewer machine instructions or faster machine execution is likely</a:t>
            </a:r>
            <a:r>
              <a:rPr lang="en-US" sz="1250" dirty="0" smtClean="0"/>
              <a:t>?</a:t>
            </a:r>
          </a:p>
          <a:p>
            <a:pPr marL="0" indent="0">
              <a:buNone/>
            </a:pPr>
            <a:endParaRPr lang="en-US" sz="400" dirty="0" smtClean="0"/>
          </a:p>
          <a:p>
            <a:pPr marL="0" indent="0">
              <a:buNone/>
            </a:pPr>
            <a:r>
              <a:rPr lang="en-US" sz="1250" b="1" dirty="0" smtClean="0"/>
              <a:t>M. A</a:t>
            </a:r>
            <a:r>
              <a:rPr lang="en-US" sz="1250" b="1" dirty="0"/>
              <a:t>. Jackson</a:t>
            </a:r>
            <a:r>
              <a:rPr lang="en-US" sz="1250" dirty="0"/>
              <a:t/>
            </a:r>
            <a:br>
              <a:rPr lang="en-US" sz="1250" dirty="0"/>
            </a:br>
            <a:r>
              <a:rPr lang="en-US" sz="1250" dirty="0"/>
              <a:t>Rules of Optimization:</a:t>
            </a:r>
            <a:br>
              <a:rPr lang="en-US" sz="1250" dirty="0"/>
            </a:br>
            <a:r>
              <a:rPr lang="en-US" sz="1250" dirty="0"/>
              <a:t>- Rule 1: Don't do it.</a:t>
            </a:r>
            <a:br>
              <a:rPr lang="en-US" sz="1250" dirty="0"/>
            </a:br>
            <a:r>
              <a:rPr lang="en-US" sz="1250" dirty="0"/>
              <a:t>- Rule 2 (for experts only): Don't do it yet</a:t>
            </a:r>
            <a:r>
              <a:rPr lang="en-US" sz="1250" dirty="0" smtClean="0"/>
              <a:t>.</a:t>
            </a:r>
          </a:p>
          <a:p>
            <a:pPr marL="0" indent="0">
              <a:buNone/>
            </a:pPr>
            <a:endParaRPr lang="en-US" sz="400" dirty="0" smtClean="0"/>
          </a:p>
          <a:p>
            <a:pPr marL="0" indent="0">
              <a:buNone/>
            </a:pPr>
            <a:r>
              <a:rPr lang="en-US" sz="1250" b="1" dirty="0" smtClean="0"/>
              <a:t>W. A</a:t>
            </a:r>
            <a:r>
              <a:rPr lang="en-US" sz="1250" b="1" dirty="0"/>
              <a:t>. Wulf</a:t>
            </a:r>
            <a:r>
              <a:rPr lang="en-US" sz="1250" dirty="0"/>
              <a:t/>
            </a:r>
            <a:br>
              <a:rPr lang="en-US" sz="1250" dirty="0"/>
            </a:br>
            <a:r>
              <a:rPr lang="en-US" sz="1250" dirty="0"/>
              <a:t>More computing sins are committed in the name of efficiency (without necessarily achieving it) than for any other single reason - including blind stupidity</a:t>
            </a:r>
            <a:r>
              <a:rPr lang="en-US" sz="1250" dirty="0" smtClean="0"/>
              <a:t>.</a:t>
            </a:r>
          </a:p>
          <a:p>
            <a:pPr marL="0" indent="0">
              <a:buNone/>
            </a:pPr>
            <a:endParaRPr lang="en-US" sz="400" dirty="0" smtClean="0"/>
          </a:p>
          <a:p>
            <a:pPr marL="0" indent="0">
              <a:buNone/>
            </a:pPr>
            <a:r>
              <a:rPr lang="en-US" sz="1250" b="1" dirty="0" smtClean="0"/>
              <a:t>Donald </a:t>
            </a:r>
            <a:r>
              <a:rPr lang="en-US" sz="1250" b="1" dirty="0"/>
              <a:t>Knuth</a:t>
            </a:r>
            <a:r>
              <a:rPr lang="en-US" sz="1250" dirty="0"/>
              <a:t/>
            </a:r>
            <a:br>
              <a:rPr lang="en-US" sz="1250" dirty="0"/>
            </a:br>
            <a:r>
              <a:rPr lang="en-US" sz="1250" dirty="0"/>
              <a:t>We should forget about small efficiencies, say about 97% of the time: </a:t>
            </a:r>
            <a:r>
              <a:rPr lang="en-US" sz="1250" dirty="0">
                <a:solidFill>
                  <a:srgbClr val="FF3399"/>
                </a:solidFill>
              </a:rPr>
              <a:t>Premature optimization is the root of all evil</a:t>
            </a:r>
            <a:r>
              <a:rPr lang="en-US" sz="1250" dirty="0" smtClean="0">
                <a:solidFill>
                  <a:srgbClr val="FF3399"/>
                </a:solidFill>
              </a:rPr>
              <a:t>.</a:t>
            </a:r>
          </a:p>
          <a:p>
            <a:pPr marL="0" indent="0">
              <a:buNone/>
            </a:pPr>
            <a:endParaRPr lang="en-US" sz="400" dirty="0" smtClean="0">
              <a:solidFill>
                <a:srgbClr val="FF3399"/>
              </a:solidFill>
            </a:endParaRPr>
          </a:p>
          <a:p>
            <a:pPr marL="0" indent="0">
              <a:buNone/>
            </a:pPr>
            <a:r>
              <a:rPr lang="en-US" sz="1250" b="1" dirty="0"/>
              <a:t>Kernighan &amp; Plauger, 1974.  Elements of Programming Style:</a:t>
            </a:r>
            <a:r>
              <a:rPr lang="en-US" sz="1250" dirty="0"/>
              <a:t/>
            </a:r>
            <a:br>
              <a:rPr lang="en-US" sz="1250" dirty="0"/>
            </a:br>
            <a:r>
              <a:rPr lang="en-US" sz="1250" dirty="0"/>
              <a:t>- Make it right before you make it faster.</a:t>
            </a:r>
            <a:br>
              <a:rPr lang="en-US" sz="1250" dirty="0"/>
            </a:br>
            <a:r>
              <a:rPr lang="en-US" sz="1250" dirty="0"/>
              <a:t>- Keep it right when you make it faster.</a:t>
            </a:r>
            <a:br>
              <a:rPr lang="en-US" sz="1250" dirty="0"/>
            </a:br>
            <a:r>
              <a:rPr lang="en-US" sz="1250" dirty="0"/>
              <a:t>- Make it clear before you make it faster.</a:t>
            </a:r>
            <a:br>
              <a:rPr lang="en-US" sz="1250" dirty="0"/>
            </a:br>
            <a:r>
              <a:rPr lang="en-US" sz="1250" dirty="0"/>
              <a:t>- Don't sacrifice clarity for small gains in "efficiency."</a:t>
            </a:r>
            <a:br>
              <a:rPr lang="en-US" sz="1250" dirty="0"/>
            </a:br>
            <a:r>
              <a:rPr lang="en-US" sz="1250" dirty="0"/>
              <a:t>- Let your compiler do the simple optimizations.</a:t>
            </a:r>
            <a:br>
              <a:rPr lang="en-US" sz="1250" dirty="0"/>
            </a:br>
            <a:r>
              <a:rPr lang="en-US" sz="1250" dirty="0"/>
              <a:t>- Keep it simple to make it faster.</a:t>
            </a:r>
            <a:br>
              <a:rPr lang="en-US" sz="1250" dirty="0"/>
            </a:br>
            <a:r>
              <a:rPr lang="en-US" sz="1250" dirty="0"/>
              <a:t>- Don't diddle code to make it faster - find a better algorithm.</a:t>
            </a:r>
            <a:br>
              <a:rPr lang="en-US" sz="1250" dirty="0"/>
            </a:br>
            <a:r>
              <a:rPr lang="en-US" sz="1250" dirty="0"/>
              <a:t>- Instrument your programs.  </a:t>
            </a:r>
            <a:r>
              <a:rPr lang="en-US" sz="1250" dirty="0">
                <a:solidFill>
                  <a:srgbClr val="FF3399"/>
                </a:solidFill>
              </a:rPr>
              <a:t>Measure before making "efficiency" changes</a:t>
            </a:r>
            <a:r>
              <a:rPr lang="en-US" sz="1250" dirty="0" smtClean="0">
                <a:solidFill>
                  <a:srgbClr val="FF3399"/>
                </a:solidFill>
              </a:rPr>
              <a:t>.</a:t>
            </a:r>
            <a:endParaRPr lang="de-DE" sz="1250" dirty="0">
              <a:solidFill>
                <a:srgbClr val="FF3399"/>
              </a:solidFill>
            </a:endParaRPr>
          </a:p>
        </p:txBody>
      </p:sp>
      <p:sp>
        <p:nvSpPr>
          <p:cNvPr id="6" name="Textfeld 5"/>
          <p:cNvSpPr txBox="1"/>
          <p:nvPr/>
        </p:nvSpPr>
        <p:spPr>
          <a:xfrm>
            <a:off x="5724128" y="2474312"/>
            <a:ext cx="2412703" cy="738664"/>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de-DE" sz="1400" dirty="0">
                <a:solidFill>
                  <a:schemeClr val="accent2"/>
                </a:solidFill>
              </a:rPr>
              <a:t>Es ist leichter, ein korrektes Programm effizient zu machen als ein effizientes korrekt</a:t>
            </a:r>
            <a:r>
              <a:rPr lang="de-DE" sz="1400" dirty="0" smtClean="0">
                <a:solidFill>
                  <a:schemeClr val="accent2"/>
                </a:solidFill>
              </a:rPr>
              <a:t>.</a:t>
            </a:r>
            <a:endParaRPr lang="de-DE" sz="1400" dirty="0">
              <a:solidFill>
                <a:schemeClr val="accent2"/>
              </a:solidFill>
            </a:endParaRPr>
          </a:p>
        </p:txBody>
      </p:sp>
      <p:sp>
        <p:nvSpPr>
          <p:cNvPr id="7" name="Textfeld 6"/>
          <p:cNvSpPr txBox="1"/>
          <p:nvPr/>
        </p:nvSpPr>
        <p:spPr>
          <a:xfrm>
            <a:off x="5976591" y="4614143"/>
            <a:ext cx="2160240" cy="1384995"/>
          </a:xfrm>
          <a:prstGeom prst="rect">
            <a:avLst/>
          </a:prstGeom>
          <a:solidFill>
            <a:srgbClr val="FFD1D1"/>
          </a:solidFill>
          <a:ln>
            <a:solidFill>
              <a:srgbClr val="FF3399"/>
            </a:solidFill>
          </a:ln>
        </p:spPr>
        <p:txBody>
          <a:bodyPr wrap="square" rtlCol="0">
            <a:spAutoFit/>
          </a:bodyPr>
          <a:lstStyle/>
          <a:p>
            <a:r>
              <a:rPr lang="de-DE" sz="1400" b="1" u="sng" dirty="0" smtClean="0">
                <a:solidFill>
                  <a:schemeClr val="tx1"/>
                </a:solidFill>
              </a:rPr>
              <a:t>Aber:</a:t>
            </a:r>
            <a:r>
              <a:rPr lang="de-DE" sz="1400" dirty="0" smtClean="0">
                <a:solidFill>
                  <a:schemeClr val="tx1"/>
                </a:solidFill>
              </a:rPr>
              <a:t> Die Strukturen, die eine Sprache mit einem Anwendungsgebiet wie Ada bietet, müssen effizi-ent implementierbar sein.</a:t>
            </a:r>
          </a:p>
          <a:p>
            <a:r>
              <a:rPr lang="de-DE" sz="1400" dirty="0" smtClean="0">
                <a:solidFill>
                  <a:schemeClr val="tx1"/>
                </a:solidFill>
              </a:rPr>
              <a:t>(Siehe Folie 2)</a:t>
            </a:r>
            <a:endParaRPr lang="de-DE" sz="1400" dirty="0">
              <a:solidFill>
                <a:schemeClr val="tx1"/>
              </a:solidFill>
            </a:endParaRPr>
          </a:p>
        </p:txBody>
      </p:sp>
      <p:sp>
        <p:nvSpPr>
          <p:cNvPr id="8" name="Foliennummernplatzhalter 7"/>
          <p:cNvSpPr>
            <a:spLocks noGrp="1"/>
          </p:cNvSpPr>
          <p:nvPr>
            <p:ph type="sldNum" sz="quarter" idx="11"/>
          </p:nvPr>
        </p:nvSpPr>
        <p:spPr/>
        <p:txBody>
          <a:bodyPr/>
          <a:lstStyle/>
          <a:p>
            <a:pPr>
              <a:defRPr/>
            </a:pPr>
            <a:fld id="{59F2D90D-4469-4D8A-B9FC-E9A5E61D9957}" type="slidenum">
              <a:rPr lang="de-DE" smtClean="0"/>
              <a:pPr>
                <a:defRPr/>
              </a:pPr>
              <a:t>11</a:t>
            </a:fld>
            <a:endParaRPr lang="de-DE" dirty="0"/>
          </a:p>
        </p:txBody>
      </p:sp>
      <p:sp>
        <p:nvSpPr>
          <p:cNvPr id="9" name="Fußzeilenplatzhalter 8"/>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46887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Priorität im Hauptprogramm</a:t>
            </a:r>
            <a:endParaRPr lang="de-DE" dirty="0"/>
          </a:p>
        </p:txBody>
      </p:sp>
      <p:sp>
        <p:nvSpPr>
          <p:cNvPr id="3" name="Inhaltsplatzhalter 2"/>
          <p:cNvSpPr>
            <a:spLocks noGrp="1"/>
          </p:cNvSpPr>
          <p:nvPr>
            <p:ph idx="1"/>
          </p:nvPr>
        </p:nvSpPr>
        <p:spPr>
          <a:xfrm>
            <a:off x="685800" y="1844824"/>
            <a:ext cx="7772400" cy="4251176"/>
          </a:xfrm>
        </p:spPr>
        <p:txBody>
          <a:bodyPr/>
          <a:lstStyle/>
          <a:p>
            <a:pPr marL="0" indent="0" eaLnBrk="1" hangingPunct="1">
              <a:lnSpc>
                <a:spcPct val="80000"/>
              </a:lnSpc>
              <a:buFontTx/>
              <a:buNone/>
            </a:pPr>
            <a:r>
              <a:rPr lang="de-DE" altLang="de-DE" sz="2400" dirty="0" smtClean="0"/>
              <a:t>Die Bezeichnung </a:t>
            </a:r>
            <a:r>
              <a:rPr lang="de-DE" altLang="de-DE" sz="2400" i="1" dirty="0" smtClean="0"/>
              <a:t>Hauptprogramm</a:t>
            </a:r>
            <a:r>
              <a:rPr lang="de-DE" altLang="de-DE" sz="2400" dirty="0" smtClean="0"/>
              <a:t> ist etwas irreführend, besser spricht man von der </a:t>
            </a:r>
            <a:r>
              <a:rPr lang="de-DE" altLang="de-DE" sz="2400" i="1" dirty="0" smtClean="0">
                <a:solidFill>
                  <a:schemeClr val="accent2"/>
                </a:solidFill>
              </a:rPr>
              <a:t>Hauptunterprozedur</a:t>
            </a:r>
            <a:r>
              <a:rPr lang="de-DE" altLang="de-DE" sz="2400" dirty="0" smtClean="0"/>
              <a:t>.</a:t>
            </a:r>
          </a:p>
          <a:p>
            <a:pPr marL="0" indent="0" eaLnBrk="1" hangingPunct="1">
              <a:lnSpc>
                <a:spcPct val="80000"/>
              </a:lnSpc>
              <a:buNone/>
            </a:pPr>
            <a:r>
              <a:rPr lang="de-DE" altLang="de-DE" sz="2400" dirty="0" smtClean="0"/>
              <a:t>(Ada akzeptiert jede parameterlose Prozedur, die auf Bibliotheksniveau definiert ist, als Hauptunterprozedur. Es ist implementierungsabhängig, ob auch andere Unterprogramme dazu infrage </a:t>
            </a:r>
            <a:r>
              <a:rPr lang="de-DE" altLang="de-DE" sz="2400" dirty="0"/>
              <a:t>kommen. W</a:t>
            </a:r>
            <a:r>
              <a:rPr lang="de-DE" altLang="de-DE" sz="2400" dirty="0" smtClean="0"/>
              <a:t>as geschieht mit Parametern?)</a:t>
            </a:r>
            <a:endParaRPr lang="de-DE" sz="2400" dirty="0"/>
          </a:p>
          <a:p>
            <a:pPr marL="0" indent="0" eaLnBrk="1" hangingPunct="1">
              <a:lnSpc>
                <a:spcPct val="80000"/>
              </a:lnSpc>
              <a:buFontTx/>
              <a:buNone/>
            </a:pPr>
            <a:endParaRPr lang="de-DE" altLang="de-DE" sz="1400" dirty="0" smtClean="0"/>
          </a:p>
          <a:p>
            <a:pPr marL="0" indent="0" eaLnBrk="1" hangingPunct="1">
              <a:lnSpc>
                <a:spcPct val="80000"/>
              </a:lnSpc>
              <a:buFontTx/>
              <a:buNone/>
            </a:pPr>
            <a:r>
              <a:rPr lang="de-DE" altLang="de-DE" sz="2400" dirty="0" smtClean="0"/>
              <a:t>Auch die Hauptunterprozedur </a:t>
            </a:r>
            <a:r>
              <a:rPr lang="de-DE" altLang="de-DE" sz="2400" dirty="0"/>
              <a:t>kann eine </a:t>
            </a:r>
            <a:r>
              <a:rPr lang="de-DE" altLang="de-DE" sz="2400" dirty="0" smtClean="0"/>
              <a:t>(statische) Priorität </a:t>
            </a:r>
            <a:r>
              <a:rPr lang="de-DE" altLang="de-DE" sz="2400" dirty="0"/>
              <a:t>bekommen, da </a:t>
            </a:r>
            <a:r>
              <a:rPr lang="de-DE" altLang="de-DE" sz="2400" dirty="0" smtClean="0"/>
              <a:t>sie </a:t>
            </a:r>
            <a:r>
              <a:rPr lang="de-DE" altLang="de-DE" sz="2400" dirty="0"/>
              <a:t>im Umgebungsprozess (</a:t>
            </a:r>
            <a:r>
              <a:rPr lang="de-DE" altLang="de-DE" sz="2400" i="1" dirty="0"/>
              <a:t>environment task</a:t>
            </a:r>
            <a:r>
              <a:rPr lang="de-DE" altLang="de-DE" sz="2400" dirty="0"/>
              <a:t>) ausgeführt </a:t>
            </a:r>
            <a:r>
              <a:rPr lang="de-DE" altLang="de-DE" sz="2400" dirty="0" smtClean="0"/>
              <a:t>wird.</a:t>
            </a:r>
            <a:r>
              <a:rPr lang="de-DE" sz="2400" dirty="0"/>
              <a:t> </a:t>
            </a:r>
            <a:r>
              <a:rPr lang="de-DE" sz="2400" dirty="0" smtClean="0"/>
              <a:t>Wird keine spezifiziert, hat sie den Wert </a:t>
            </a:r>
            <a:r>
              <a:rPr lang="de-DE" sz="2000" dirty="0" smtClean="0">
                <a:latin typeface="Courier New" panose="02070309020205020404" pitchFamily="49" charset="0"/>
                <a:cs typeface="Courier New" panose="02070309020205020404" pitchFamily="49" charset="0"/>
              </a:rPr>
              <a:t>System.Default_Priority</a:t>
            </a:r>
            <a:r>
              <a:rPr lang="de-DE" sz="2400" dirty="0" smtClean="0"/>
              <a:t>.</a:t>
            </a:r>
            <a:endParaRPr lang="de-DE" altLang="de-DE" sz="2400" dirty="0" smtClean="0"/>
          </a:p>
          <a:p>
            <a:pPr marL="0" indent="0" eaLnBrk="1" hangingPunct="1">
              <a:lnSpc>
                <a:spcPct val="80000"/>
              </a:lnSpc>
              <a:buFontTx/>
              <a:buNone/>
            </a:pPr>
            <a:r>
              <a:rPr lang="de-DE" sz="2400" dirty="0"/>
              <a:t>Die angegebene Priorität wird ignoriert, sobald die Prozedur nicht mehr als Hauptunterprozedur verwendet wird, sie also selbst von einem anderen Unterprogramm aufgerufen wird</a:t>
            </a:r>
            <a:r>
              <a:rPr lang="de-DE" sz="2400" dirty="0" smtClean="0"/>
              <a:t>.</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119</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0375703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a:spLocks noGrp="1" noChangeArrowheads="1"/>
          </p:cNvSpPr>
          <p:nvPr>
            <p:ph type="title"/>
          </p:nvPr>
        </p:nvSpPr>
        <p:spPr/>
        <p:txBody>
          <a:bodyPr/>
          <a:lstStyle/>
          <a:p>
            <a:pPr eaLnBrk="1" hangingPunct="1"/>
            <a:r>
              <a:rPr lang="de-DE" altLang="de-DE" dirty="0" smtClean="0"/>
              <a:t>Task Dispatching</a:t>
            </a:r>
          </a:p>
        </p:txBody>
      </p:sp>
      <p:sp>
        <p:nvSpPr>
          <p:cNvPr id="65541" name="Rectangle 3"/>
          <p:cNvSpPr>
            <a:spLocks noGrp="1" noChangeArrowheads="1"/>
          </p:cNvSpPr>
          <p:nvPr>
            <p:ph idx="1"/>
          </p:nvPr>
        </p:nvSpPr>
        <p:spPr>
          <a:xfrm>
            <a:off x="685800" y="1916832"/>
            <a:ext cx="7772400" cy="4179168"/>
          </a:xfrm>
        </p:spPr>
        <p:txBody>
          <a:bodyPr/>
          <a:lstStyle/>
          <a:p>
            <a:pPr marL="0" indent="0" eaLnBrk="1" hangingPunct="1">
              <a:lnSpc>
                <a:spcPct val="80000"/>
              </a:lnSpc>
              <a:buFontTx/>
              <a:buNone/>
            </a:pPr>
            <a:r>
              <a:rPr lang="de-DE" altLang="de-DE" sz="2400" dirty="0" smtClean="0">
                <a:solidFill>
                  <a:srgbClr val="C00000"/>
                </a:solidFill>
              </a:rPr>
              <a:t>Ada 95 </a:t>
            </a:r>
            <a:r>
              <a:rPr lang="de-DE" altLang="de-DE" sz="2400" dirty="0" smtClean="0"/>
              <a:t>spricht im Annex D von </a:t>
            </a:r>
            <a:r>
              <a:rPr lang="de-DE" altLang="de-DE" sz="2400" i="1" dirty="0" smtClean="0"/>
              <a:t>dispatching policies</a:t>
            </a:r>
            <a:r>
              <a:rPr lang="de-DE" altLang="de-DE" sz="2400" dirty="0" smtClean="0"/>
              <a:t>.</a:t>
            </a:r>
          </a:p>
          <a:p>
            <a:pPr marL="452438" lvl="1" indent="-273050" eaLnBrk="1" hangingPunct="1">
              <a:lnSpc>
                <a:spcPct val="80000"/>
              </a:lnSpc>
            </a:pPr>
            <a:r>
              <a:rPr lang="de-DE" altLang="de-DE" sz="2200" dirty="0" smtClean="0"/>
              <a:t>Jeder </a:t>
            </a:r>
            <a:r>
              <a:rPr lang="de-DE" altLang="de-DE" sz="2200" dirty="0" smtClean="0">
                <a:solidFill>
                  <a:schemeClr val="accent2"/>
                </a:solidFill>
              </a:rPr>
              <a:t>Prozessor</a:t>
            </a:r>
            <a:r>
              <a:rPr lang="de-DE" altLang="de-DE" sz="2200" dirty="0" smtClean="0"/>
              <a:t> hat (konzeptionell) für jede Priorität eine Warteschlange (</a:t>
            </a:r>
            <a:r>
              <a:rPr lang="de-DE" altLang="de-DE" sz="2200" i="1" dirty="0" smtClean="0"/>
              <a:t>ready queue</a:t>
            </a:r>
            <a:r>
              <a:rPr lang="de-DE" altLang="de-DE" sz="2200" dirty="0" smtClean="0"/>
              <a:t>) zur Ausführung bereiter Prozesse.</a:t>
            </a:r>
          </a:p>
          <a:p>
            <a:pPr marL="452438" lvl="1" indent="-273050" eaLnBrk="1" hangingPunct="1">
              <a:lnSpc>
                <a:spcPct val="80000"/>
              </a:lnSpc>
            </a:pPr>
            <a:r>
              <a:rPr lang="de-DE" altLang="de-DE" sz="2200" dirty="0" smtClean="0"/>
              <a:t>Jeder </a:t>
            </a:r>
            <a:r>
              <a:rPr lang="de-DE" altLang="de-DE" sz="2200" dirty="0" smtClean="0">
                <a:solidFill>
                  <a:schemeClr val="accent2"/>
                </a:solidFill>
              </a:rPr>
              <a:t>Prozessor</a:t>
            </a:r>
            <a:r>
              <a:rPr lang="de-DE" altLang="de-DE" sz="2200" dirty="0" smtClean="0"/>
              <a:t> hat stets einen laufenden Prozess (wenn man den Null-Prozess (</a:t>
            </a:r>
            <a:r>
              <a:rPr lang="de-DE" altLang="de-DE" sz="2200" i="1" dirty="0" smtClean="0"/>
              <a:t>idle task</a:t>
            </a:r>
            <a:r>
              <a:rPr lang="de-DE" altLang="de-DE" sz="2200" dirty="0" smtClean="0"/>
              <a:t>) mitrechnet).</a:t>
            </a:r>
          </a:p>
          <a:p>
            <a:pPr marL="452438" lvl="1" indent="-273050" eaLnBrk="1" hangingPunct="1">
              <a:lnSpc>
                <a:spcPct val="80000"/>
              </a:lnSpc>
            </a:pPr>
            <a:r>
              <a:rPr lang="de-DE" altLang="de-DE" sz="2200" dirty="0" smtClean="0"/>
              <a:t>Wenn ein </a:t>
            </a:r>
            <a:r>
              <a:rPr lang="de-DE" altLang="de-DE" sz="2200" dirty="0" smtClean="0">
                <a:solidFill>
                  <a:schemeClr val="accent2"/>
                </a:solidFill>
              </a:rPr>
              <a:t>Prozess</a:t>
            </a:r>
            <a:r>
              <a:rPr lang="de-DE" altLang="de-DE" sz="2200" dirty="0" smtClean="0"/>
              <a:t> einen Prozessverteilungspunkt (</a:t>
            </a:r>
            <a:r>
              <a:rPr lang="de-DE" altLang="de-DE" sz="2200" i="1" dirty="0" smtClean="0"/>
              <a:t>task dispatching point</a:t>
            </a:r>
            <a:r>
              <a:rPr lang="de-DE" altLang="de-DE" sz="2200" dirty="0" smtClean="0"/>
              <a:t>) erreicht, wird er an eine passende Warte-schlange angehängt. Dann wird der Prozess an der Spitze derjenigen nicht-leeren Warteschlange ausgewählt, die die höchste Priorität hat. (Das kann wieder derselbe Prozess sein.)</a:t>
            </a:r>
          </a:p>
          <a:p>
            <a:pPr marL="0" indent="0" eaLnBrk="1" hangingPunct="1">
              <a:lnSpc>
                <a:spcPct val="80000"/>
              </a:lnSpc>
              <a:buFontTx/>
              <a:buNone/>
            </a:pPr>
            <a:r>
              <a:rPr lang="de-DE" altLang="de-DE" sz="2400" dirty="0" smtClean="0"/>
              <a:t>Es gibt verschiedene </a:t>
            </a:r>
            <a:r>
              <a:rPr lang="de-DE" altLang="de-DE" sz="2400" i="1" dirty="0" smtClean="0"/>
              <a:t>dispatching policies</a:t>
            </a:r>
            <a:r>
              <a:rPr lang="de-DE" altLang="de-DE" sz="2400" dirty="0" smtClean="0"/>
              <a:t>: EDF, FIFO innerhalb der Prioritäten…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120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2"/>
          <p:cNvSpPr>
            <a:spLocks noGrp="1" noChangeArrowheads="1"/>
          </p:cNvSpPr>
          <p:nvPr>
            <p:ph type="title"/>
          </p:nvPr>
        </p:nvSpPr>
        <p:spPr/>
        <p:txBody>
          <a:bodyPr/>
          <a:lstStyle/>
          <a:p>
            <a:pPr eaLnBrk="1" hangingPunct="1"/>
            <a:r>
              <a:rPr lang="de-DE" altLang="de-DE" dirty="0" smtClean="0"/>
              <a:t>Task Dispatching Points</a:t>
            </a:r>
          </a:p>
        </p:txBody>
      </p:sp>
      <p:sp>
        <p:nvSpPr>
          <p:cNvPr id="66565" name="Rectangle 3"/>
          <p:cNvSpPr>
            <a:spLocks noGrp="1" noChangeArrowheads="1"/>
          </p:cNvSpPr>
          <p:nvPr>
            <p:ph idx="1"/>
          </p:nvPr>
        </p:nvSpPr>
        <p:spPr/>
        <p:txBody>
          <a:bodyPr/>
          <a:lstStyle/>
          <a:p>
            <a:pPr marL="0" indent="0" eaLnBrk="1" hangingPunct="1">
              <a:buFontTx/>
              <a:buNone/>
            </a:pPr>
            <a:r>
              <a:rPr lang="de-DE" altLang="de-DE" sz="2800" dirty="0" smtClean="0"/>
              <a:t>Ein Prozess erreicht einen </a:t>
            </a:r>
            <a:r>
              <a:rPr lang="de-DE" altLang="de-DE" sz="2800" i="1" dirty="0" smtClean="0"/>
              <a:t>Task dispatching point</a:t>
            </a:r>
            <a:r>
              <a:rPr lang="de-DE" altLang="de-DE" sz="2800" dirty="0" smtClean="0"/>
              <a:t> unter anderem dann, wenn:</a:t>
            </a:r>
          </a:p>
          <a:p>
            <a:pPr marL="447675" lvl="1" indent="-268288" eaLnBrk="1" hangingPunct="1"/>
            <a:r>
              <a:rPr lang="de-DE" altLang="de-DE" sz="2400" dirty="0" smtClean="0"/>
              <a:t>er blockiert wird</a:t>
            </a:r>
          </a:p>
          <a:p>
            <a:pPr marL="447675" lvl="1" indent="-268288" eaLnBrk="1" hangingPunct="1"/>
            <a:r>
              <a:rPr lang="de-DE" altLang="de-DE" sz="2400" dirty="0" smtClean="0"/>
              <a:t>er terminiert</a:t>
            </a:r>
          </a:p>
          <a:p>
            <a:pPr marL="447675" lvl="1" indent="-268288" eaLnBrk="1" hangingPunct="1"/>
            <a:r>
              <a:rPr lang="de-DE" altLang="de-DE" sz="2400" dirty="0" smtClean="0"/>
              <a:t>er eine Delay-Anweisung erreicht</a:t>
            </a:r>
          </a:p>
          <a:p>
            <a:pPr marL="447675" lvl="1" indent="-268288" eaLnBrk="1" hangingPunct="1"/>
            <a:r>
              <a:rPr lang="de-DE" altLang="de-DE" sz="2400" dirty="0" smtClean="0"/>
              <a:t>er </a:t>
            </a:r>
            <a:r>
              <a:rPr lang="de-DE" altLang="de-DE" sz="2000" dirty="0" smtClean="0">
                <a:latin typeface="Courier New" pitchFamily="49" charset="0"/>
              </a:rPr>
              <a:t>Ada.Dispatching</a:t>
            </a:r>
            <a:r>
              <a:rPr lang="de-DE" altLang="de-DE" sz="2000" b="1" dirty="0" smtClean="0">
                <a:latin typeface="Courier New" pitchFamily="49" charset="0"/>
              </a:rPr>
              <a:t>.</a:t>
            </a:r>
            <a:r>
              <a:rPr lang="de-DE" altLang="de-DE" sz="2000" dirty="0" smtClean="0">
                <a:latin typeface="Courier New" pitchFamily="49" charset="0"/>
              </a:rPr>
              <a:t>Yield</a:t>
            </a:r>
            <a:r>
              <a:rPr lang="de-DE" altLang="de-DE" sz="2400" dirty="0" smtClean="0"/>
              <a:t> aufruft (</a:t>
            </a:r>
            <a:r>
              <a:rPr lang="de-DE" altLang="de-DE" sz="2400" dirty="0" smtClean="0">
                <a:solidFill>
                  <a:srgbClr val="C00000"/>
                </a:solidFill>
              </a:rPr>
              <a:t>Ada 2012</a:t>
            </a:r>
            <a:r>
              <a:rPr lang="de-DE" altLang="de-DE" sz="2400" dirty="0" smtClean="0"/>
              <a:t>)</a:t>
            </a:r>
          </a:p>
          <a:p>
            <a:pPr marL="447675" lvl="1" indent="-268288" eaLnBrk="1" hangingPunct="1"/>
            <a:r>
              <a:rPr lang="de-DE" altLang="de-DE" sz="2400" dirty="0" smtClean="0"/>
              <a:t>ein Prozess mit höherer Priorität lauffähig wird</a:t>
            </a:r>
          </a:p>
          <a:p>
            <a:pPr marL="0" lvl="1" indent="0" eaLnBrk="1" hangingPunct="1">
              <a:buNone/>
            </a:pPr>
            <a:r>
              <a:rPr lang="de-DE" altLang="de-DE" dirty="0" smtClean="0"/>
              <a:t>Im letzten Fall spricht man von Verdrängung (</a:t>
            </a:r>
            <a:r>
              <a:rPr lang="de-DE" altLang="de-DE" i="1" dirty="0" smtClean="0"/>
              <a:t>preemption</a:t>
            </a:r>
            <a:r>
              <a:rPr lang="de-DE" altLang="de-DE" dirty="0" smtClean="0"/>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121</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Zuweisung von Prozessen auf </a:t>
            </a:r>
            <a:r>
              <a:rPr lang="de-DE" dirty="0" smtClean="0"/>
              <a:t>Prozessoren </a:t>
            </a:r>
            <a:r>
              <a:rPr lang="de-DE" dirty="0" smtClean="0">
                <a:solidFill>
                  <a:srgbClr val="FF0066"/>
                </a:solidFill>
              </a:rPr>
              <a:t>Ada 2012</a:t>
            </a:r>
            <a:endParaRPr lang="de-DE" dirty="0">
              <a:solidFill>
                <a:srgbClr val="FF0066"/>
              </a:solidFill>
            </a:endParaRPr>
          </a:p>
        </p:txBody>
      </p:sp>
      <p:sp>
        <p:nvSpPr>
          <p:cNvPr id="3" name="Inhaltsplatzhalter 2"/>
          <p:cNvSpPr>
            <a:spLocks noGrp="1"/>
          </p:cNvSpPr>
          <p:nvPr>
            <p:ph idx="1"/>
          </p:nvPr>
        </p:nvSpPr>
        <p:spPr>
          <a:xfrm>
            <a:off x="685800" y="1916832"/>
            <a:ext cx="7772400" cy="4248472"/>
          </a:xfrm>
        </p:spPr>
        <p:txBody>
          <a:bodyPr/>
          <a:lstStyle/>
          <a:p>
            <a:pPr marL="0" indent="0">
              <a:buNone/>
            </a:pPr>
            <a:r>
              <a:rPr lang="de-DE" sz="1800" dirty="0" smtClean="0"/>
              <a:t>Die geschieht mittels der Pakete </a:t>
            </a:r>
            <a:r>
              <a:rPr lang="de-DE" sz="1800" dirty="0">
                <a:latin typeface="Courier New" panose="02070309020205020404" pitchFamily="49" charset="0"/>
                <a:cs typeface="Courier New" panose="02070309020205020404" pitchFamily="49" charset="0"/>
              </a:rPr>
              <a:t>System.Multiprocessors</a:t>
            </a:r>
            <a:r>
              <a:rPr lang="de-DE" sz="1800" dirty="0"/>
              <a:t> und </a:t>
            </a:r>
            <a:r>
              <a:rPr lang="de-DE" sz="1800" dirty="0" smtClean="0">
                <a:latin typeface="Courier New" panose="02070309020205020404" pitchFamily="49" charset="0"/>
                <a:cs typeface="Courier New" panose="02070309020205020404" pitchFamily="49" charset="0"/>
              </a:rPr>
              <a:t>System.Multiprocessors.Dispatching_Domains</a:t>
            </a:r>
            <a:r>
              <a:rPr lang="de-DE" sz="1800" dirty="0" smtClean="0"/>
              <a:t>. Dabei kann ein Prozess durchaus mehreren Prozessoren zugewiesen werden.</a:t>
            </a:r>
          </a:p>
          <a:p>
            <a:pPr marL="0" indent="0">
              <a:buNone/>
            </a:pPr>
            <a:endParaRPr lang="de-DE" sz="900" dirty="0" smtClean="0"/>
          </a:p>
          <a:p>
            <a:pPr marL="0" indent="0">
              <a:buNone/>
            </a:pPr>
            <a:r>
              <a:rPr lang="de-DE" sz="1800" dirty="0" smtClean="0"/>
              <a:t>Wenn mehrere Prozesse auf verschiedenen Prozessoren gleichzeitig laufen, ist die Gefahr der </a:t>
            </a:r>
            <a:r>
              <a:rPr lang="de-DE" sz="1800" dirty="0" smtClean="0">
                <a:solidFill>
                  <a:schemeClr val="accent2"/>
                </a:solidFill>
              </a:rPr>
              <a:t>Prioritätsumkehr </a:t>
            </a:r>
            <a:r>
              <a:rPr lang="de-DE" sz="1800" dirty="0" smtClean="0"/>
              <a:t>(nächste Folie) besonders groß.</a:t>
            </a:r>
          </a:p>
          <a:p>
            <a:pPr marL="0" indent="0">
              <a:buNone/>
            </a:pPr>
            <a:endParaRPr lang="de-DE" sz="900" dirty="0" smtClean="0"/>
          </a:p>
          <a:p>
            <a:pPr marL="0" indent="0">
              <a:buNone/>
            </a:pPr>
            <a:r>
              <a:rPr lang="de-DE" sz="1800" dirty="0" smtClean="0"/>
              <a:t>Bedenken Sie auch folgendes Problem: Ein höherpriorer </a:t>
            </a:r>
            <a:r>
              <a:rPr lang="de-DE" sz="1800" dirty="0"/>
              <a:t>Prozess </a:t>
            </a:r>
            <a:r>
              <a:rPr lang="de-DE" sz="1800" dirty="0" smtClean="0"/>
              <a:t>erzeugt neue Daten und </a:t>
            </a:r>
            <a:r>
              <a:rPr lang="de-DE" sz="1800" dirty="0"/>
              <a:t>stellte </a:t>
            </a:r>
            <a:r>
              <a:rPr lang="de-DE" sz="1800" dirty="0" smtClean="0"/>
              <a:t>sie einem niedrigprioren zur Verfügung. Das ist ein übliches Verfahren auf einem Monoprozessor. Wird dieses Programms </a:t>
            </a:r>
            <a:r>
              <a:rPr lang="de-DE" sz="1800" dirty="0"/>
              <a:t>ohne Bedacht auf einen </a:t>
            </a:r>
            <a:r>
              <a:rPr lang="de-DE" sz="1800" dirty="0" smtClean="0"/>
              <a:t>Multiprozessor übertragen, </a:t>
            </a:r>
            <a:r>
              <a:rPr lang="de-DE" sz="1800" dirty="0"/>
              <a:t>greift </a:t>
            </a:r>
            <a:r>
              <a:rPr lang="de-DE" sz="1800" dirty="0" smtClean="0"/>
              <a:t>der niedrigpriore </a:t>
            </a:r>
            <a:r>
              <a:rPr lang="de-DE" sz="1800" dirty="0"/>
              <a:t>Prozess </a:t>
            </a:r>
            <a:r>
              <a:rPr lang="de-DE" sz="1800" dirty="0" smtClean="0"/>
              <a:t>möglicherweise auf </a:t>
            </a:r>
            <a:r>
              <a:rPr lang="de-DE" sz="1800" dirty="0">
                <a:solidFill>
                  <a:schemeClr val="accent2"/>
                </a:solidFill>
              </a:rPr>
              <a:t>veraltete Daten </a:t>
            </a:r>
            <a:r>
              <a:rPr lang="de-DE" sz="1800" dirty="0" smtClean="0"/>
              <a:t>zu, da er auf einem anderen Prozessor zu früh läuft. Diese Gefahr ist bei RMS (übernächste Folie) besonders groß.</a:t>
            </a:r>
          </a:p>
          <a:p>
            <a:pPr marL="0" indent="0">
              <a:buNone/>
            </a:pPr>
            <a:endParaRPr lang="de-DE" sz="900" dirty="0" smtClean="0"/>
          </a:p>
          <a:p>
            <a:pPr marL="0" indent="0">
              <a:buNone/>
            </a:pPr>
            <a:r>
              <a:rPr lang="de-DE" sz="1800" dirty="0"/>
              <a:t>Die Aspekte </a:t>
            </a:r>
            <a:r>
              <a:rPr lang="en-US" sz="1600" dirty="0">
                <a:latin typeface="Courier New" panose="02070309020205020404" pitchFamily="49" charset="0"/>
                <a:cs typeface="Courier New" panose="02070309020205020404" pitchFamily="49" charset="0"/>
              </a:rPr>
              <a:t>Global</a:t>
            </a:r>
            <a:r>
              <a:rPr lang="en-US" sz="1800" dirty="0"/>
              <a:t> und </a:t>
            </a:r>
            <a:r>
              <a:rPr lang="en-US" sz="1600" dirty="0">
                <a:latin typeface="Courier New" panose="02070309020205020404" pitchFamily="49" charset="0"/>
                <a:cs typeface="Courier New" panose="02070309020205020404" pitchFamily="49" charset="0"/>
              </a:rPr>
              <a:t>Global'Class</a:t>
            </a:r>
            <a:r>
              <a:rPr lang="en-US" sz="1800" dirty="0"/>
              <a:t> </a:t>
            </a:r>
            <a:r>
              <a:rPr lang="de-DE" sz="1800" dirty="0" smtClean="0"/>
              <a:t>(</a:t>
            </a:r>
            <a:r>
              <a:rPr lang="de-DE" sz="1800" dirty="0" smtClean="0">
                <a:solidFill>
                  <a:srgbClr val="C00000"/>
                </a:solidFill>
              </a:rPr>
              <a:t>Ada 2022</a:t>
            </a:r>
            <a:r>
              <a:rPr lang="de-DE" sz="1800" dirty="0"/>
              <a:t>)</a:t>
            </a:r>
            <a:r>
              <a:rPr lang="de-DE" sz="1800" dirty="0" smtClean="0"/>
              <a:t> dienen als Hilfe zu bestimmen, ob zwei Konstrukte parallel ausgeführt werden können</a:t>
            </a:r>
            <a:r>
              <a:rPr lang="de-DE" sz="1800" dirty="0"/>
              <a:t>.</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122</a:t>
            </a:fld>
            <a:endParaRPr lang="de-DE" dirty="0"/>
          </a:p>
        </p:txBody>
      </p:sp>
    </p:spTree>
    <p:extLst>
      <p:ext uri="{BB962C8B-B14F-4D97-AF65-F5344CB8AC3E}">
        <p14:creationId xmlns:p14="http://schemas.microsoft.com/office/powerpoint/2010/main" val="293009566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Prioritätsumkehr</a:t>
            </a:r>
            <a:endParaRPr lang="de-DE" dirty="0"/>
          </a:p>
        </p:txBody>
      </p:sp>
      <p:sp>
        <p:nvSpPr>
          <p:cNvPr id="3" name="Inhaltsplatzhalter 2"/>
          <p:cNvSpPr>
            <a:spLocks noGrp="1"/>
          </p:cNvSpPr>
          <p:nvPr>
            <p:ph idx="1"/>
          </p:nvPr>
        </p:nvSpPr>
        <p:spPr>
          <a:xfrm>
            <a:off x="685800" y="1752600"/>
            <a:ext cx="7772400" cy="4412704"/>
          </a:xfrm>
        </p:spPr>
        <p:txBody>
          <a:bodyPr/>
          <a:lstStyle/>
          <a:p>
            <a:pPr marL="0" indent="0">
              <a:buNone/>
            </a:pPr>
            <a:r>
              <a:rPr lang="de-DE" sz="1600" dirty="0" smtClean="0"/>
              <a:t>Die Kommunikation eines Prozesses mit einem geschützten Objekt läuft mit der Priorität des Rufenden, falls nichts anderes festgelegt ist.</a:t>
            </a:r>
          </a:p>
          <a:p>
            <a:pPr marL="0" indent="0">
              <a:buNone/>
            </a:pPr>
            <a:r>
              <a:rPr lang="de-DE" sz="1600" dirty="0" smtClean="0"/>
              <a:t>Wenn Prozesse mit unterschiedlichen Prioritäten um </a:t>
            </a:r>
            <a:r>
              <a:rPr lang="de-DE" sz="1600" dirty="0"/>
              <a:t>Zugriff auf </a:t>
            </a:r>
            <a:r>
              <a:rPr lang="de-DE" sz="1600" dirty="0" smtClean="0"/>
              <a:t>ein geschütztes Objekt konkurrieren, kann es daher zu einer sogenannten Prioritätsumkehr kommen:</a:t>
            </a:r>
          </a:p>
          <a:p>
            <a:pPr marL="0" indent="0">
              <a:buNone/>
            </a:pPr>
            <a:r>
              <a:rPr lang="de-DE" sz="1600" dirty="0" smtClean="0"/>
              <a:t>Während ein niederpriorer Prozess P0 ein solches Objekt hält, wird ein höherpriorer P2 lauffähig, der ebenfalls an diesem Objekt interessiert ist. Er kann daher P0 nicht verdrängen; statt dessen muss er warten, bis das Objekt wieder frei ist.</a:t>
            </a:r>
          </a:p>
          <a:p>
            <a:pPr marL="0" indent="0">
              <a:buNone/>
            </a:pPr>
            <a:r>
              <a:rPr lang="de-DE" sz="1600" dirty="0" smtClean="0"/>
              <a:t>Da nun P2 weiterhin verdrängt ist, kann ein weiterer Prozess P1, der kein Interesse an dem Objekt hat, mit Priorität zwischen der von P0 und P2 den Prozess P0 verdrängen und damit auch P2 recht lange verzögern – im schlimmsten Fall, bis ein Wachhund (</a:t>
            </a:r>
            <a:r>
              <a:rPr lang="de-DE" sz="1600" i="1" dirty="0" smtClean="0"/>
              <a:t>watchdog</a:t>
            </a:r>
            <a:r>
              <a:rPr lang="de-DE" sz="1600" dirty="0" smtClean="0"/>
              <a:t>) an-schlägt und das ganze System möglicherweise </a:t>
            </a:r>
            <a:r>
              <a:rPr lang="de-DE" sz="1600" dirty="0"/>
              <a:t>neu </a:t>
            </a:r>
            <a:r>
              <a:rPr lang="de-DE" sz="1600" dirty="0" smtClean="0"/>
              <a:t>startet – die gefürchtete Prioritätsumkehr.</a:t>
            </a:r>
          </a:p>
          <a:p>
            <a:pPr marL="0" indent="0">
              <a:buNone/>
            </a:pPr>
            <a:r>
              <a:rPr lang="de-DE" sz="1600" dirty="0" smtClean="0"/>
              <a:t>Damit es nicht zu diesem unerwünschten Verhalten kommt, gibt man dem Objekt als Priorität die oberste aller Prozesse, die um es konkurrieren (</a:t>
            </a:r>
            <a:r>
              <a:rPr lang="de-DE" sz="1600" i="1" dirty="0" smtClean="0"/>
              <a:t>priority ceiling</a:t>
            </a:r>
            <a:r>
              <a:rPr lang="de-DE" sz="1600" dirty="0" smtClean="0"/>
              <a:t>). Damit läuft die Kommunikation von P0 mit dem geschützten Objekt mit höchster Priorität (hier die von P2). Das verhindert, dass P1 P0 verdrängt. Der Effekt ist:</a:t>
            </a:r>
          </a:p>
          <a:p>
            <a:pPr marL="0" indent="0">
              <a:buNone/>
            </a:pPr>
            <a:r>
              <a:rPr lang="de-DE" sz="1600" dirty="0" smtClean="0"/>
              <a:t>P0 </a:t>
            </a:r>
            <a:r>
              <a:rPr lang="de-DE" sz="1600" dirty="0"/>
              <a:t>verhindert dadurch, dass P1 den Prozessor </a:t>
            </a:r>
            <a:r>
              <a:rPr lang="de-DE" sz="1600" dirty="0" smtClean="0"/>
              <a:t>erhält und beendet die geschützte Kommuni-kation. P2 verdrängt P0 und P1; P1 muss warten, bis P2 den Prozessor freigibt.</a:t>
            </a:r>
            <a:endParaRPr lang="de-DE" sz="16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123</a:t>
            </a:fld>
            <a:endParaRPr lang="de-DE" dirty="0"/>
          </a:p>
        </p:txBody>
      </p:sp>
      <p:sp>
        <p:nvSpPr>
          <p:cNvPr id="6" name="Textfeld 5"/>
          <p:cNvSpPr txBox="1"/>
          <p:nvPr/>
        </p:nvSpPr>
        <p:spPr>
          <a:xfrm>
            <a:off x="6588224" y="1227139"/>
            <a:ext cx="2232248" cy="523220"/>
          </a:xfrm>
          <a:prstGeom prst="rect">
            <a:avLst/>
          </a:prstGeom>
          <a:solidFill>
            <a:srgbClr val="CCECFF"/>
          </a:solidFill>
          <a:ln>
            <a:solidFill>
              <a:schemeClr val="accent2"/>
            </a:solidFill>
          </a:ln>
        </p:spPr>
        <p:txBody>
          <a:bodyPr wrap="square" rtlCol="0">
            <a:spAutoFit/>
          </a:bodyPr>
          <a:lstStyle/>
          <a:p>
            <a:r>
              <a:rPr lang="de-DE" sz="1400" dirty="0" smtClean="0"/>
              <a:t>Siehe Ordner </a:t>
            </a:r>
            <a:r>
              <a:rPr lang="de-DE" sz="1400" dirty="0">
                <a:latin typeface="Calibri" panose="020F0502020204030204" pitchFamily="34" charset="0"/>
              </a:rPr>
              <a:t>Dokumente</a:t>
            </a:r>
            <a:r>
              <a:rPr lang="de-DE" sz="1400" dirty="0" smtClean="0"/>
              <a:t>:</a:t>
            </a:r>
            <a:br>
              <a:rPr lang="de-DE" sz="1400" dirty="0" smtClean="0"/>
            </a:br>
            <a:r>
              <a:rPr lang="de-DE" sz="1400" dirty="0" smtClean="0"/>
              <a:t>Mars-Rover-Pathfinder.html</a:t>
            </a:r>
            <a:endParaRPr lang="de-DE" sz="1400" dirty="0"/>
          </a:p>
        </p:txBody>
      </p:sp>
    </p:spTree>
    <p:extLst>
      <p:ext uri="{BB962C8B-B14F-4D97-AF65-F5344CB8AC3E}">
        <p14:creationId xmlns:p14="http://schemas.microsoft.com/office/powerpoint/2010/main" val="295812391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Rate Monotonic Scheduling</a:t>
            </a:r>
            <a:endParaRPr lang="de-DE" dirty="0"/>
          </a:p>
        </p:txBody>
      </p:sp>
      <p:sp>
        <p:nvSpPr>
          <p:cNvPr id="3" name="Inhaltsplatzhalter 2"/>
          <p:cNvSpPr>
            <a:spLocks noGrp="1"/>
          </p:cNvSpPr>
          <p:nvPr>
            <p:ph idx="1"/>
          </p:nvPr>
        </p:nvSpPr>
        <p:spPr>
          <a:xfrm>
            <a:off x="685800" y="1916832"/>
            <a:ext cx="7772400" cy="4179168"/>
          </a:xfrm>
        </p:spPr>
        <p:txBody>
          <a:bodyPr/>
          <a:lstStyle/>
          <a:p>
            <a:pPr marL="0" indent="0">
              <a:buNone/>
            </a:pPr>
            <a:r>
              <a:rPr lang="de-DE" sz="2200" dirty="0" smtClean="0"/>
              <a:t>Die hauptsächliche Anwendung von RMS (oder auch RMA – RM </a:t>
            </a:r>
            <a:r>
              <a:rPr lang="en-US" sz="2200" dirty="0" smtClean="0"/>
              <a:t>Algorithm </a:t>
            </a:r>
            <a:r>
              <a:rPr lang="de-DE" sz="2200" dirty="0" smtClean="0"/>
              <a:t>genannt) sind eingebettete Systeme mit harten Realzeit-anforderungen. Sie bestehen oft nur aus zyklischen Prozessen ohne Eingänge, siehe </a:t>
            </a:r>
            <a:r>
              <a:rPr lang="de-DE" sz="2200" dirty="0"/>
              <a:t>Folie </a:t>
            </a:r>
            <a:r>
              <a:rPr lang="de-DE" sz="2200" dirty="0" smtClean="0"/>
              <a:t>50; der Zyklus eines Prozesses richtet sich gewöhnlich nach der Erneuerungsrate (</a:t>
            </a:r>
            <a:r>
              <a:rPr lang="de-DE" sz="2200" i="1" dirty="0" smtClean="0"/>
              <a:t>update rates</a:t>
            </a:r>
            <a:r>
              <a:rPr lang="de-DE" sz="2200" dirty="0" smtClean="0"/>
              <a:t>) seiner Daten.</a:t>
            </a:r>
            <a:endParaRPr lang="de-DE" sz="2200" dirty="0"/>
          </a:p>
          <a:p>
            <a:pPr marL="0" indent="0">
              <a:buNone/>
            </a:pPr>
            <a:r>
              <a:rPr lang="de-DE" sz="2200" dirty="0" smtClean="0">
                <a:solidFill>
                  <a:schemeClr val="accent2"/>
                </a:solidFill>
              </a:rPr>
              <a:t>RMS bedeutet, dass Prozesse mit kurzem Zyklus höhere Priorität erhalten als Prozesse mit langem Zyklus. </a:t>
            </a:r>
            <a:r>
              <a:rPr lang="de-DE" sz="2200" dirty="0" smtClean="0"/>
              <a:t>Somit erhält der Prozess mit der höchsten Datenrate auch die höchste Priorität; die anderen Prozesse haben jeweils kleinere Raten und kleinere Priorität. </a:t>
            </a:r>
            <a:r>
              <a:rPr lang="de-DE" sz="2200" dirty="0" smtClean="0">
                <a:solidFill>
                  <a:schemeClr val="accent2"/>
                </a:solidFill>
              </a:rPr>
              <a:t>Diese Prioritäten sind statisch.</a:t>
            </a:r>
          </a:p>
          <a:p>
            <a:pPr marL="0" indent="0">
              <a:buNone/>
            </a:pPr>
            <a:r>
              <a:rPr lang="de-DE" sz="2100" dirty="0"/>
              <a:t>Siehe https://en.wikipedia.org/wiki/Rate-monotonic_scheduling</a:t>
            </a:r>
            <a:endParaRPr lang="de-DE" sz="2100" dirty="0" smtClean="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124</a:t>
            </a:fld>
            <a:endParaRPr lang="de-DE" dirty="0"/>
          </a:p>
        </p:txBody>
      </p:sp>
    </p:spTree>
    <p:extLst>
      <p:ext uri="{BB962C8B-B14F-4D97-AF65-F5344CB8AC3E}">
        <p14:creationId xmlns:p14="http://schemas.microsoft.com/office/powerpoint/2010/main" val="324259132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Planbarkeit</a:t>
            </a:r>
            <a:endParaRPr lang="de-DE"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685800" y="1752600"/>
                <a:ext cx="7772400" cy="4495800"/>
              </a:xfrm>
            </p:spPr>
            <p:txBody>
              <a:bodyPr/>
              <a:lstStyle/>
              <a:p>
                <a:pPr marL="0" lvl="0" indent="0">
                  <a:buNone/>
                </a:pPr>
                <a:r>
                  <a:rPr lang="de-DE" sz="1800" dirty="0" smtClean="0">
                    <a:solidFill>
                      <a:srgbClr val="000000"/>
                    </a:solidFill>
                  </a:rPr>
                  <a:t>Ein wichtiger und schwieriger Punkt ist die Analyse, ob die Prozessorleistung ausreicht, d.h., ob alle Prozesse </a:t>
                </a:r>
                <a:r>
                  <a:rPr lang="de-DE" sz="1800" dirty="0">
                    <a:solidFill>
                      <a:srgbClr val="000000"/>
                    </a:solidFill>
                  </a:rPr>
                  <a:t>ihre Erneuerungsraten einhalten können (</a:t>
                </a:r>
                <a:r>
                  <a:rPr lang="de-DE" sz="1800" i="1" dirty="0">
                    <a:solidFill>
                      <a:srgbClr val="000000"/>
                    </a:solidFill>
                  </a:rPr>
                  <a:t>schedulability</a:t>
                </a:r>
                <a:r>
                  <a:rPr lang="de-DE" sz="1800" dirty="0">
                    <a:solidFill>
                      <a:srgbClr val="000000"/>
                    </a:solidFill>
                  </a:rPr>
                  <a:t>). Dazu müssen die </a:t>
                </a:r>
                <a:r>
                  <a:rPr lang="de-DE" sz="1800" dirty="0" smtClean="0">
                    <a:solidFill>
                      <a:srgbClr val="000000"/>
                    </a:solidFill>
                  </a:rPr>
                  <a:t>Rechen- </a:t>
                </a:r>
                <a:r>
                  <a:rPr lang="de-DE" sz="1800" dirty="0">
                    <a:solidFill>
                      <a:srgbClr val="000000"/>
                    </a:solidFill>
                  </a:rPr>
                  <a:t>und </a:t>
                </a:r>
                <a:r>
                  <a:rPr lang="de-DE" sz="1800" dirty="0" smtClean="0">
                    <a:solidFill>
                      <a:srgbClr val="000000"/>
                    </a:solidFill>
                  </a:rPr>
                  <a:t>Blockadezeiten </a:t>
                </a:r>
                <a:r>
                  <a:rPr lang="de-DE" sz="1800" dirty="0">
                    <a:solidFill>
                      <a:srgbClr val="000000"/>
                    </a:solidFill>
                  </a:rPr>
                  <a:t>(für Wettbewerb um Ressourcen) berechnet oder gemessen werden</a:t>
                </a:r>
                <a:r>
                  <a:rPr lang="de-DE" sz="1800" dirty="0" smtClean="0">
                    <a:solidFill>
                      <a:srgbClr val="000000"/>
                    </a:solidFill>
                  </a:rPr>
                  <a:t>.</a:t>
                </a:r>
              </a:p>
              <a:p>
                <a:pPr marL="0" lvl="0" indent="0">
                  <a:buNone/>
                </a:pPr>
                <a:r>
                  <a:rPr lang="de-DE" sz="1800" dirty="0" smtClean="0">
                    <a:solidFill>
                      <a:srgbClr val="000000"/>
                    </a:solidFill>
                  </a:rPr>
                  <a:t>Das RMS Verfahren ist optimal in dem Sinne:</a:t>
                </a:r>
              </a:p>
              <a:p>
                <a:pPr marL="0" lvl="0" indent="0" algn="ctr">
                  <a:buNone/>
                </a:pPr>
                <a:r>
                  <a:rPr lang="de-DE" sz="1800" dirty="0" smtClean="0">
                    <a:solidFill>
                      <a:schemeClr val="accent2"/>
                    </a:solidFill>
                  </a:rPr>
                  <a:t>Wenn mit RMS die Perioden nicht eingehalten werden können, gibt es auch kein anderes Verfahren mit statischen Prioritäten, das die Perioden einhalten kann.</a:t>
                </a:r>
              </a:p>
              <a:p>
                <a:pPr marL="0" lvl="0" indent="0">
                  <a:buNone/>
                </a:pPr>
                <a:r>
                  <a:rPr lang="de-DE" sz="1800" dirty="0"/>
                  <a:t>Liu &amp; Layland (1973</a:t>
                </a:r>
                <a:r>
                  <a:rPr lang="de-DE" sz="1800" dirty="0" smtClean="0"/>
                  <a:t>) haben bewiesen, dass RMS erfolgreich ist, wenn die Prozessorauslastung </a:t>
                </a:r>
                <a:r>
                  <a:rPr lang="de-DE" sz="1800" i="1" dirty="0" smtClean="0"/>
                  <a:t>U(n)</a:t>
                </a:r>
                <a:r>
                  <a:rPr lang="de-DE" sz="1800" dirty="0" smtClean="0"/>
                  <a:t> für n Prozesse die Ungleichung erfüllt:</a:t>
                </a:r>
                <a:endParaRPr lang="de-DE" sz="1800" dirty="0"/>
              </a:p>
              <a:p>
                <a:pPr marL="3133725" lvl="0" indent="0">
                  <a:buNone/>
                </a:pPr>
                <a:endParaRPr lang="de-DE" sz="1400" dirty="0" smtClean="0"/>
              </a:p>
              <a:p>
                <a:pPr marL="3321050" lvl="0" indent="0">
                  <a:buNone/>
                </a:pPr>
                <a:r>
                  <a:rPr lang="de-DE" sz="1800" dirty="0" smtClean="0"/>
                  <a:t>mit Grenzwert</a:t>
                </a:r>
              </a:p>
              <a:p>
                <a:pPr marL="3133725" lvl="0" indent="0">
                  <a:buNone/>
                </a:pPr>
                <a:endParaRPr lang="de-DE" sz="1800" dirty="0"/>
              </a:p>
              <a:p>
                <a:pPr marL="0" lvl="0" indent="0">
                  <a:buNone/>
                </a:pPr>
                <a:r>
                  <a:rPr lang="de-DE" sz="1800" dirty="0"/>
                  <a:t>a</a:t>
                </a:r>
                <a:r>
                  <a:rPr lang="de-DE" sz="1800" dirty="0" smtClean="0"/>
                  <a:t>lso 69% für beliebige Perioden. Für harmonische Perioden können 100% erreicht werden. </a:t>
                </a:r>
                <a14:m>
                  <m:oMath xmlns:m="http://schemas.openxmlformats.org/officeDocument/2006/math">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𝐶</m:t>
                        </m:r>
                      </m:e>
                      <m:sub>
                        <m:r>
                          <a:rPr lang="de-DE" sz="1800" b="0" i="1" smtClean="0">
                            <a:latin typeface="Cambria Math" panose="02040503050406030204" pitchFamily="18" charset="0"/>
                          </a:rPr>
                          <m:t>𝑖</m:t>
                        </m:r>
                      </m:sub>
                    </m:sSub>
                  </m:oMath>
                </a14:m>
                <a:r>
                  <a:rPr lang="de-DE" sz="1800" dirty="0" smtClean="0"/>
                  <a:t> ist die Laufzeit, </a:t>
                </a:r>
                <a14:m>
                  <m:oMath xmlns:m="http://schemas.openxmlformats.org/officeDocument/2006/math">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𝑇</m:t>
                        </m:r>
                      </m:e>
                      <m:sub>
                        <m:r>
                          <a:rPr lang="de-DE" sz="1800" b="0" i="1" smtClean="0">
                            <a:latin typeface="Cambria Math" panose="02040503050406030204" pitchFamily="18" charset="0"/>
                          </a:rPr>
                          <m:t>𝑖</m:t>
                        </m:r>
                      </m:sub>
                    </m:sSub>
                  </m:oMath>
                </a14:m>
                <a:r>
                  <a:rPr lang="de-DE" sz="1800" dirty="0" smtClean="0"/>
                  <a:t> die Periode des Prozesses </a:t>
                </a:r>
                <a:r>
                  <a:rPr lang="de-DE" sz="1800" dirty="0" smtClean="0">
                    <a:latin typeface="Cambria Math" panose="02040503050406030204" pitchFamily="18" charset="0"/>
                    <a:ea typeface="Cambria Math" panose="02040503050406030204" pitchFamily="18" charset="0"/>
                  </a:rPr>
                  <a:t>i, i=1..n</a:t>
                </a:r>
                <a:r>
                  <a:rPr lang="de-DE" sz="1800" dirty="0" smtClean="0"/>
                  <a:t>. (Das ist nur eine hinreichende (</a:t>
                </a:r>
                <a:r>
                  <a:rPr lang="en-US" sz="1800" dirty="0" smtClean="0"/>
                  <a:t>worst-case</a:t>
                </a:r>
                <a:r>
                  <a:rPr lang="de-DE" sz="1800" dirty="0" smtClean="0"/>
                  <a:t>) Bedingung.)</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685800" y="1752600"/>
                <a:ext cx="7772400" cy="4495800"/>
              </a:xfrm>
              <a:blipFill rotWithShape="0">
                <a:blip r:embed="rId2"/>
                <a:stretch>
                  <a:fillRect l="-706" t="-814" r="-706" b="-2578"/>
                </a:stretch>
              </a:blipFill>
            </p:spPr>
            <p:txBody>
              <a:bodyPr/>
              <a:lstStyle/>
              <a:p>
                <a:r>
                  <a:rPr lang="de-DE">
                    <a:noFill/>
                  </a:rPr>
                  <a:t> </a:t>
                </a:r>
              </a:p>
            </p:txBody>
          </p:sp>
        </mc:Fallback>
      </mc:AlternateContent>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125</a:t>
            </a:fld>
            <a:endParaRPr lang="de-DE" dirty="0"/>
          </a:p>
        </p:txBody>
      </p:sp>
      <mc:AlternateContent xmlns:mc="http://schemas.openxmlformats.org/markup-compatibility/2006" xmlns:a14="http://schemas.microsoft.com/office/drawing/2010/main">
        <mc:Choice Requires="a14">
          <p:sp>
            <p:nvSpPr>
              <p:cNvPr id="11" name="Textfeld 10"/>
              <p:cNvSpPr txBox="1"/>
              <p:nvPr/>
            </p:nvSpPr>
            <p:spPr>
              <a:xfrm>
                <a:off x="827584" y="4509120"/>
                <a:ext cx="3096617" cy="84856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800" b="0" i="1" smtClean="0">
                          <a:latin typeface="Cambria Math" panose="02040503050406030204" pitchFamily="18" charset="0"/>
                        </a:rPr>
                        <m:t>𝑈</m:t>
                      </m:r>
                      <m:d>
                        <m:dPr>
                          <m:ctrlPr>
                            <a:rPr lang="de-DE" sz="1800" b="0" i="1" smtClean="0">
                              <a:latin typeface="Cambria Math" panose="02040503050406030204" pitchFamily="18" charset="0"/>
                            </a:rPr>
                          </m:ctrlPr>
                        </m:dPr>
                        <m:e>
                          <m:r>
                            <a:rPr lang="de-DE" sz="1800" b="0" i="1" smtClean="0">
                              <a:latin typeface="Cambria Math" panose="02040503050406030204" pitchFamily="18" charset="0"/>
                            </a:rPr>
                            <m:t>𝑛</m:t>
                          </m:r>
                        </m:e>
                      </m:d>
                      <m:r>
                        <a:rPr lang="de-DE" sz="1800" b="0" i="1" smtClean="0">
                          <a:latin typeface="Cambria Math" panose="02040503050406030204" pitchFamily="18" charset="0"/>
                        </a:rPr>
                        <m:t>= </m:t>
                      </m:r>
                      <m:nary>
                        <m:naryPr>
                          <m:chr m:val="∑"/>
                          <m:ctrlPr>
                            <a:rPr lang="de-DE" sz="1800" b="0" i="1" smtClean="0">
                              <a:latin typeface="Cambria Math" panose="02040503050406030204" pitchFamily="18" charset="0"/>
                            </a:rPr>
                          </m:ctrlPr>
                        </m:naryPr>
                        <m:sub>
                          <m:r>
                            <m:rPr>
                              <m:brk m:alnAt="23"/>
                            </m:rPr>
                            <a:rPr lang="de-DE" sz="1800" b="0" i="1" smtClean="0">
                              <a:latin typeface="Cambria Math" panose="02040503050406030204" pitchFamily="18" charset="0"/>
                            </a:rPr>
                            <m:t>𝑖</m:t>
                          </m:r>
                          <m:r>
                            <a:rPr lang="de-DE" sz="1800" b="0" i="1" smtClean="0">
                              <a:latin typeface="Cambria Math" panose="02040503050406030204" pitchFamily="18" charset="0"/>
                            </a:rPr>
                            <m:t>=1</m:t>
                          </m:r>
                        </m:sub>
                        <m:sup>
                          <m:r>
                            <a:rPr lang="de-DE" sz="1800" b="0" i="1" smtClean="0">
                              <a:latin typeface="Cambria Math" panose="02040503050406030204" pitchFamily="18" charset="0"/>
                            </a:rPr>
                            <m:t>𝑛</m:t>
                          </m:r>
                        </m:sup>
                        <m:e>
                          <m:f>
                            <m:fPr>
                              <m:ctrlPr>
                                <a:rPr lang="de-DE" sz="1800" b="0" i="1" smtClean="0">
                                  <a:latin typeface="Cambria Math" panose="02040503050406030204" pitchFamily="18" charset="0"/>
                                </a:rPr>
                              </m:ctrlPr>
                            </m:fPr>
                            <m:num>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𝐶</m:t>
                                  </m:r>
                                </m:e>
                                <m:sub>
                                  <m:r>
                                    <a:rPr lang="de-DE" sz="1800" b="0" i="1" smtClean="0">
                                      <a:latin typeface="Cambria Math" panose="02040503050406030204" pitchFamily="18" charset="0"/>
                                    </a:rPr>
                                    <m:t>𝑖</m:t>
                                  </m:r>
                                </m:sub>
                              </m:sSub>
                            </m:num>
                            <m:den>
                              <m:sSub>
                                <m:sSubPr>
                                  <m:ctrlPr>
                                    <a:rPr lang="de-DE" sz="1800" b="0" i="1" smtClean="0">
                                      <a:latin typeface="Cambria Math" panose="02040503050406030204" pitchFamily="18" charset="0"/>
                                    </a:rPr>
                                  </m:ctrlPr>
                                </m:sSubPr>
                                <m:e>
                                  <m:r>
                                    <a:rPr lang="de-DE" sz="1800" b="0" i="1" smtClean="0">
                                      <a:latin typeface="Cambria Math" panose="02040503050406030204" pitchFamily="18" charset="0"/>
                                    </a:rPr>
                                    <m:t>𝑇</m:t>
                                  </m:r>
                                </m:e>
                                <m:sub>
                                  <m:r>
                                    <m:rPr>
                                      <m:sty m:val="p"/>
                                    </m:rPr>
                                    <a:rPr lang="de-DE" sz="1800" b="0" i="0" smtClean="0">
                                      <a:latin typeface="Cambria Math" panose="02040503050406030204" pitchFamily="18" charset="0"/>
                                    </a:rPr>
                                    <m:t>i</m:t>
                                  </m:r>
                                </m:sub>
                              </m:sSub>
                            </m:den>
                          </m:f>
                        </m:e>
                      </m:nary>
                      <m:r>
                        <a:rPr lang="de-DE" sz="1800">
                          <a:latin typeface="Cambria Math" panose="02040503050406030204" pitchFamily="18" charset="0"/>
                          <a:ea typeface="Cambria Math" panose="02040503050406030204" pitchFamily="18" charset="0"/>
                        </a:rPr>
                        <m:t>≤</m:t>
                      </m:r>
                      <m:r>
                        <a:rPr lang="de-DE" sz="1800" b="0" i="1" smtClean="0">
                          <a:latin typeface="Cambria Math" panose="02040503050406030204" pitchFamily="18" charset="0"/>
                          <a:ea typeface="Cambria Math" panose="02040503050406030204" pitchFamily="18" charset="0"/>
                        </a:rPr>
                        <m:t>𝑛</m:t>
                      </m:r>
                      <m:d>
                        <m:dPr>
                          <m:ctrlPr>
                            <a:rPr lang="de-DE" sz="1800" b="0" i="1" smtClean="0">
                              <a:latin typeface="Cambria Math" panose="02040503050406030204" pitchFamily="18" charset="0"/>
                              <a:ea typeface="Cambria Math" panose="02040503050406030204" pitchFamily="18" charset="0"/>
                            </a:rPr>
                          </m:ctrlPr>
                        </m:dPr>
                        <m:e>
                          <m:sSup>
                            <m:sSupPr>
                              <m:ctrlPr>
                                <a:rPr lang="de-DE" sz="1800" b="0" i="1" smtClean="0">
                                  <a:latin typeface="Cambria Math" panose="02040503050406030204" pitchFamily="18" charset="0"/>
                                  <a:ea typeface="Cambria Math" panose="02040503050406030204" pitchFamily="18" charset="0"/>
                                </a:rPr>
                              </m:ctrlPr>
                            </m:sSupPr>
                            <m:e>
                              <m:r>
                                <a:rPr lang="de-DE" sz="1800" b="0" i="0" smtClean="0">
                                  <a:latin typeface="Cambria Math" panose="02040503050406030204" pitchFamily="18" charset="0"/>
                                  <a:ea typeface="Cambria Math" panose="02040503050406030204" pitchFamily="18" charset="0"/>
                                </a:rPr>
                                <m:t>2</m:t>
                              </m:r>
                            </m:e>
                            <m:sup>
                              <m:f>
                                <m:fPr>
                                  <m:type m:val="lin"/>
                                  <m:ctrlPr>
                                    <a:rPr lang="de-DE" sz="1800" b="0" i="1" smtClean="0">
                                      <a:latin typeface="Cambria Math" panose="02040503050406030204" pitchFamily="18" charset="0"/>
                                      <a:ea typeface="Cambria Math" panose="02040503050406030204" pitchFamily="18" charset="0"/>
                                    </a:rPr>
                                  </m:ctrlPr>
                                </m:fPr>
                                <m:num>
                                  <m:r>
                                    <a:rPr lang="de-DE" sz="1800" b="0" i="1" smtClean="0">
                                      <a:latin typeface="Cambria Math" panose="02040503050406030204" pitchFamily="18" charset="0"/>
                                      <a:ea typeface="Cambria Math" panose="02040503050406030204" pitchFamily="18" charset="0"/>
                                    </a:rPr>
                                    <m:t>1</m:t>
                                  </m:r>
                                </m:num>
                                <m:den>
                                  <m:r>
                                    <a:rPr lang="de-DE" sz="1800" b="0" i="1" smtClean="0">
                                      <a:latin typeface="Cambria Math" panose="02040503050406030204" pitchFamily="18" charset="0"/>
                                      <a:ea typeface="Cambria Math" panose="02040503050406030204" pitchFamily="18" charset="0"/>
                                    </a:rPr>
                                    <m:t>𝑛</m:t>
                                  </m:r>
                                </m:den>
                              </m:f>
                            </m:sup>
                          </m:sSup>
                          <m:r>
                            <a:rPr lang="de-DE" sz="1800" b="0" i="0" smtClean="0">
                              <a:latin typeface="Cambria Math" panose="02040503050406030204" pitchFamily="18" charset="0"/>
                              <a:ea typeface="Cambria Math" panose="02040503050406030204" pitchFamily="18" charset="0"/>
                            </a:rPr>
                            <m:t> −1</m:t>
                          </m:r>
                        </m:e>
                      </m:d>
                    </m:oMath>
                  </m:oMathPara>
                </a14:m>
                <a:endParaRPr lang="de-DE" dirty="0"/>
              </a:p>
            </p:txBody>
          </p:sp>
        </mc:Choice>
        <mc:Fallback xmlns="">
          <p:sp>
            <p:nvSpPr>
              <p:cNvPr id="11" name="Textfeld 10"/>
              <p:cNvSpPr txBox="1">
                <a:spLocks noRot="1" noChangeAspect="1" noMove="1" noResize="1" noEditPoints="1" noAdjustHandles="1" noChangeArrowheads="1" noChangeShapeType="1" noTextEdit="1"/>
              </p:cNvSpPr>
              <p:nvPr/>
            </p:nvSpPr>
            <p:spPr>
              <a:xfrm>
                <a:off x="827584" y="4509120"/>
                <a:ext cx="3096617" cy="848566"/>
              </a:xfrm>
              <a:prstGeom prst="rect">
                <a:avLst/>
              </a:prstGeom>
              <a:blipFill rotWithShape="0">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2" name="Textfeld 11"/>
              <p:cNvSpPr txBox="1"/>
              <p:nvPr/>
            </p:nvSpPr>
            <p:spPr>
              <a:xfrm>
                <a:off x="5652120" y="4653136"/>
                <a:ext cx="2520280" cy="4764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unc>
                        <m:funcPr>
                          <m:ctrlPr>
                            <a:rPr lang="de-DE" sz="1800" i="1" smtClean="0">
                              <a:latin typeface="Cambria Math" panose="02040503050406030204" pitchFamily="18" charset="0"/>
                            </a:rPr>
                          </m:ctrlPr>
                        </m:funcPr>
                        <m:fName>
                          <m:limLow>
                            <m:limLowPr>
                              <m:ctrlPr>
                                <a:rPr lang="de-DE" sz="1800" i="1" smtClean="0">
                                  <a:latin typeface="Cambria Math" panose="02040503050406030204" pitchFamily="18" charset="0"/>
                                </a:rPr>
                              </m:ctrlPr>
                            </m:limLowPr>
                            <m:e>
                              <m:r>
                                <m:rPr>
                                  <m:sty m:val="p"/>
                                </m:rPr>
                                <a:rPr lang="de-DE" sz="1800" i="0" smtClean="0">
                                  <a:latin typeface="Cambria Math" panose="02040503050406030204" pitchFamily="18" charset="0"/>
                                </a:rPr>
                                <m:t>lim</m:t>
                              </m:r>
                            </m:e>
                            <m:lim>
                              <m:r>
                                <a:rPr lang="de-DE" sz="1800" i="1" smtClean="0">
                                  <a:latin typeface="Cambria Math" panose="02040503050406030204" pitchFamily="18" charset="0"/>
                                </a:rPr>
                                <m:t>𝑛</m:t>
                              </m:r>
                              <m:r>
                                <a:rPr lang="de-DE" sz="1800" i="1" smtClean="0">
                                  <a:latin typeface="Cambria Math" panose="02040503050406030204" pitchFamily="18" charset="0"/>
                                </a:rPr>
                                <m:t>→∞</m:t>
                              </m:r>
                            </m:lim>
                          </m:limLow>
                        </m:fName>
                        <m:e>
                          <m:r>
                            <a:rPr lang="de-DE" sz="1800" i="1">
                              <a:latin typeface="Cambria Math" panose="02040503050406030204" pitchFamily="18" charset="0"/>
                              <a:ea typeface="Cambria Math" panose="02040503050406030204" pitchFamily="18" charset="0"/>
                            </a:rPr>
                            <m:t>𝑛</m:t>
                          </m:r>
                          <m:d>
                            <m:dPr>
                              <m:ctrlPr>
                                <a:rPr lang="de-DE" sz="1800" i="1">
                                  <a:latin typeface="Cambria Math" panose="02040503050406030204" pitchFamily="18" charset="0"/>
                                  <a:ea typeface="Cambria Math" panose="02040503050406030204" pitchFamily="18" charset="0"/>
                                </a:rPr>
                              </m:ctrlPr>
                            </m:dPr>
                            <m:e>
                              <m:sSup>
                                <m:sSupPr>
                                  <m:ctrlPr>
                                    <a:rPr lang="de-DE" sz="1800" i="1">
                                      <a:latin typeface="Cambria Math" panose="02040503050406030204" pitchFamily="18" charset="0"/>
                                      <a:ea typeface="Cambria Math" panose="02040503050406030204" pitchFamily="18" charset="0"/>
                                    </a:rPr>
                                  </m:ctrlPr>
                                </m:sSupPr>
                                <m:e>
                                  <m:r>
                                    <a:rPr lang="de-DE" sz="1800">
                                      <a:latin typeface="Cambria Math" panose="02040503050406030204" pitchFamily="18" charset="0"/>
                                      <a:ea typeface="Cambria Math" panose="02040503050406030204" pitchFamily="18" charset="0"/>
                                    </a:rPr>
                                    <m:t>2</m:t>
                                  </m:r>
                                </m:e>
                                <m:sup>
                                  <m:f>
                                    <m:fPr>
                                      <m:type m:val="lin"/>
                                      <m:ctrlPr>
                                        <a:rPr lang="de-DE" sz="1800" i="1">
                                          <a:latin typeface="Cambria Math" panose="02040503050406030204" pitchFamily="18" charset="0"/>
                                          <a:ea typeface="Cambria Math" panose="02040503050406030204" pitchFamily="18" charset="0"/>
                                        </a:rPr>
                                      </m:ctrlPr>
                                    </m:fPr>
                                    <m:num>
                                      <m:r>
                                        <a:rPr lang="de-DE" sz="1800" i="1">
                                          <a:latin typeface="Cambria Math" panose="02040503050406030204" pitchFamily="18" charset="0"/>
                                          <a:ea typeface="Cambria Math" panose="02040503050406030204" pitchFamily="18" charset="0"/>
                                        </a:rPr>
                                        <m:t>1</m:t>
                                      </m:r>
                                    </m:num>
                                    <m:den>
                                      <m:r>
                                        <a:rPr lang="de-DE" sz="1800" i="1">
                                          <a:latin typeface="Cambria Math" panose="02040503050406030204" pitchFamily="18" charset="0"/>
                                          <a:ea typeface="Cambria Math" panose="02040503050406030204" pitchFamily="18" charset="0"/>
                                        </a:rPr>
                                        <m:t>𝑛</m:t>
                                      </m:r>
                                    </m:den>
                                  </m:f>
                                </m:sup>
                              </m:sSup>
                              <m:r>
                                <a:rPr lang="de-DE" sz="1800">
                                  <a:latin typeface="Cambria Math" panose="02040503050406030204" pitchFamily="18" charset="0"/>
                                  <a:ea typeface="Cambria Math" panose="02040503050406030204" pitchFamily="18" charset="0"/>
                                </a:rPr>
                                <m:t> −1</m:t>
                              </m:r>
                            </m:e>
                          </m:d>
                          <m:r>
                            <a:rPr lang="de-DE" sz="1800" b="0" i="1" smtClean="0">
                              <a:latin typeface="Cambria Math" panose="02040503050406030204" pitchFamily="18" charset="0"/>
                              <a:ea typeface="Cambria Math" panose="02040503050406030204" pitchFamily="18" charset="0"/>
                            </a:rPr>
                            <m:t>=</m:t>
                          </m:r>
                          <m:func>
                            <m:funcPr>
                              <m:ctrlPr>
                                <a:rPr lang="de-DE" sz="1800" b="0" i="1" smtClean="0">
                                  <a:latin typeface="Cambria Math" panose="02040503050406030204" pitchFamily="18" charset="0"/>
                                  <a:ea typeface="Cambria Math" panose="02040503050406030204" pitchFamily="18" charset="0"/>
                                </a:rPr>
                              </m:ctrlPr>
                            </m:funcPr>
                            <m:fName>
                              <m:r>
                                <m:rPr>
                                  <m:sty m:val="p"/>
                                </m:rPr>
                                <a:rPr lang="de-DE" sz="1800" b="0" i="0" smtClean="0">
                                  <a:latin typeface="Cambria Math" panose="02040503050406030204" pitchFamily="18" charset="0"/>
                                  <a:ea typeface="Cambria Math" panose="02040503050406030204" pitchFamily="18" charset="0"/>
                                </a:rPr>
                                <m:t>ln</m:t>
                              </m:r>
                            </m:fName>
                            <m:e>
                              <m:r>
                                <a:rPr lang="de-DE" sz="1800" b="0" i="1" smtClean="0">
                                  <a:latin typeface="Cambria Math" panose="02040503050406030204" pitchFamily="18" charset="0"/>
                                  <a:ea typeface="Cambria Math" panose="02040503050406030204" pitchFamily="18" charset="0"/>
                                </a:rPr>
                                <m:t>2</m:t>
                              </m:r>
                            </m:e>
                          </m:func>
                        </m:e>
                      </m:func>
                    </m:oMath>
                  </m:oMathPara>
                </a14:m>
                <a:endParaRPr lang="de-DE" sz="1800" dirty="0"/>
              </a:p>
            </p:txBody>
          </p:sp>
        </mc:Choice>
        <mc:Fallback xmlns="">
          <p:sp>
            <p:nvSpPr>
              <p:cNvPr id="12" name="Textfeld 11"/>
              <p:cNvSpPr txBox="1">
                <a:spLocks noRot="1" noChangeAspect="1" noMove="1" noResize="1" noEditPoints="1" noAdjustHandles="1" noChangeArrowheads="1" noChangeShapeType="1" noTextEdit="1"/>
              </p:cNvSpPr>
              <p:nvPr/>
            </p:nvSpPr>
            <p:spPr>
              <a:xfrm>
                <a:off x="5652120" y="4653136"/>
                <a:ext cx="2520280" cy="476412"/>
              </a:xfrm>
              <a:prstGeom prst="rect">
                <a:avLst/>
              </a:prstGeom>
              <a:blipFill rotWithShape="0">
                <a:blip r:embed="rId4"/>
                <a:stretch>
                  <a:fillRect t="-64103" b="-61538"/>
                </a:stretch>
              </a:blipFill>
            </p:spPr>
            <p:txBody>
              <a:bodyPr/>
              <a:lstStyle/>
              <a:p>
                <a:r>
                  <a:rPr lang="de-DE">
                    <a:noFill/>
                  </a:rPr>
                  <a:t> </a:t>
                </a:r>
              </a:p>
            </p:txBody>
          </p:sp>
        </mc:Fallback>
      </mc:AlternateContent>
      <p:sp>
        <p:nvSpPr>
          <p:cNvPr id="8" name="Textfeld 7"/>
          <p:cNvSpPr txBox="1"/>
          <p:nvPr/>
        </p:nvSpPr>
        <p:spPr>
          <a:xfrm>
            <a:off x="6372200" y="1224153"/>
            <a:ext cx="2086000" cy="523220"/>
          </a:xfrm>
          <a:prstGeom prst="rect">
            <a:avLst/>
          </a:prstGeom>
          <a:solidFill>
            <a:srgbClr val="CCECFF"/>
          </a:solidFill>
          <a:ln>
            <a:solidFill>
              <a:schemeClr val="accent2"/>
            </a:solidFill>
          </a:ln>
        </p:spPr>
        <p:txBody>
          <a:bodyPr wrap="square" rtlCol="0">
            <a:spAutoFit/>
          </a:bodyPr>
          <a:lstStyle/>
          <a:p>
            <a:r>
              <a:rPr lang="de-DE" sz="1400" dirty="0" smtClean="0"/>
              <a:t>Siehe Ordner </a:t>
            </a:r>
            <a:r>
              <a:rPr lang="de-DE" sz="1400" dirty="0">
                <a:latin typeface="Calibri" panose="020F0502020204030204" pitchFamily="34" charset="0"/>
              </a:rPr>
              <a:t>Dokumente</a:t>
            </a:r>
            <a:r>
              <a:rPr lang="de-DE" sz="1400" dirty="0" smtClean="0"/>
              <a:t>:</a:t>
            </a:r>
            <a:br>
              <a:rPr lang="de-DE" sz="1400" dirty="0" smtClean="0"/>
            </a:br>
            <a:r>
              <a:rPr lang="de-DE" sz="1400" dirty="0" smtClean="0"/>
              <a:t>Liu-Layland.pdf</a:t>
            </a:r>
            <a:endParaRPr lang="de-DE" sz="1400" dirty="0"/>
          </a:p>
        </p:txBody>
      </p:sp>
    </p:spTree>
    <p:extLst>
      <p:ext uri="{BB962C8B-B14F-4D97-AF65-F5344CB8AC3E}">
        <p14:creationId xmlns:p14="http://schemas.microsoft.com/office/powerpoint/2010/main" val="178756045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egende mit Linie 3 4"/>
          <p:cNvSpPr/>
          <p:nvPr/>
        </p:nvSpPr>
        <p:spPr>
          <a:xfrm>
            <a:off x="424533" y="3513733"/>
            <a:ext cx="739825" cy="491331"/>
          </a:xfrm>
          <a:prstGeom prst="borderCallout3">
            <a:avLst>
              <a:gd name="adj1" fmla="val 18750"/>
              <a:gd name="adj2" fmla="val 1054"/>
              <a:gd name="adj3" fmla="val 18750"/>
              <a:gd name="adj4" fmla="val -16667"/>
              <a:gd name="adj5" fmla="val 286627"/>
              <a:gd name="adj6" fmla="val -11467"/>
              <a:gd name="adj7" fmla="val 306657"/>
              <a:gd name="adj8" fmla="val 432860"/>
            </a:avLst>
          </a:prstGeom>
          <a:solidFill>
            <a:srgbClr val="FFA953"/>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rgbClr val="C00000"/>
                </a:solidFill>
              </a:rPr>
              <a:t>Siehe Folie 69</a:t>
            </a:r>
            <a:endParaRPr lang="de-DE" sz="1200" dirty="0">
              <a:solidFill>
                <a:srgbClr val="C00000"/>
              </a:solidFill>
            </a:endParaRPr>
          </a:p>
        </p:txBody>
      </p:sp>
      <p:sp>
        <p:nvSpPr>
          <p:cNvPr id="85" name="Textfeld 84"/>
          <p:cNvSpPr txBox="1"/>
          <p:nvPr/>
        </p:nvSpPr>
        <p:spPr>
          <a:xfrm>
            <a:off x="4950197" y="4062551"/>
            <a:ext cx="3508003" cy="2246769"/>
          </a:xfrm>
          <a:prstGeom prst="rect">
            <a:avLst/>
          </a:prstGeom>
          <a:noFill/>
        </p:spPr>
        <p:txBody>
          <a:bodyPr wrap="square" rtlCol="0">
            <a:spAutoFit/>
          </a:bodyPr>
          <a:lstStyle/>
          <a:p>
            <a:pPr marL="442913" indent="-442913">
              <a:tabLst>
                <a:tab pos="442913" algn="l"/>
              </a:tabLst>
            </a:pPr>
            <a:r>
              <a:rPr lang="de-DE" sz="1400" dirty="0" smtClean="0"/>
              <a:t>2</a:t>
            </a:r>
            <a:r>
              <a:rPr lang="de-DE" sz="1400" dirty="0"/>
              <a:t>:	T</a:t>
            </a:r>
            <a:r>
              <a:rPr lang="de-DE" sz="1400" baseline="-25000" dirty="0"/>
              <a:t>1</a:t>
            </a:r>
            <a:r>
              <a:rPr lang="de-DE" sz="1400" dirty="0"/>
              <a:t> </a:t>
            </a:r>
            <a:r>
              <a:rPr lang="de-DE" sz="1400" dirty="0" smtClean="0"/>
              <a:t>beginnt neuen </a:t>
            </a:r>
            <a:r>
              <a:rPr lang="de-DE" sz="1400" dirty="0"/>
              <a:t>Zykel; </a:t>
            </a:r>
            <a:r>
              <a:rPr lang="de-DE" sz="1400" dirty="0" smtClean="0"/>
              <a:t>T</a:t>
            </a:r>
            <a:r>
              <a:rPr lang="de-DE" sz="1400" baseline="-25000" dirty="0" smtClean="0"/>
              <a:t>2</a:t>
            </a:r>
            <a:r>
              <a:rPr lang="de-DE" sz="1400" dirty="0" smtClean="0"/>
              <a:t> ist fertig,</a:t>
            </a:r>
            <a:br>
              <a:rPr lang="de-DE" sz="1400" dirty="0" smtClean="0"/>
            </a:br>
            <a:r>
              <a:rPr lang="de-DE" sz="1400" dirty="0" smtClean="0"/>
              <a:t>T</a:t>
            </a:r>
            <a:r>
              <a:rPr lang="de-DE" sz="1400" baseline="-25000" dirty="0" smtClean="0"/>
              <a:t>3</a:t>
            </a:r>
            <a:r>
              <a:rPr lang="de-DE" sz="1400" dirty="0" smtClean="0"/>
              <a:t> </a:t>
            </a:r>
            <a:r>
              <a:rPr lang="de-DE" sz="1400" dirty="0"/>
              <a:t>macht weiter.</a:t>
            </a:r>
          </a:p>
          <a:p>
            <a:pPr marL="442913" indent="-442913">
              <a:tabLst>
                <a:tab pos="442913" algn="l"/>
              </a:tabLst>
            </a:pPr>
            <a:r>
              <a:rPr lang="de-DE" sz="1400" dirty="0"/>
              <a:t>3: 	</a:t>
            </a:r>
            <a:r>
              <a:rPr lang="de-DE" sz="1400" dirty="0" smtClean="0"/>
              <a:t>T</a:t>
            </a:r>
            <a:r>
              <a:rPr lang="de-DE" sz="1400" baseline="-25000" dirty="0" smtClean="0"/>
              <a:t>3</a:t>
            </a:r>
            <a:r>
              <a:rPr lang="de-DE" sz="1400" dirty="0" smtClean="0"/>
              <a:t> </a:t>
            </a:r>
            <a:r>
              <a:rPr lang="de-DE" sz="1400" dirty="0"/>
              <a:t>w</a:t>
            </a:r>
            <a:r>
              <a:rPr lang="de-DE" sz="1400" dirty="0" smtClean="0"/>
              <a:t>ird von T</a:t>
            </a:r>
            <a:r>
              <a:rPr lang="de-DE" sz="1400" baseline="-25000" dirty="0" smtClean="0"/>
              <a:t>0</a:t>
            </a:r>
            <a:r>
              <a:rPr lang="de-DE" sz="1400" dirty="0" smtClean="0"/>
              <a:t> verdrängt und </a:t>
            </a:r>
            <a:r>
              <a:rPr lang="de-DE" sz="1400" dirty="0"/>
              <a:t>macht </a:t>
            </a:r>
            <a:r>
              <a:rPr lang="de-DE" sz="1400" dirty="0" smtClean="0"/>
              <a:t>danach weiter.</a:t>
            </a:r>
          </a:p>
          <a:p>
            <a:pPr marL="442913" indent="-442913">
              <a:tabLst>
                <a:tab pos="442913" algn="l"/>
              </a:tabLst>
            </a:pPr>
            <a:r>
              <a:rPr lang="de-DE" sz="1400" dirty="0" smtClean="0"/>
              <a:t>4:	Wie 0.</a:t>
            </a:r>
          </a:p>
          <a:p>
            <a:pPr marL="442913" indent="-442913">
              <a:tabLst>
                <a:tab pos="442913" algn="l"/>
              </a:tabLst>
            </a:pPr>
            <a:r>
              <a:rPr lang="de-DE" sz="1400" dirty="0" smtClean="0"/>
              <a:t>5:	Ähnlich wie 1: T</a:t>
            </a:r>
            <a:r>
              <a:rPr lang="de-DE" sz="1400" baseline="-25000" dirty="0" smtClean="0"/>
              <a:t>3</a:t>
            </a:r>
            <a:r>
              <a:rPr lang="de-DE" sz="1400" dirty="0" smtClean="0"/>
              <a:t> wird endlich fertig;</a:t>
            </a:r>
            <a:br>
              <a:rPr lang="de-DE" sz="1400" dirty="0" smtClean="0"/>
            </a:br>
            <a:r>
              <a:rPr lang="de-DE" sz="1400" dirty="0" smtClean="0"/>
              <a:t>B beginnt.</a:t>
            </a:r>
          </a:p>
          <a:p>
            <a:pPr marL="442913" indent="-442913">
              <a:tabLst>
                <a:tab pos="442913" algn="l"/>
              </a:tabLst>
            </a:pPr>
            <a:r>
              <a:rPr lang="de-DE" sz="1400" dirty="0" smtClean="0"/>
              <a:t>6, 7:	B macht weiter.</a:t>
            </a:r>
          </a:p>
          <a:p>
            <a:pPr marL="442913" indent="-442913">
              <a:tabLst>
                <a:tab pos="442913" algn="l"/>
              </a:tabLst>
            </a:pPr>
            <a:r>
              <a:rPr lang="de-DE" sz="1400" dirty="0" smtClean="0"/>
              <a:t>8:	Neuer </a:t>
            </a:r>
            <a:r>
              <a:rPr lang="de-DE" sz="1400" i="1" dirty="0" smtClean="0"/>
              <a:t>major cycle</a:t>
            </a:r>
            <a:r>
              <a:rPr lang="de-DE" sz="1400" dirty="0" smtClean="0"/>
              <a:t>: wie 0 bis 7.</a:t>
            </a:r>
            <a:br>
              <a:rPr lang="de-DE" sz="1400" dirty="0" smtClean="0"/>
            </a:br>
            <a:r>
              <a:rPr lang="de-DE" sz="1400" dirty="0" smtClean="0"/>
              <a:t>Alle sind wieder bereit.</a:t>
            </a:r>
            <a:endParaRPr lang="de-DE" sz="1400" dirty="0"/>
          </a:p>
        </p:txBody>
      </p:sp>
      <p:sp>
        <p:nvSpPr>
          <p:cNvPr id="65" name="Textfeld 64"/>
          <p:cNvSpPr txBox="1"/>
          <p:nvPr/>
        </p:nvSpPr>
        <p:spPr>
          <a:xfrm>
            <a:off x="685800" y="4005064"/>
            <a:ext cx="4228084" cy="2339102"/>
          </a:xfrm>
          <a:prstGeom prst="rect">
            <a:avLst/>
          </a:prstGeom>
          <a:noFill/>
        </p:spPr>
        <p:txBody>
          <a:bodyPr wrap="square" rtlCol="0">
            <a:spAutoFit/>
          </a:bodyPr>
          <a:lstStyle/>
          <a:p>
            <a:r>
              <a:rPr lang="de-DE" sz="1500" dirty="0"/>
              <a:t>T</a:t>
            </a:r>
            <a:r>
              <a:rPr lang="de-DE" sz="1500" baseline="-25000" dirty="0"/>
              <a:t>0</a:t>
            </a:r>
            <a:r>
              <a:rPr lang="de-DE" sz="1500" dirty="0"/>
              <a:t> </a:t>
            </a:r>
            <a:r>
              <a:rPr lang="de-DE" sz="1500" dirty="0" smtClean="0"/>
              <a:t>muss in jedem </a:t>
            </a:r>
            <a:r>
              <a:rPr lang="de-DE" sz="1500" i="1" dirty="0" smtClean="0"/>
              <a:t>minor cycle </a:t>
            </a:r>
            <a:r>
              <a:rPr lang="de-DE" sz="1500" dirty="0" smtClean="0"/>
              <a:t>fertig werden, T</a:t>
            </a:r>
            <a:r>
              <a:rPr lang="de-DE" sz="1500" baseline="-25000" dirty="0" smtClean="0"/>
              <a:t>1</a:t>
            </a:r>
            <a:r>
              <a:rPr lang="de-DE" sz="1500" dirty="0" smtClean="0"/>
              <a:t> in jedem zweiten, T</a:t>
            </a:r>
            <a:r>
              <a:rPr lang="de-DE" sz="1500" baseline="-25000" dirty="0" smtClean="0"/>
              <a:t>2</a:t>
            </a:r>
            <a:r>
              <a:rPr lang="de-DE" sz="1500" dirty="0" smtClean="0"/>
              <a:t> in jedem vierten, T</a:t>
            </a:r>
            <a:r>
              <a:rPr lang="de-DE" sz="1500" baseline="-25000" dirty="0" smtClean="0"/>
              <a:t>3</a:t>
            </a:r>
            <a:r>
              <a:rPr lang="de-DE" sz="1500" dirty="0" smtClean="0"/>
              <a:t> in jedem achten; B (Hintergrundprozess) läuft, wenn alle zyklischen Prozesse fertig sind im </a:t>
            </a:r>
            <a:r>
              <a:rPr lang="de-DE" sz="1500" i="1" dirty="0" smtClean="0"/>
              <a:t>major cycle</a:t>
            </a:r>
            <a:r>
              <a:rPr lang="de-DE" sz="1500" dirty="0" smtClean="0"/>
              <a:t>.</a:t>
            </a:r>
          </a:p>
          <a:p>
            <a:endParaRPr lang="de-DE" sz="200" dirty="0" smtClean="0"/>
          </a:p>
          <a:p>
            <a:pPr marL="357188" indent="-357188">
              <a:tabLst>
                <a:tab pos="357188" algn="l"/>
              </a:tabLst>
            </a:pPr>
            <a:r>
              <a:rPr lang="de-DE" sz="1400" dirty="0" smtClean="0"/>
              <a:t>0:	Alle T</a:t>
            </a:r>
            <a:r>
              <a:rPr lang="de-DE" sz="1400" baseline="-25000" dirty="0" smtClean="0"/>
              <a:t>i</a:t>
            </a:r>
            <a:r>
              <a:rPr lang="de-DE" sz="1400" dirty="0" smtClean="0"/>
              <a:t> werden gleichzeitig bereit (</a:t>
            </a:r>
            <a:r>
              <a:rPr lang="de-DE" sz="1400" i="1" dirty="0" smtClean="0">
                <a:solidFill>
                  <a:srgbClr val="C00000"/>
                </a:solidFill>
              </a:rPr>
              <a:t>ready</a:t>
            </a:r>
            <a:r>
              <a:rPr lang="de-DE" sz="1400" dirty="0" smtClean="0"/>
              <a:t>), jedoch von T</a:t>
            </a:r>
            <a:r>
              <a:rPr lang="de-DE" sz="1400" baseline="-25000" dirty="0" smtClean="0"/>
              <a:t>0</a:t>
            </a:r>
            <a:r>
              <a:rPr lang="de-DE" sz="1400" dirty="0" smtClean="0"/>
              <a:t> verdrängt (</a:t>
            </a:r>
            <a:r>
              <a:rPr lang="de-DE" sz="1400" i="1" dirty="0" smtClean="0"/>
              <a:t>preempted</a:t>
            </a:r>
            <a:r>
              <a:rPr lang="de-DE" sz="1400" dirty="0" smtClean="0"/>
              <a:t>). T</a:t>
            </a:r>
            <a:r>
              <a:rPr lang="de-DE" sz="1400" baseline="-25000" dirty="0" smtClean="0"/>
              <a:t>1</a:t>
            </a:r>
            <a:r>
              <a:rPr lang="de-DE" sz="1400" dirty="0" smtClean="0"/>
              <a:t> wird im selben Zykel wie T</a:t>
            </a:r>
            <a:r>
              <a:rPr lang="de-DE" sz="1400" baseline="-25000" dirty="0" smtClean="0"/>
              <a:t>0</a:t>
            </a:r>
            <a:r>
              <a:rPr lang="de-DE" sz="1400" dirty="0" smtClean="0"/>
              <a:t> fertig, also kann T</a:t>
            </a:r>
            <a:r>
              <a:rPr lang="de-DE" sz="1400" baseline="-25000" dirty="0" smtClean="0"/>
              <a:t>2</a:t>
            </a:r>
            <a:r>
              <a:rPr lang="de-DE" sz="1400" dirty="0" smtClean="0"/>
              <a:t> anfangen.</a:t>
            </a:r>
          </a:p>
          <a:p>
            <a:pPr marL="357188" indent="-357188">
              <a:tabLst>
                <a:tab pos="363538" algn="l"/>
              </a:tabLst>
            </a:pPr>
            <a:r>
              <a:rPr lang="de-DE" sz="1400" dirty="0" smtClean="0"/>
              <a:t>1:	T</a:t>
            </a:r>
            <a:r>
              <a:rPr lang="de-DE" sz="1400" baseline="-25000" dirty="0" smtClean="0"/>
              <a:t>2</a:t>
            </a:r>
            <a:r>
              <a:rPr lang="de-DE" sz="1400" dirty="0" smtClean="0"/>
              <a:t> wird von T</a:t>
            </a:r>
            <a:r>
              <a:rPr lang="de-DE" sz="1400" baseline="-25000" dirty="0" smtClean="0"/>
              <a:t>0</a:t>
            </a:r>
            <a:r>
              <a:rPr lang="de-DE" sz="1400" dirty="0" smtClean="0"/>
              <a:t> verdrängt. T</a:t>
            </a:r>
            <a:r>
              <a:rPr lang="de-DE" sz="1400" baseline="-25000" dirty="0" smtClean="0"/>
              <a:t>1</a:t>
            </a:r>
            <a:r>
              <a:rPr lang="de-DE" sz="1400" dirty="0" smtClean="0"/>
              <a:t> ist ja fertig</a:t>
            </a:r>
            <a:r>
              <a:rPr lang="de-DE" sz="1400" dirty="0"/>
              <a:t>, </a:t>
            </a:r>
            <a:r>
              <a:rPr lang="de-DE" sz="1400" dirty="0" smtClean="0"/>
              <a:t>also wird</a:t>
            </a:r>
            <a:br>
              <a:rPr lang="de-DE" sz="1400" dirty="0" smtClean="0"/>
            </a:br>
            <a:r>
              <a:rPr lang="de-DE" sz="1400" dirty="0" smtClean="0"/>
              <a:t>T</a:t>
            </a:r>
            <a:r>
              <a:rPr lang="de-DE" sz="1400" baseline="-25000" dirty="0" smtClean="0"/>
              <a:t>2</a:t>
            </a:r>
            <a:r>
              <a:rPr lang="de-DE" sz="1400" dirty="0" smtClean="0"/>
              <a:t> wiederaufgenommen und wird fertig;</a:t>
            </a:r>
            <a:br>
              <a:rPr lang="de-DE" sz="1400" dirty="0" smtClean="0"/>
            </a:br>
            <a:r>
              <a:rPr lang="de-DE" sz="1400" dirty="0" smtClean="0"/>
              <a:t>T</a:t>
            </a:r>
            <a:r>
              <a:rPr lang="de-DE" sz="1400" baseline="-25000" dirty="0" smtClean="0"/>
              <a:t>3</a:t>
            </a:r>
            <a:r>
              <a:rPr lang="de-DE" sz="1400" dirty="0" smtClean="0"/>
              <a:t> beginnt.</a:t>
            </a:r>
            <a:endParaRPr lang="de-DE" sz="1400" dirty="0"/>
          </a:p>
        </p:txBody>
      </p:sp>
      <p:sp>
        <p:nvSpPr>
          <p:cNvPr id="2" name="Titel 1"/>
          <p:cNvSpPr>
            <a:spLocks noGrp="1"/>
          </p:cNvSpPr>
          <p:nvPr>
            <p:ph type="title"/>
          </p:nvPr>
        </p:nvSpPr>
        <p:spPr/>
        <p:txBody>
          <a:bodyPr/>
          <a:lstStyle/>
          <a:p>
            <a:r>
              <a:rPr lang="de-DE" dirty="0"/>
              <a:t>Beispielhafter Ablauf in harmonischem System</a:t>
            </a:r>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Foliennummernplatzhalter 3"/>
          <p:cNvSpPr>
            <a:spLocks noGrp="1"/>
          </p:cNvSpPr>
          <p:nvPr>
            <p:ph type="sldNum" sz="quarter" idx="11"/>
          </p:nvPr>
        </p:nvSpPr>
        <p:spPr/>
        <p:txBody>
          <a:bodyPr/>
          <a:lstStyle/>
          <a:p>
            <a:pPr>
              <a:defRPr/>
            </a:pPr>
            <a:fld id="{DA0DBBEF-F33A-4B6C-BF57-F6FB00203B26}" type="slidenum">
              <a:rPr lang="de-DE" smtClean="0"/>
              <a:pPr>
                <a:defRPr/>
              </a:pPr>
              <a:t>126</a:t>
            </a:fld>
            <a:endParaRPr lang="de-DE" dirty="0"/>
          </a:p>
        </p:txBody>
      </p:sp>
      <p:cxnSp>
        <p:nvCxnSpPr>
          <p:cNvPr id="84" name="Gerader Verbinder 83"/>
          <p:cNvCxnSpPr/>
          <p:nvPr/>
        </p:nvCxnSpPr>
        <p:spPr>
          <a:xfrm>
            <a:off x="4932040" y="4019822"/>
            <a:ext cx="0" cy="21454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7" name="Gruppieren 86"/>
          <p:cNvGrpSpPr/>
          <p:nvPr/>
        </p:nvGrpSpPr>
        <p:grpSpPr>
          <a:xfrm>
            <a:off x="7933431" y="2032542"/>
            <a:ext cx="599009" cy="460354"/>
            <a:chOff x="2388815" y="3722687"/>
            <a:chExt cx="599009" cy="460354"/>
          </a:xfrm>
        </p:grpSpPr>
        <p:cxnSp>
          <p:nvCxnSpPr>
            <p:cNvPr id="88" name="Gerader Verbinder 87"/>
            <p:cNvCxnSpPr/>
            <p:nvPr/>
          </p:nvCxnSpPr>
          <p:spPr>
            <a:xfrm>
              <a:off x="2489498" y="3722687"/>
              <a:ext cx="0" cy="1833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p:nvCxnSpPr>
          <p:spPr>
            <a:xfrm>
              <a:off x="2489498" y="3906042"/>
              <a:ext cx="2823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feld 89"/>
            <p:cNvSpPr txBox="1"/>
            <p:nvPr/>
          </p:nvSpPr>
          <p:spPr>
            <a:xfrm>
              <a:off x="2388815" y="3906042"/>
              <a:ext cx="599009" cy="276999"/>
            </a:xfrm>
            <a:prstGeom prst="rect">
              <a:avLst/>
            </a:prstGeom>
            <a:noFill/>
          </p:spPr>
          <p:txBody>
            <a:bodyPr wrap="square" rtlCol="0">
              <a:spAutoFit/>
            </a:bodyPr>
            <a:lstStyle/>
            <a:p>
              <a:r>
                <a:rPr lang="de-DE" sz="1200" dirty="0" smtClean="0"/>
                <a:t>Start</a:t>
              </a:r>
              <a:endParaRPr lang="de-DE" sz="1200" dirty="0"/>
            </a:p>
          </p:txBody>
        </p:sp>
      </p:grpSp>
      <p:grpSp>
        <p:nvGrpSpPr>
          <p:cNvPr id="94" name="Gruppieren 93"/>
          <p:cNvGrpSpPr/>
          <p:nvPr/>
        </p:nvGrpSpPr>
        <p:grpSpPr>
          <a:xfrm>
            <a:off x="7577384" y="2968646"/>
            <a:ext cx="1243088" cy="460354"/>
            <a:chOff x="3976984" y="3722687"/>
            <a:chExt cx="1243088" cy="460354"/>
          </a:xfrm>
        </p:grpSpPr>
        <p:cxnSp>
          <p:nvCxnSpPr>
            <p:cNvPr id="95" name="Gerader Verbinder 94"/>
            <p:cNvCxnSpPr/>
            <p:nvPr/>
          </p:nvCxnSpPr>
          <p:spPr>
            <a:xfrm>
              <a:off x="4416847" y="3722687"/>
              <a:ext cx="0" cy="1833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Gerade Verbindung mit Pfeil 95"/>
            <p:cNvCxnSpPr/>
            <p:nvPr/>
          </p:nvCxnSpPr>
          <p:spPr>
            <a:xfrm flipH="1">
              <a:off x="4416847" y="3906042"/>
              <a:ext cx="371177"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7" name="Textfeld 96"/>
            <p:cNvSpPr txBox="1"/>
            <p:nvPr/>
          </p:nvSpPr>
          <p:spPr>
            <a:xfrm>
              <a:off x="3976984" y="3906042"/>
              <a:ext cx="1243088" cy="276999"/>
            </a:xfrm>
            <a:prstGeom prst="rect">
              <a:avLst/>
            </a:prstGeom>
            <a:noFill/>
          </p:spPr>
          <p:txBody>
            <a:bodyPr wrap="square" rtlCol="0">
              <a:spAutoFit/>
            </a:bodyPr>
            <a:lstStyle/>
            <a:p>
              <a:r>
                <a:rPr lang="de-DE" sz="1200" dirty="0" smtClean="0"/>
                <a:t>Wiederaufnahme</a:t>
              </a:r>
              <a:endParaRPr lang="de-DE" sz="1200" dirty="0"/>
            </a:p>
          </p:txBody>
        </p:sp>
      </p:grpSp>
      <p:grpSp>
        <p:nvGrpSpPr>
          <p:cNvPr id="98" name="Gruppieren 97"/>
          <p:cNvGrpSpPr/>
          <p:nvPr/>
        </p:nvGrpSpPr>
        <p:grpSpPr>
          <a:xfrm>
            <a:off x="7740352" y="3573016"/>
            <a:ext cx="936104" cy="276999"/>
            <a:chOff x="5940152" y="3905062"/>
            <a:chExt cx="936104" cy="276999"/>
          </a:xfrm>
        </p:grpSpPr>
        <p:sp>
          <p:nvSpPr>
            <p:cNvPr id="99" name="Textfeld 98"/>
            <p:cNvSpPr txBox="1"/>
            <p:nvPr/>
          </p:nvSpPr>
          <p:spPr>
            <a:xfrm>
              <a:off x="5940152" y="3905062"/>
              <a:ext cx="936104" cy="276999"/>
            </a:xfrm>
            <a:prstGeom prst="rect">
              <a:avLst/>
            </a:prstGeom>
            <a:noFill/>
          </p:spPr>
          <p:txBody>
            <a:bodyPr wrap="square" rtlCol="0">
              <a:spAutoFit/>
            </a:bodyPr>
            <a:lstStyle/>
            <a:p>
              <a:r>
                <a:rPr lang="de-DE" sz="1200" dirty="0" smtClean="0"/>
                <a:t>Beendigung</a:t>
              </a:r>
              <a:endParaRPr lang="de-DE" sz="1200" dirty="0"/>
            </a:p>
          </p:txBody>
        </p:sp>
        <p:cxnSp>
          <p:nvCxnSpPr>
            <p:cNvPr id="100" name="Gerader Verbinder 99"/>
            <p:cNvCxnSpPr/>
            <p:nvPr/>
          </p:nvCxnSpPr>
          <p:spPr>
            <a:xfrm>
              <a:off x="6209382" y="3906042"/>
              <a:ext cx="4508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p:cNvCxnSpPr/>
            <p:nvPr/>
          </p:nvCxnSpPr>
          <p:spPr>
            <a:xfrm>
              <a:off x="6660232" y="3906042"/>
              <a:ext cx="0" cy="1710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 name="Gruppieren 101"/>
          <p:cNvGrpSpPr/>
          <p:nvPr/>
        </p:nvGrpSpPr>
        <p:grpSpPr>
          <a:xfrm>
            <a:off x="7738443" y="2492896"/>
            <a:ext cx="1010021" cy="446475"/>
            <a:chOff x="2987824" y="3722687"/>
            <a:chExt cx="1010021" cy="446475"/>
          </a:xfrm>
        </p:grpSpPr>
        <p:cxnSp>
          <p:nvCxnSpPr>
            <p:cNvPr id="103" name="Gerader Verbinder 102"/>
            <p:cNvCxnSpPr/>
            <p:nvPr/>
          </p:nvCxnSpPr>
          <p:spPr>
            <a:xfrm flipV="1">
              <a:off x="3661073" y="3722687"/>
              <a:ext cx="0" cy="1833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Gerade Verbindung mit Pfeil 103"/>
            <p:cNvCxnSpPr/>
            <p:nvPr/>
          </p:nvCxnSpPr>
          <p:spPr>
            <a:xfrm>
              <a:off x="3275856" y="3906042"/>
              <a:ext cx="385217"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feld 104"/>
            <p:cNvSpPr txBox="1"/>
            <p:nvPr/>
          </p:nvSpPr>
          <p:spPr>
            <a:xfrm>
              <a:off x="2987824" y="3892163"/>
              <a:ext cx="1010021" cy="276999"/>
            </a:xfrm>
            <a:prstGeom prst="rect">
              <a:avLst/>
            </a:prstGeom>
            <a:noFill/>
          </p:spPr>
          <p:txBody>
            <a:bodyPr wrap="square" rtlCol="0">
              <a:spAutoFit/>
            </a:bodyPr>
            <a:lstStyle/>
            <a:p>
              <a:r>
                <a:rPr lang="de-DE" sz="1200" dirty="0" smtClean="0"/>
                <a:t>Verdrängung</a:t>
              </a:r>
              <a:endParaRPr lang="de-DE" sz="1200" dirty="0"/>
            </a:p>
          </p:txBody>
        </p:sp>
      </p:grpSp>
      <p:sp>
        <p:nvSpPr>
          <p:cNvPr id="66" name="Rectangle 1"/>
          <p:cNvSpPr>
            <a:spLocks noChangeArrowheads="1"/>
          </p:cNvSpPr>
          <p:nvPr/>
        </p:nvSpPr>
        <p:spPr bwMode="auto">
          <a:xfrm>
            <a:off x="4335264" y="1772816"/>
            <a:ext cx="812800" cy="245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400" b="0" i="1" u="none" strike="noStrike" cap="none" normalizeH="0" baseline="0" dirty="0" smtClean="0">
                <a:ln>
                  <a:noFill/>
                </a:ln>
                <a:solidFill>
                  <a:schemeClr val="tx1"/>
                </a:solidFill>
                <a:effectLst/>
                <a:latin typeface="Garamond" panose="02020404030301010803" pitchFamily="18" charset="0"/>
                <a:ea typeface="Times New Roman" panose="02020603050405020304" pitchFamily="18" charset="0"/>
              </a:rPr>
              <a:t>Minor Cycles</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479923" y="1947093"/>
            <a:ext cx="904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ea typeface="Times New Roman" panose="02020603050405020304" pitchFamily="18" charset="0"/>
              </a:rPr>
              <a:t>0</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68" name="Rectangle 53"/>
          <p:cNvSpPr>
            <a:spLocks noChangeArrowheads="1"/>
          </p:cNvSpPr>
          <p:nvPr/>
        </p:nvSpPr>
        <p:spPr bwMode="auto">
          <a:xfrm>
            <a:off x="3111748" y="1947093"/>
            <a:ext cx="904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1</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69" name="Rectangle 45"/>
          <p:cNvSpPr>
            <a:spLocks noChangeArrowheads="1"/>
          </p:cNvSpPr>
          <p:nvPr/>
        </p:nvSpPr>
        <p:spPr bwMode="auto">
          <a:xfrm>
            <a:off x="3741986" y="1947093"/>
            <a:ext cx="90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2</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70" name="Rectangle 44"/>
          <p:cNvSpPr>
            <a:spLocks noChangeArrowheads="1"/>
          </p:cNvSpPr>
          <p:nvPr/>
        </p:nvSpPr>
        <p:spPr bwMode="auto">
          <a:xfrm>
            <a:off x="4373811" y="1947093"/>
            <a:ext cx="90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3</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71" name="Rectangle 43"/>
          <p:cNvSpPr>
            <a:spLocks noChangeArrowheads="1"/>
          </p:cNvSpPr>
          <p:nvPr/>
        </p:nvSpPr>
        <p:spPr bwMode="auto">
          <a:xfrm>
            <a:off x="5004048" y="1939156"/>
            <a:ext cx="904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4</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72" name="Rectangle 42"/>
          <p:cNvSpPr>
            <a:spLocks noChangeArrowheads="1"/>
          </p:cNvSpPr>
          <p:nvPr/>
        </p:nvSpPr>
        <p:spPr bwMode="auto">
          <a:xfrm>
            <a:off x="5635873" y="1939156"/>
            <a:ext cx="904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5</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73" name="Rectangle 41"/>
          <p:cNvSpPr>
            <a:spLocks noChangeArrowheads="1"/>
          </p:cNvSpPr>
          <p:nvPr/>
        </p:nvSpPr>
        <p:spPr bwMode="auto">
          <a:xfrm>
            <a:off x="6267698" y="1947093"/>
            <a:ext cx="904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6</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74" name="Rectangle 40"/>
          <p:cNvSpPr>
            <a:spLocks noChangeArrowheads="1"/>
          </p:cNvSpPr>
          <p:nvPr/>
        </p:nvSpPr>
        <p:spPr bwMode="auto">
          <a:xfrm>
            <a:off x="6897936" y="1939156"/>
            <a:ext cx="90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de-DE" sz="1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7</a:t>
            </a:r>
            <a:endParaRPr kumimoji="0" lang="en-US" altLang="de-DE" sz="1800" b="0" i="0" u="none" strike="noStrike" cap="none" normalizeH="0" baseline="0" dirty="0" smtClean="0">
              <a:ln>
                <a:noFill/>
              </a:ln>
              <a:solidFill>
                <a:schemeClr val="tx1"/>
              </a:solidFill>
              <a:effectLst/>
              <a:latin typeface="Arial" panose="020B0604020202020204" pitchFamily="34" charset="0"/>
            </a:endParaRPr>
          </a:p>
        </p:txBody>
      </p:sp>
      <p:grpSp>
        <p:nvGrpSpPr>
          <p:cNvPr id="93" name="Gruppieren 92"/>
          <p:cNvGrpSpPr/>
          <p:nvPr/>
        </p:nvGrpSpPr>
        <p:grpSpPr>
          <a:xfrm>
            <a:off x="827584" y="1855996"/>
            <a:ext cx="6522789" cy="2077060"/>
            <a:chOff x="827584" y="1855996"/>
            <a:chExt cx="6522789" cy="2077060"/>
          </a:xfrm>
        </p:grpSpPr>
        <p:grpSp>
          <p:nvGrpSpPr>
            <p:cNvPr id="6" name="Gruppieren 5"/>
            <p:cNvGrpSpPr/>
            <p:nvPr/>
          </p:nvGrpSpPr>
          <p:grpSpPr>
            <a:xfrm>
              <a:off x="1938586" y="2120131"/>
              <a:ext cx="5411787" cy="1812925"/>
              <a:chOff x="1938586" y="2168525"/>
              <a:chExt cx="5411787" cy="1812925"/>
            </a:xfrm>
          </p:grpSpPr>
          <p:sp>
            <p:nvSpPr>
              <p:cNvPr id="7" name="Line 67"/>
              <p:cNvSpPr>
                <a:spLocks noChangeShapeType="1"/>
              </p:cNvSpPr>
              <p:nvPr/>
            </p:nvSpPr>
            <p:spPr bwMode="auto">
              <a:xfrm>
                <a:off x="2210048" y="2168525"/>
                <a:ext cx="5140325"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8" name="Line 66"/>
              <p:cNvSpPr>
                <a:spLocks noChangeShapeType="1"/>
              </p:cNvSpPr>
              <p:nvPr/>
            </p:nvSpPr>
            <p:spPr bwMode="auto">
              <a:xfrm>
                <a:off x="2210048" y="2168525"/>
                <a:ext cx="0"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9" name="Line 65"/>
              <p:cNvSpPr>
                <a:spLocks noChangeShapeType="1"/>
              </p:cNvSpPr>
              <p:nvPr/>
            </p:nvSpPr>
            <p:spPr bwMode="auto">
              <a:xfrm>
                <a:off x="7258298" y="2168525"/>
                <a:ext cx="1588"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10" name="Rectangle 64"/>
              <p:cNvSpPr>
                <a:spLocks noChangeArrowheads="1"/>
              </p:cNvSpPr>
              <p:nvPr/>
            </p:nvSpPr>
            <p:spPr bwMode="auto">
              <a:xfrm>
                <a:off x="1938586" y="2259012"/>
                <a:ext cx="2714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de-DE" sz="1100" b="0" i="1" u="none" strike="noStrike" kern="0" cap="none" spc="0" normalizeH="0" baseline="0" noProof="0" dirty="0" smtClean="0">
                    <a:ln>
                      <a:noFill/>
                    </a:ln>
                    <a:solidFill>
                      <a:srgbClr val="000000"/>
                    </a:solidFill>
                    <a:effectLst/>
                    <a:uLnTx/>
                    <a:uFillTx/>
                    <a:latin typeface="Garamond" panose="02020404030301010803" pitchFamily="18" charset="0"/>
                    <a:ea typeface="Times New Roman" panose="02020603050405020304" pitchFamily="18" charset="0"/>
                  </a:rPr>
                  <a:t>T</a:t>
                </a:r>
                <a:r>
                  <a:rPr kumimoji="0" lang="en-US" altLang="de-DE" sz="1100" b="0" i="0" u="none" strike="noStrike" kern="0" cap="none" spc="0" normalizeH="0" baseline="-30000" noProof="0" dirty="0" smtClean="0">
                    <a:ln>
                      <a:noFill/>
                    </a:ln>
                    <a:solidFill>
                      <a:srgbClr val="000000"/>
                    </a:solidFill>
                    <a:effectLst/>
                    <a:uLnTx/>
                    <a:uFillTx/>
                    <a:latin typeface="Garamond" panose="02020404030301010803" pitchFamily="18" charset="0"/>
                    <a:ea typeface="Times New Roman" panose="02020603050405020304" pitchFamily="18" charset="0"/>
                  </a:rPr>
                  <a:t>0</a:t>
                </a:r>
                <a:endParaRPr kumimoji="0" lang="en-US" altLang="de-DE" sz="1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11" name="Line 63"/>
              <p:cNvSpPr>
                <a:spLocks noChangeShapeType="1"/>
              </p:cNvSpPr>
              <p:nvPr/>
            </p:nvSpPr>
            <p:spPr bwMode="auto">
              <a:xfrm>
                <a:off x="2210048" y="2530475"/>
                <a:ext cx="5140325"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12" name="Rectangle 62"/>
              <p:cNvSpPr>
                <a:spLocks noChangeArrowheads="1"/>
              </p:cNvSpPr>
              <p:nvPr/>
            </p:nvSpPr>
            <p:spPr bwMode="auto">
              <a:xfrm>
                <a:off x="1938586" y="2620962"/>
                <a:ext cx="2714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de-DE" sz="1100" b="0" i="1" u="none" strike="noStrike" kern="0" cap="none" spc="0" normalizeH="0" baseline="0" noProof="0" dirty="0" smtClean="0">
                    <a:ln>
                      <a:noFill/>
                    </a:ln>
                    <a:solidFill>
                      <a:srgbClr val="000000"/>
                    </a:solidFill>
                    <a:effectLst/>
                    <a:uLnTx/>
                    <a:uFillTx/>
                    <a:latin typeface="Garamond" panose="02020404030301010803" pitchFamily="18" charset="0"/>
                    <a:ea typeface="Times New Roman" panose="02020603050405020304" pitchFamily="18" charset="0"/>
                  </a:rPr>
                  <a:t>T</a:t>
                </a:r>
                <a:r>
                  <a:rPr kumimoji="0" lang="en-US" altLang="de-DE" sz="1100" b="0" i="0" u="none" strike="noStrike" kern="0" cap="none" spc="0" normalizeH="0" baseline="-30000" noProof="0" dirty="0" smtClean="0">
                    <a:ln>
                      <a:noFill/>
                    </a:ln>
                    <a:solidFill>
                      <a:srgbClr val="000000"/>
                    </a:solidFill>
                    <a:effectLst/>
                    <a:uLnTx/>
                    <a:uFillTx/>
                    <a:latin typeface="Garamond" panose="02020404030301010803" pitchFamily="18" charset="0"/>
                    <a:ea typeface="Times New Roman" panose="02020603050405020304" pitchFamily="18" charset="0"/>
                  </a:rPr>
                  <a:t>1</a:t>
                </a:r>
                <a:endParaRPr kumimoji="0" lang="en-US" altLang="de-DE" sz="1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13" name="Line 61"/>
              <p:cNvSpPr>
                <a:spLocks noChangeShapeType="1"/>
              </p:cNvSpPr>
              <p:nvPr/>
            </p:nvSpPr>
            <p:spPr bwMode="auto">
              <a:xfrm>
                <a:off x="2210048" y="2892425"/>
                <a:ext cx="5140325"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14" name="Rectangle 60"/>
              <p:cNvSpPr>
                <a:spLocks noChangeArrowheads="1"/>
              </p:cNvSpPr>
              <p:nvPr/>
            </p:nvSpPr>
            <p:spPr bwMode="auto">
              <a:xfrm>
                <a:off x="1938586" y="2982912"/>
                <a:ext cx="2714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de-DE" sz="1100" b="0" i="1" u="none" strike="noStrike" kern="0" cap="none" spc="0" normalizeH="0" baseline="0" noProof="0" dirty="0" smtClean="0">
                    <a:ln>
                      <a:noFill/>
                    </a:ln>
                    <a:solidFill>
                      <a:srgbClr val="000000"/>
                    </a:solidFill>
                    <a:effectLst/>
                    <a:uLnTx/>
                    <a:uFillTx/>
                    <a:latin typeface="Garamond" panose="02020404030301010803" pitchFamily="18" charset="0"/>
                    <a:ea typeface="Times New Roman" panose="02020603050405020304" pitchFamily="18" charset="0"/>
                  </a:rPr>
                  <a:t>T</a:t>
                </a:r>
                <a:r>
                  <a:rPr kumimoji="0" lang="en-US" altLang="de-DE" sz="1100" b="0" i="0" u="none" strike="noStrike" kern="0" cap="none" spc="0" normalizeH="0" baseline="-30000" noProof="0" dirty="0" smtClean="0">
                    <a:ln>
                      <a:noFill/>
                    </a:ln>
                    <a:solidFill>
                      <a:srgbClr val="000000"/>
                    </a:solidFill>
                    <a:effectLst/>
                    <a:uLnTx/>
                    <a:uFillTx/>
                    <a:latin typeface="Garamond" panose="02020404030301010803" pitchFamily="18" charset="0"/>
                    <a:ea typeface="Times New Roman" panose="02020603050405020304" pitchFamily="18" charset="0"/>
                  </a:rPr>
                  <a:t>2</a:t>
                </a:r>
                <a:endParaRPr kumimoji="0" lang="en-US" altLang="de-DE" sz="1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15" name="Line 59"/>
              <p:cNvSpPr>
                <a:spLocks noChangeShapeType="1"/>
              </p:cNvSpPr>
              <p:nvPr/>
            </p:nvSpPr>
            <p:spPr bwMode="auto">
              <a:xfrm>
                <a:off x="2210048" y="3254375"/>
                <a:ext cx="5140325" cy="158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16" name="Rectangle 58"/>
              <p:cNvSpPr>
                <a:spLocks noChangeArrowheads="1"/>
              </p:cNvSpPr>
              <p:nvPr/>
            </p:nvSpPr>
            <p:spPr bwMode="auto">
              <a:xfrm>
                <a:off x="1938586" y="3344862"/>
                <a:ext cx="2714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de-DE" sz="1100" b="0" i="1" u="none" strike="noStrike" kern="0" cap="none" spc="0" normalizeH="0" baseline="0" noProof="0" dirty="0" smtClean="0">
                    <a:ln>
                      <a:noFill/>
                    </a:ln>
                    <a:solidFill>
                      <a:srgbClr val="000000"/>
                    </a:solidFill>
                    <a:effectLst/>
                    <a:uLnTx/>
                    <a:uFillTx/>
                    <a:latin typeface="Garamond" panose="02020404030301010803" pitchFamily="18" charset="0"/>
                    <a:ea typeface="Times New Roman" panose="02020603050405020304" pitchFamily="18" charset="0"/>
                  </a:rPr>
                  <a:t>T</a:t>
                </a:r>
                <a:r>
                  <a:rPr kumimoji="0" lang="en-US" altLang="de-DE" sz="1100" b="0" i="1" u="none" strike="noStrike" kern="0" cap="none" spc="0" normalizeH="0" baseline="-30000" noProof="0" dirty="0" smtClean="0">
                    <a:ln>
                      <a:noFill/>
                    </a:ln>
                    <a:solidFill>
                      <a:srgbClr val="000000"/>
                    </a:solidFill>
                    <a:effectLst/>
                    <a:uLnTx/>
                    <a:uFillTx/>
                    <a:latin typeface="Garamond" panose="02020404030301010803" pitchFamily="18" charset="0"/>
                    <a:ea typeface="Times New Roman" panose="02020603050405020304" pitchFamily="18" charset="0"/>
                  </a:rPr>
                  <a:t>3</a:t>
                </a:r>
                <a:endParaRPr kumimoji="0" lang="en-US" altLang="de-DE" sz="1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17" name="Line 57"/>
              <p:cNvSpPr>
                <a:spLocks noChangeShapeType="1"/>
              </p:cNvSpPr>
              <p:nvPr/>
            </p:nvSpPr>
            <p:spPr bwMode="auto">
              <a:xfrm>
                <a:off x="2210048" y="3617912"/>
                <a:ext cx="5140325"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18" name="Rectangle 56"/>
              <p:cNvSpPr>
                <a:spLocks noChangeArrowheads="1"/>
              </p:cNvSpPr>
              <p:nvPr/>
            </p:nvSpPr>
            <p:spPr bwMode="auto">
              <a:xfrm>
                <a:off x="1938586" y="3706812"/>
                <a:ext cx="2714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de-DE" sz="1100" b="0" i="1" u="none" strike="noStrike" kern="0" cap="none" spc="0" normalizeH="0" baseline="0" noProof="0" dirty="0" smtClean="0">
                    <a:ln>
                      <a:noFill/>
                    </a:ln>
                    <a:solidFill>
                      <a:srgbClr val="000000"/>
                    </a:solidFill>
                    <a:effectLst/>
                    <a:uLnTx/>
                    <a:uFillTx/>
                    <a:latin typeface="Garamond" panose="02020404030301010803" pitchFamily="18" charset="0"/>
                    <a:ea typeface="Times New Roman" panose="02020603050405020304" pitchFamily="18" charset="0"/>
                  </a:rPr>
                  <a:t>B</a:t>
                </a:r>
                <a:endParaRPr kumimoji="0" lang="en-US" altLang="de-DE" sz="1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19" name="Line 55"/>
              <p:cNvSpPr>
                <a:spLocks noChangeShapeType="1"/>
              </p:cNvSpPr>
              <p:nvPr/>
            </p:nvSpPr>
            <p:spPr bwMode="auto">
              <a:xfrm>
                <a:off x="2210048" y="3979862"/>
                <a:ext cx="5140325"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0" name="Line 52"/>
              <p:cNvSpPr>
                <a:spLocks noChangeShapeType="1"/>
              </p:cNvSpPr>
              <p:nvPr/>
            </p:nvSpPr>
            <p:spPr bwMode="auto">
              <a:xfrm>
                <a:off x="2840286" y="2168525"/>
                <a:ext cx="1587"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1" name="Line 51"/>
              <p:cNvSpPr>
                <a:spLocks noChangeShapeType="1"/>
              </p:cNvSpPr>
              <p:nvPr/>
            </p:nvSpPr>
            <p:spPr bwMode="auto">
              <a:xfrm>
                <a:off x="3472111" y="2178050"/>
                <a:ext cx="0"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2" name="Line 50"/>
              <p:cNvSpPr>
                <a:spLocks noChangeShapeType="1"/>
              </p:cNvSpPr>
              <p:nvPr/>
            </p:nvSpPr>
            <p:spPr bwMode="auto">
              <a:xfrm>
                <a:off x="4102348" y="2168525"/>
                <a:ext cx="1588"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3" name="Line 49"/>
              <p:cNvSpPr>
                <a:spLocks noChangeShapeType="1"/>
              </p:cNvSpPr>
              <p:nvPr/>
            </p:nvSpPr>
            <p:spPr bwMode="auto">
              <a:xfrm>
                <a:off x="4734173" y="2178050"/>
                <a:ext cx="0"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4" name="Line 48"/>
              <p:cNvSpPr>
                <a:spLocks noChangeShapeType="1"/>
              </p:cNvSpPr>
              <p:nvPr/>
            </p:nvSpPr>
            <p:spPr bwMode="auto">
              <a:xfrm>
                <a:off x="5365998" y="2178050"/>
                <a:ext cx="0"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5" name="Line 47"/>
              <p:cNvSpPr>
                <a:spLocks noChangeShapeType="1"/>
              </p:cNvSpPr>
              <p:nvPr/>
            </p:nvSpPr>
            <p:spPr bwMode="auto">
              <a:xfrm>
                <a:off x="5996236" y="2178050"/>
                <a:ext cx="1587"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6" name="Line 46"/>
              <p:cNvSpPr>
                <a:spLocks noChangeShapeType="1"/>
              </p:cNvSpPr>
              <p:nvPr/>
            </p:nvSpPr>
            <p:spPr bwMode="auto">
              <a:xfrm>
                <a:off x="6628061" y="2178050"/>
                <a:ext cx="0" cy="1803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7" name="Line 39"/>
              <p:cNvSpPr>
                <a:spLocks noChangeShapeType="1"/>
              </p:cNvSpPr>
              <p:nvPr/>
            </p:nvSpPr>
            <p:spPr bwMode="auto">
              <a:xfrm>
                <a:off x="2210048" y="2359025"/>
                <a:ext cx="2698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8" name="Line 38"/>
              <p:cNvSpPr>
                <a:spLocks noChangeShapeType="1"/>
              </p:cNvSpPr>
              <p:nvPr/>
            </p:nvSpPr>
            <p:spPr bwMode="auto">
              <a:xfrm>
                <a:off x="2479923" y="2720975"/>
                <a:ext cx="1809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29" name="Line 37"/>
              <p:cNvSpPr>
                <a:spLocks noChangeShapeType="1"/>
              </p:cNvSpPr>
              <p:nvPr/>
            </p:nvSpPr>
            <p:spPr bwMode="auto">
              <a:xfrm>
                <a:off x="2840286" y="2359025"/>
                <a:ext cx="271462"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0" name="Line 36"/>
              <p:cNvSpPr>
                <a:spLocks noChangeShapeType="1"/>
              </p:cNvSpPr>
              <p:nvPr/>
            </p:nvSpPr>
            <p:spPr bwMode="auto">
              <a:xfrm>
                <a:off x="3472111" y="2359025"/>
                <a:ext cx="271462"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1" name="Line 35"/>
              <p:cNvSpPr>
                <a:spLocks noChangeShapeType="1"/>
              </p:cNvSpPr>
              <p:nvPr/>
            </p:nvSpPr>
            <p:spPr bwMode="auto">
              <a:xfrm>
                <a:off x="4102348" y="2359025"/>
                <a:ext cx="271463"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2" name="Line 34"/>
              <p:cNvSpPr>
                <a:spLocks noChangeShapeType="1"/>
              </p:cNvSpPr>
              <p:nvPr/>
            </p:nvSpPr>
            <p:spPr bwMode="auto">
              <a:xfrm>
                <a:off x="4734173" y="2359025"/>
                <a:ext cx="271463"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3" name="Line 33"/>
              <p:cNvSpPr>
                <a:spLocks noChangeShapeType="1"/>
              </p:cNvSpPr>
              <p:nvPr/>
            </p:nvSpPr>
            <p:spPr bwMode="auto">
              <a:xfrm>
                <a:off x="5365998" y="2359025"/>
                <a:ext cx="2698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4" name="Line 32"/>
              <p:cNvSpPr>
                <a:spLocks noChangeShapeType="1"/>
              </p:cNvSpPr>
              <p:nvPr/>
            </p:nvSpPr>
            <p:spPr bwMode="auto">
              <a:xfrm>
                <a:off x="5996236" y="2359025"/>
                <a:ext cx="271462"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5" name="Line 31"/>
              <p:cNvSpPr>
                <a:spLocks noChangeShapeType="1"/>
              </p:cNvSpPr>
              <p:nvPr/>
            </p:nvSpPr>
            <p:spPr bwMode="auto">
              <a:xfrm>
                <a:off x="6628061" y="2359025"/>
                <a:ext cx="271462"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6" name="Line 30"/>
              <p:cNvSpPr>
                <a:spLocks noChangeShapeType="1"/>
              </p:cNvSpPr>
              <p:nvPr/>
            </p:nvSpPr>
            <p:spPr bwMode="auto">
              <a:xfrm>
                <a:off x="2660898" y="3082925"/>
                <a:ext cx="180975" cy="1587"/>
              </a:xfrm>
              <a:prstGeom prst="line">
                <a:avLst/>
              </a:prstGeom>
              <a:noFill/>
              <a:ln w="254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7" name="Line 29"/>
              <p:cNvSpPr>
                <a:spLocks noChangeShapeType="1"/>
              </p:cNvSpPr>
              <p:nvPr/>
            </p:nvSpPr>
            <p:spPr bwMode="auto">
              <a:xfrm>
                <a:off x="3111748" y="3082925"/>
                <a:ext cx="180975" cy="1587"/>
              </a:xfrm>
              <a:prstGeom prst="line">
                <a:avLst/>
              </a:prstGeom>
              <a:noFill/>
              <a:ln w="25400">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8" name="Line 28"/>
              <p:cNvSpPr>
                <a:spLocks noChangeShapeType="1"/>
              </p:cNvSpPr>
              <p:nvPr/>
            </p:nvSpPr>
            <p:spPr bwMode="auto">
              <a:xfrm>
                <a:off x="3291136" y="3446462"/>
                <a:ext cx="180975" cy="0"/>
              </a:xfrm>
              <a:prstGeom prst="line">
                <a:avLst/>
              </a:prstGeom>
              <a:noFill/>
              <a:ln w="254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39" name="Line 27"/>
              <p:cNvSpPr>
                <a:spLocks noChangeShapeType="1"/>
              </p:cNvSpPr>
              <p:nvPr/>
            </p:nvSpPr>
            <p:spPr bwMode="auto">
              <a:xfrm>
                <a:off x="3741986" y="2720975"/>
                <a:ext cx="1809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0" name="Line 26"/>
              <p:cNvSpPr>
                <a:spLocks noChangeShapeType="1"/>
              </p:cNvSpPr>
              <p:nvPr/>
            </p:nvSpPr>
            <p:spPr bwMode="auto">
              <a:xfrm>
                <a:off x="5004048" y="2720975"/>
                <a:ext cx="1809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1" name="Line 25"/>
              <p:cNvSpPr>
                <a:spLocks noChangeShapeType="1"/>
              </p:cNvSpPr>
              <p:nvPr/>
            </p:nvSpPr>
            <p:spPr bwMode="auto">
              <a:xfrm>
                <a:off x="6267698" y="2720975"/>
                <a:ext cx="180975" cy="0"/>
              </a:xfrm>
              <a:prstGeom prst="line">
                <a:avLst/>
              </a:prstGeom>
              <a:noFill/>
              <a:ln w="254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2" name="Line 24"/>
              <p:cNvSpPr>
                <a:spLocks noChangeShapeType="1"/>
              </p:cNvSpPr>
              <p:nvPr/>
            </p:nvSpPr>
            <p:spPr bwMode="auto">
              <a:xfrm>
                <a:off x="3922961" y="3446462"/>
                <a:ext cx="180975" cy="0"/>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3" name="Line 23"/>
              <p:cNvSpPr>
                <a:spLocks noChangeShapeType="1"/>
              </p:cNvSpPr>
              <p:nvPr/>
            </p:nvSpPr>
            <p:spPr bwMode="auto">
              <a:xfrm>
                <a:off x="4373811" y="3446462"/>
                <a:ext cx="360362" cy="0"/>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4" name="Line 22"/>
              <p:cNvSpPr>
                <a:spLocks noChangeShapeType="1"/>
              </p:cNvSpPr>
              <p:nvPr/>
            </p:nvSpPr>
            <p:spPr bwMode="auto">
              <a:xfrm>
                <a:off x="5185023" y="3082925"/>
                <a:ext cx="180975" cy="1587"/>
              </a:xfrm>
              <a:prstGeom prst="line">
                <a:avLst/>
              </a:prstGeom>
              <a:noFill/>
              <a:ln w="254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5" name="Line 21"/>
              <p:cNvSpPr>
                <a:spLocks noChangeShapeType="1"/>
              </p:cNvSpPr>
              <p:nvPr/>
            </p:nvSpPr>
            <p:spPr bwMode="auto">
              <a:xfrm>
                <a:off x="5635873" y="3082925"/>
                <a:ext cx="180975" cy="1587"/>
              </a:xfrm>
              <a:prstGeom prst="line">
                <a:avLst/>
              </a:prstGeom>
              <a:noFill/>
              <a:ln w="25400">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6" name="Line 20"/>
              <p:cNvSpPr>
                <a:spLocks noChangeShapeType="1"/>
              </p:cNvSpPr>
              <p:nvPr/>
            </p:nvSpPr>
            <p:spPr bwMode="auto">
              <a:xfrm>
                <a:off x="5816848" y="3446462"/>
                <a:ext cx="90488" cy="0"/>
              </a:xfrm>
              <a:prstGeom prst="line">
                <a:avLst/>
              </a:prstGeom>
              <a:noFill/>
              <a:ln w="25400">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7" name="Line 19"/>
              <p:cNvSpPr>
                <a:spLocks noChangeShapeType="1"/>
              </p:cNvSpPr>
              <p:nvPr/>
            </p:nvSpPr>
            <p:spPr bwMode="auto">
              <a:xfrm>
                <a:off x="5905748" y="3808412"/>
                <a:ext cx="92075" cy="0"/>
              </a:xfrm>
              <a:prstGeom prst="line">
                <a:avLst/>
              </a:prstGeom>
              <a:noFill/>
              <a:ln w="254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8" name="Line 18"/>
              <p:cNvSpPr>
                <a:spLocks noChangeShapeType="1"/>
              </p:cNvSpPr>
              <p:nvPr/>
            </p:nvSpPr>
            <p:spPr bwMode="auto">
              <a:xfrm>
                <a:off x="6447086" y="3808412"/>
                <a:ext cx="180975" cy="0"/>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49" name="Line 17"/>
              <p:cNvSpPr>
                <a:spLocks noChangeShapeType="1"/>
              </p:cNvSpPr>
              <p:nvPr/>
            </p:nvSpPr>
            <p:spPr bwMode="auto">
              <a:xfrm>
                <a:off x="6897936" y="3808412"/>
                <a:ext cx="361950" cy="0"/>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0" name="Line 16"/>
              <p:cNvSpPr>
                <a:spLocks noChangeShapeType="1"/>
              </p:cNvSpPr>
              <p:nvPr/>
            </p:nvSpPr>
            <p:spPr bwMode="auto">
              <a:xfrm>
                <a:off x="2479923" y="2359025"/>
                <a:ext cx="0"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1" name="Line 15"/>
              <p:cNvSpPr>
                <a:spLocks noChangeShapeType="1"/>
              </p:cNvSpPr>
              <p:nvPr/>
            </p:nvSpPr>
            <p:spPr bwMode="auto">
              <a:xfrm>
                <a:off x="2660898" y="2720975"/>
                <a:ext cx="0"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2" name="Line 14"/>
              <p:cNvSpPr>
                <a:spLocks noChangeShapeType="1"/>
              </p:cNvSpPr>
              <p:nvPr/>
            </p:nvSpPr>
            <p:spPr bwMode="auto">
              <a:xfrm>
                <a:off x="3111748" y="2359025"/>
                <a:ext cx="0" cy="7223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3" name="Line 13"/>
              <p:cNvSpPr>
                <a:spLocks noChangeShapeType="1"/>
              </p:cNvSpPr>
              <p:nvPr/>
            </p:nvSpPr>
            <p:spPr bwMode="auto">
              <a:xfrm>
                <a:off x="3291136" y="3082925"/>
                <a:ext cx="1587" cy="3619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4" name="Line 12"/>
              <p:cNvSpPr>
                <a:spLocks noChangeShapeType="1"/>
              </p:cNvSpPr>
              <p:nvPr/>
            </p:nvSpPr>
            <p:spPr bwMode="auto">
              <a:xfrm>
                <a:off x="3741986" y="2359025"/>
                <a:ext cx="1587"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5" name="Line 11"/>
              <p:cNvSpPr>
                <a:spLocks noChangeShapeType="1"/>
              </p:cNvSpPr>
              <p:nvPr/>
            </p:nvSpPr>
            <p:spPr bwMode="auto">
              <a:xfrm>
                <a:off x="3922961" y="2720975"/>
                <a:ext cx="0" cy="7223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6" name="Line 10"/>
              <p:cNvSpPr>
                <a:spLocks noChangeShapeType="1"/>
              </p:cNvSpPr>
              <p:nvPr/>
            </p:nvSpPr>
            <p:spPr bwMode="auto">
              <a:xfrm>
                <a:off x="4373811" y="2359025"/>
                <a:ext cx="0" cy="10826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7" name="Line 9"/>
              <p:cNvSpPr>
                <a:spLocks noChangeShapeType="1"/>
              </p:cNvSpPr>
              <p:nvPr/>
            </p:nvSpPr>
            <p:spPr bwMode="auto">
              <a:xfrm>
                <a:off x="5004048" y="2359025"/>
                <a:ext cx="1588"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8" name="Line 8"/>
              <p:cNvSpPr>
                <a:spLocks noChangeShapeType="1"/>
              </p:cNvSpPr>
              <p:nvPr/>
            </p:nvSpPr>
            <p:spPr bwMode="auto">
              <a:xfrm>
                <a:off x="5185023" y="2720975"/>
                <a:ext cx="0"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59" name="Line 7"/>
              <p:cNvSpPr>
                <a:spLocks noChangeShapeType="1"/>
              </p:cNvSpPr>
              <p:nvPr/>
            </p:nvSpPr>
            <p:spPr bwMode="auto">
              <a:xfrm>
                <a:off x="5635873" y="2359025"/>
                <a:ext cx="0" cy="7223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60" name="Line 6"/>
              <p:cNvSpPr>
                <a:spLocks noChangeShapeType="1"/>
              </p:cNvSpPr>
              <p:nvPr/>
            </p:nvSpPr>
            <p:spPr bwMode="auto">
              <a:xfrm>
                <a:off x="5816848" y="3082925"/>
                <a:ext cx="0" cy="3619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61" name="Line 5"/>
              <p:cNvSpPr>
                <a:spLocks noChangeShapeType="1"/>
              </p:cNvSpPr>
              <p:nvPr/>
            </p:nvSpPr>
            <p:spPr bwMode="auto">
              <a:xfrm>
                <a:off x="5905748" y="3446462"/>
                <a:ext cx="1588" cy="360363"/>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62" name="Line 4"/>
              <p:cNvSpPr>
                <a:spLocks noChangeShapeType="1"/>
              </p:cNvSpPr>
              <p:nvPr/>
            </p:nvSpPr>
            <p:spPr bwMode="auto">
              <a:xfrm>
                <a:off x="6267698" y="2359025"/>
                <a:ext cx="0" cy="36036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63" name="Line 3"/>
              <p:cNvSpPr>
                <a:spLocks noChangeShapeType="1"/>
              </p:cNvSpPr>
              <p:nvPr/>
            </p:nvSpPr>
            <p:spPr bwMode="auto">
              <a:xfrm>
                <a:off x="6447086" y="2720975"/>
                <a:ext cx="1587" cy="10826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sp>
            <p:nvSpPr>
              <p:cNvPr id="64" name="Line 2"/>
              <p:cNvSpPr>
                <a:spLocks noChangeShapeType="1"/>
              </p:cNvSpPr>
              <p:nvPr/>
            </p:nvSpPr>
            <p:spPr bwMode="auto">
              <a:xfrm>
                <a:off x="6897936" y="2359025"/>
                <a:ext cx="1587" cy="1443037"/>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ndParaRPr>
              </a:p>
            </p:txBody>
          </p:sp>
        </p:grpSp>
        <p:grpSp>
          <p:nvGrpSpPr>
            <p:cNvPr id="92" name="Gruppieren 91"/>
            <p:cNvGrpSpPr/>
            <p:nvPr/>
          </p:nvGrpSpPr>
          <p:grpSpPr>
            <a:xfrm>
              <a:off x="827584" y="1855996"/>
              <a:ext cx="1124607" cy="1645012"/>
              <a:chOff x="827584" y="1855996"/>
              <a:chExt cx="1124607" cy="1645012"/>
            </a:xfrm>
          </p:grpSpPr>
          <p:sp>
            <p:nvSpPr>
              <p:cNvPr id="78" name="Textfeld 77"/>
              <p:cNvSpPr txBox="1"/>
              <p:nvPr/>
            </p:nvSpPr>
            <p:spPr>
              <a:xfrm>
                <a:off x="982183" y="2132856"/>
                <a:ext cx="908039" cy="261610"/>
              </a:xfrm>
              <a:prstGeom prst="rect">
                <a:avLst/>
              </a:prstGeom>
              <a:noFill/>
            </p:spPr>
            <p:txBody>
              <a:bodyPr wrap="square" rtlCol="0">
                <a:spAutoFit/>
              </a:bodyPr>
              <a:lstStyle/>
              <a:p>
                <a:pPr algn="r"/>
                <a:r>
                  <a:rPr lang="de-DE" sz="1100" dirty="0" smtClean="0">
                    <a:latin typeface="Garamond" panose="02020404030301010803" pitchFamily="18" charset="0"/>
                  </a:rPr>
                  <a:t>0.42    20 </a:t>
                </a:r>
                <a:r>
                  <a:rPr lang="de-DE" sz="1100" dirty="0">
                    <a:latin typeface="Garamond" panose="02020404030301010803" pitchFamily="18" charset="0"/>
                  </a:rPr>
                  <a:t>ms</a:t>
                </a:r>
              </a:p>
            </p:txBody>
          </p:sp>
          <p:sp>
            <p:nvSpPr>
              <p:cNvPr id="79" name="Textfeld 78"/>
              <p:cNvSpPr txBox="1"/>
              <p:nvPr/>
            </p:nvSpPr>
            <p:spPr>
              <a:xfrm>
                <a:off x="982183" y="2519318"/>
                <a:ext cx="908039" cy="261610"/>
              </a:xfrm>
              <a:prstGeom prst="rect">
                <a:avLst/>
              </a:prstGeom>
              <a:noFill/>
            </p:spPr>
            <p:txBody>
              <a:bodyPr wrap="square" rtlCol="0">
                <a:spAutoFit/>
              </a:bodyPr>
              <a:lstStyle/>
              <a:p>
                <a:pPr algn="r"/>
                <a:r>
                  <a:rPr lang="de-DE" sz="1100" dirty="0" smtClean="0">
                    <a:latin typeface="Garamond" panose="02020404030301010803" pitchFamily="18" charset="0"/>
                  </a:rPr>
                  <a:t>0.14    40 </a:t>
                </a:r>
                <a:r>
                  <a:rPr lang="de-DE" sz="1100" dirty="0">
                    <a:latin typeface="Garamond" panose="02020404030301010803" pitchFamily="18" charset="0"/>
                  </a:rPr>
                  <a:t>ms</a:t>
                </a:r>
              </a:p>
            </p:txBody>
          </p:sp>
          <p:sp>
            <p:nvSpPr>
              <p:cNvPr id="80" name="Textfeld 79"/>
              <p:cNvSpPr txBox="1"/>
              <p:nvPr/>
            </p:nvSpPr>
            <p:spPr>
              <a:xfrm>
                <a:off x="971600" y="2879358"/>
                <a:ext cx="908039" cy="261610"/>
              </a:xfrm>
              <a:prstGeom prst="rect">
                <a:avLst/>
              </a:prstGeom>
              <a:noFill/>
            </p:spPr>
            <p:txBody>
              <a:bodyPr wrap="square" rtlCol="0">
                <a:spAutoFit/>
              </a:bodyPr>
              <a:lstStyle/>
              <a:p>
                <a:pPr algn="r"/>
                <a:r>
                  <a:rPr lang="de-DE" sz="1100" dirty="0" smtClean="0">
                    <a:latin typeface="Garamond" panose="02020404030301010803" pitchFamily="18" charset="0"/>
                  </a:rPr>
                  <a:t>0.14    80 ms</a:t>
                </a:r>
                <a:endParaRPr lang="de-DE" sz="1100" dirty="0">
                  <a:latin typeface="Garamond" panose="02020404030301010803" pitchFamily="18" charset="0"/>
                </a:endParaRPr>
              </a:p>
            </p:txBody>
          </p:sp>
          <p:sp>
            <p:nvSpPr>
              <p:cNvPr id="81" name="Textfeld 80"/>
              <p:cNvSpPr txBox="1"/>
              <p:nvPr/>
            </p:nvSpPr>
            <p:spPr>
              <a:xfrm>
                <a:off x="827584" y="3239398"/>
                <a:ext cx="1074538" cy="261610"/>
              </a:xfrm>
              <a:prstGeom prst="rect">
                <a:avLst/>
              </a:prstGeom>
              <a:noFill/>
            </p:spPr>
            <p:txBody>
              <a:bodyPr wrap="square" rtlCol="0">
                <a:spAutoFit/>
              </a:bodyPr>
              <a:lstStyle/>
              <a:p>
                <a:pPr algn="r"/>
                <a:r>
                  <a:rPr lang="de-DE" sz="1100" dirty="0" smtClean="0">
                    <a:latin typeface="Garamond" panose="02020404030301010803" pitchFamily="18" charset="0"/>
                  </a:rPr>
                  <a:t>0,16   160 </a:t>
                </a:r>
                <a:r>
                  <a:rPr lang="de-DE" sz="1100" dirty="0">
                    <a:latin typeface="Garamond" panose="02020404030301010803" pitchFamily="18" charset="0"/>
                  </a:rPr>
                  <a:t>ms</a:t>
                </a:r>
              </a:p>
            </p:txBody>
          </p:sp>
          <p:sp>
            <p:nvSpPr>
              <p:cNvPr id="76" name="Textfeld 75"/>
              <p:cNvSpPr txBox="1"/>
              <p:nvPr/>
            </p:nvSpPr>
            <p:spPr>
              <a:xfrm>
                <a:off x="997409" y="1855996"/>
                <a:ext cx="954782" cy="261610"/>
              </a:xfrm>
              <a:prstGeom prst="rect">
                <a:avLst/>
              </a:prstGeom>
              <a:noFill/>
            </p:spPr>
            <p:txBody>
              <a:bodyPr wrap="square" rtlCol="0">
                <a:spAutoFit/>
              </a:bodyPr>
              <a:lstStyle/>
              <a:p>
                <a:r>
                  <a:rPr lang="de-DE" sz="1100" u="sng" dirty="0" smtClean="0">
                    <a:latin typeface="Garamond" panose="02020404030301010803" pitchFamily="18" charset="0"/>
                  </a:rPr>
                  <a:t>0,86 &gt; ln 2</a:t>
                </a:r>
              </a:p>
            </p:txBody>
          </p:sp>
        </p:grpSp>
      </p:grpSp>
    </p:spTree>
    <p:extLst>
      <p:ext uri="{BB962C8B-B14F-4D97-AF65-F5344CB8AC3E}">
        <p14:creationId xmlns:p14="http://schemas.microsoft.com/office/powerpoint/2010/main" val="38326631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Unterbrechungen</a:t>
            </a:r>
            <a:endParaRPr lang="de-DE" dirty="0"/>
          </a:p>
        </p:txBody>
      </p:sp>
      <p:sp>
        <p:nvSpPr>
          <p:cNvPr id="3" name="Inhaltsplatzhalter 2"/>
          <p:cNvSpPr>
            <a:spLocks noGrp="1"/>
          </p:cNvSpPr>
          <p:nvPr>
            <p:ph idx="1"/>
          </p:nvPr>
        </p:nvSpPr>
        <p:spPr>
          <a:xfrm>
            <a:off x="685800" y="1988840"/>
            <a:ext cx="7772400" cy="4176464"/>
          </a:xfrm>
        </p:spPr>
        <p:txBody>
          <a:bodyPr/>
          <a:lstStyle/>
          <a:p>
            <a:pPr marL="0" indent="0">
              <a:buNone/>
            </a:pPr>
            <a:r>
              <a:rPr lang="de-DE" sz="2000" dirty="0" smtClean="0"/>
              <a:t>Unterbrechungen (</a:t>
            </a:r>
            <a:r>
              <a:rPr lang="de-DE" sz="2000" i="1" dirty="0" smtClean="0"/>
              <a:t>interrupts</a:t>
            </a:r>
            <a:r>
              <a:rPr lang="de-DE" sz="2000" dirty="0" smtClean="0"/>
              <a:t>) sind Ereignisse, die von der Hardware oder von der Systemsoftware ausgelöst werden. Sie werden erzeugt und können ausgeliefert werden.</a:t>
            </a:r>
          </a:p>
          <a:p>
            <a:r>
              <a:rPr lang="de-DE" sz="2000" dirty="0" smtClean="0"/>
              <a:t>Erzeugung (</a:t>
            </a:r>
            <a:r>
              <a:rPr lang="de-DE" sz="2000" i="1" dirty="0" smtClean="0"/>
              <a:t>generation</a:t>
            </a:r>
            <a:r>
              <a:rPr lang="de-DE" sz="2000" dirty="0" smtClean="0"/>
              <a:t>) ist das Ereignis, das sie dem Programm verfügbar macht.</a:t>
            </a:r>
          </a:p>
          <a:p>
            <a:r>
              <a:rPr lang="de-DE" sz="2000" dirty="0" smtClean="0"/>
              <a:t>Auslieferung (</a:t>
            </a:r>
            <a:r>
              <a:rPr lang="de-DE" sz="2000" i="1" dirty="0" smtClean="0"/>
              <a:t>delivery</a:t>
            </a:r>
            <a:r>
              <a:rPr lang="de-DE" sz="2000" dirty="0" smtClean="0"/>
              <a:t>) ist die Handlung, die die Reaktion des Programms darauf bewirkt.</a:t>
            </a:r>
          </a:p>
          <a:p>
            <a:pPr marL="0" indent="0">
              <a:buNone/>
            </a:pPr>
            <a:r>
              <a:rPr lang="de-DE" sz="2000" dirty="0" smtClean="0"/>
              <a:t>Zwischen Erzeugung und Auslieferung ist die Unterbrechung ausstehend (</a:t>
            </a:r>
            <a:r>
              <a:rPr lang="de-DE" sz="2000" i="1" dirty="0" smtClean="0"/>
              <a:t>pending</a:t>
            </a:r>
            <a:r>
              <a:rPr lang="de-DE" sz="2000" dirty="0" smtClean="0"/>
              <a:t>).</a:t>
            </a:r>
          </a:p>
          <a:p>
            <a:pPr marL="0" indent="0">
              <a:buNone/>
            </a:pPr>
            <a:r>
              <a:rPr lang="de-DE" sz="2000" dirty="0" smtClean="0"/>
              <a:t>Unterbrechungen können blockiert werden; sie können dann nicht ausgeliefert werden. Ob sie ausstehend bleiben oder verloren gehen, ist implementierungsabhängig.</a:t>
            </a:r>
            <a:endParaRPr lang="de-DE" sz="20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127</a:t>
            </a:fld>
            <a:endParaRPr lang="de-DE" dirty="0"/>
          </a:p>
        </p:txBody>
      </p:sp>
    </p:spTree>
    <p:extLst>
      <p:ext uri="{BB962C8B-B14F-4D97-AF65-F5344CB8AC3E}">
        <p14:creationId xmlns:p14="http://schemas.microsoft.com/office/powerpoint/2010/main" val="373871197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Unterbrechungsbehandler</a:t>
            </a:r>
            <a:endParaRPr lang="de-DE" dirty="0"/>
          </a:p>
        </p:txBody>
      </p:sp>
      <p:sp>
        <p:nvSpPr>
          <p:cNvPr id="3" name="Inhaltsplatzhalter 2"/>
          <p:cNvSpPr>
            <a:spLocks noGrp="1"/>
          </p:cNvSpPr>
          <p:nvPr>
            <p:ph idx="1"/>
          </p:nvPr>
        </p:nvSpPr>
        <p:spPr>
          <a:xfrm>
            <a:off x="685800" y="1752600"/>
            <a:ext cx="7772400" cy="4495800"/>
          </a:xfrm>
        </p:spPr>
        <p:txBody>
          <a:bodyPr/>
          <a:lstStyle/>
          <a:p>
            <a:pPr marL="0" indent="0">
              <a:buNone/>
            </a:pPr>
            <a:r>
              <a:rPr lang="de-DE" sz="2000" dirty="0" smtClean="0"/>
              <a:t>Zur </a:t>
            </a:r>
            <a:r>
              <a:rPr lang="de-DE" sz="2000" dirty="0"/>
              <a:t>Auslieferung benötigt man einen an die Unterbrechung angehängten (</a:t>
            </a:r>
            <a:r>
              <a:rPr lang="de-DE" sz="2000" i="1" dirty="0"/>
              <a:t>attached</a:t>
            </a:r>
            <a:r>
              <a:rPr lang="de-DE" sz="2000" dirty="0"/>
              <a:t>) </a:t>
            </a:r>
            <a:r>
              <a:rPr lang="de-DE" sz="2000" dirty="0" smtClean="0"/>
              <a:t>Behandler, das ist eine parameterlose Prozedur eines geschütz-ten Typs oder eines alleinstehenden geschützten Objekts, die auf Biblio-theksebene definiert sein muss. Objekte eines solchen Typs müssen nicht auf Bibliotheksebene vereinbart werden.</a:t>
            </a:r>
          </a:p>
          <a:p>
            <a:pPr marL="0" indent="0">
              <a:buNone/>
            </a:pPr>
            <a:r>
              <a:rPr lang="de-DE" sz="2000" dirty="0" smtClean="0"/>
              <a:t>Der Aspekt </a:t>
            </a:r>
            <a:r>
              <a:rPr lang="de-DE" sz="1800" dirty="0" smtClean="0">
                <a:latin typeface="Courier New" panose="02070309020205020404" pitchFamily="49" charset="0"/>
                <a:cs typeface="Courier New" panose="02070309020205020404" pitchFamily="49" charset="0"/>
              </a:rPr>
              <a:t>Attach_Handler</a:t>
            </a:r>
            <a:r>
              <a:rPr lang="de-DE" sz="2000" dirty="0" smtClean="0"/>
              <a:t> hängt die Prozedur an die genannte Unter-brechung an:</a:t>
            </a:r>
          </a:p>
          <a:p>
            <a:pPr marL="627063" indent="0">
              <a:buNone/>
            </a:pPr>
            <a:r>
              <a:rPr lang="de-DE" sz="1800" b="1" dirty="0" smtClean="0">
                <a:latin typeface="Courier New" panose="02070309020205020404" pitchFamily="49" charset="0"/>
                <a:cs typeface="Courier New" panose="02070309020205020404" pitchFamily="49" charset="0"/>
              </a:rPr>
              <a:t>protected</a:t>
            </a:r>
            <a:r>
              <a:rPr lang="de-DE" sz="1800" dirty="0" smtClean="0">
                <a:latin typeface="Courier New" panose="02070309020205020404" pitchFamily="49" charset="0"/>
                <a:cs typeface="Courier New" panose="02070309020205020404" pitchFamily="49" charset="0"/>
              </a:rPr>
              <a:t> Mein_Behandler </a:t>
            </a:r>
            <a:r>
              <a:rPr lang="de-DE" sz="1800" b="1" dirty="0" smtClean="0">
                <a:latin typeface="Courier New" panose="02070309020205020404" pitchFamily="49" charset="0"/>
                <a:cs typeface="Courier New" panose="02070309020205020404" pitchFamily="49" charset="0"/>
              </a:rPr>
              <a:t>is</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procedure</a:t>
            </a:r>
            <a:r>
              <a:rPr lang="de-DE" sz="1800" dirty="0" smtClean="0">
                <a:latin typeface="Courier New" panose="02070309020205020404" pitchFamily="49" charset="0"/>
                <a:cs typeface="Courier New" panose="02070309020205020404" pitchFamily="49" charset="0"/>
              </a:rPr>
              <a:t> Behandle </a:t>
            </a:r>
            <a:r>
              <a:rPr lang="de-DE" sz="1800" b="1" dirty="0" smtClean="0">
                <a:latin typeface="Courier New" panose="02070309020205020404" pitchFamily="49" charset="0"/>
                <a:cs typeface="Courier New" panose="02070309020205020404" pitchFamily="49" charset="0"/>
              </a:rPr>
              <a:t>with</a:t>
            </a:r>
            <a:r>
              <a:rPr lang="de-DE" sz="1800" dirty="0" smtClean="0">
                <a:latin typeface="Courier New" panose="02070309020205020404" pitchFamily="49" charset="0"/>
                <a:cs typeface="Courier New" panose="02070309020205020404" pitchFamily="49" charset="0"/>
              </a:rPr>
              <a:t> Attach_Handler (Id);</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Mein_Behandler;</a:t>
            </a:r>
          </a:p>
          <a:p>
            <a:pPr marL="0" indent="0">
              <a:buNone/>
            </a:pPr>
            <a:r>
              <a:rPr lang="de-DE" sz="1800" dirty="0">
                <a:solidFill>
                  <a:srgbClr val="000000"/>
                </a:solidFill>
                <a:latin typeface="Courier New" panose="02070309020205020404" pitchFamily="49" charset="0"/>
                <a:cs typeface="Courier New" panose="02070309020205020404" pitchFamily="49" charset="0"/>
              </a:rPr>
              <a:t>Id</a:t>
            </a:r>
            <a:r>
              <a:rPr lang="de-DE" sz="2000" dirty="0">
                <a:solidFill>
                  <a:srgbClr val="000000"/>
                </a:solidFill>
              </a:rPr>
              <a:t> ist ein </a:t>
            </a:r>
            <a:r>
              <a:rPr lang="de-DE" sz="2000" dirty="0" smtClean="0">
                <a:solidFill>
                  <a:srgbClr val="000000"/>
                </a:solidFill>
              </a:rPr>
              <a:t>statischer Wert </a:t>
            </a:r>
            <a:r>
              <a:rPr lang="de-DE" sz="2000" dirty="0">
                <a:solidFill>
                  <a:srgbClr val="000000"/>
                </a:solidFill>
              </a:rPr>
              <a:t>vom Typ </a:t>
            </a:r>
            <a:r>
              <a:rPr lang="en-US" sz="1800" dirty="0">
                <a:solidFill>
                  <a:srgbClr val="000000"/>
                </a:solidFill>
                <a:latin typeface="Courier New" panose="02070309020205020404" pitchFamily="49" charset="0"/>
                <a:cs typeface="Courier New" panose="02070309020205020404" pitchFamily="49" charset="0"/>
              </a:rPr>
              <a:t>Ada.Interrupts.Interrupt_Id</a:t>
            </a:r>
            <a:r>
              <a:rPr lang="en-US" sz="2000" dirty="0" smtClean="0">
                <a:solidFill>
                  <a:srgbClr val="000000"/>
                </a:solidFill>
              </a:rPr>
              <a:t>.</a:t>
            </a:r>
          </a:p>
          <a:p>
            <a:pPr marL="0" indent="0">
              <a:buNone/>
            </a:pPr>
            <a:r>
              <a:rPr lang="en-US" sz="2000" dirty="0" smtClean="0">
                <a:solidFill>
                  <a:srgbClr val="000000"/>
                </a:solidFill>
                <a:cs typeface="Courier New" panose="02070309020205020404" pitchFamily="49" charset="0"/>
              </a:rPr>
              <a:t>Der </a:t>
            </a:r>
            <a:r>
              <a:rPr lang="de-DE" sz="2000" dirty="0" smtClean="0">
                <a:solidFill>
                  <a:srgbClr val="000000"/>
                </a:solidFill>
                <a:cs typeface="Courier New" panose="02070309020205020404" pitchFamily="49" charset="0"/>
              </a:rPr>
              <a:t>Aspekt</a:t>
            </a:r>
            <a:r>
              <a:rPr lang="en-US" sz="2000" dirty="0" smtClean="0">
                <a:solidFill>
                  <a:srgbClr val="000000"/>
                </a:solidFill>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Interrupt_Handler</a:t>
            </a:r>
            <a:r>
              <a:rPr lang="de-DE" sz="2000" dirty="0" smtClean="0"/>
              <a:t> kann verwendet werden, um dyna-misch Behandler an geschützte Prozeduren anzuhängen. Die dürfen dann auch an mehrere Unterbrechungen angehängt sein.</a:t>
            </a:r>
            <a:endParaRPr lang="de-DE" sz="2000" dirty="0" smtClean="0">
              <a:cs typeface="Courier New" panose="02070309020205020404" pitchFamily="49" charset="0"/>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128</a:t>
            </a:fld>
            <a:endParaRPr lang="de-DE" dirty="0"/>
          </a:p>
        </p:txBody>
      </p:sp>
    </p:spTree>
    <p:extLst>
      <p:ext uri="{BB962C8B-B14F-4D97-AF65-F5344CB8AC3E}">
        <p14:creationId xmlns:p14="http://schemas.microsoft.com/office/powerpoint/2010/main" val="1401612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Hauptunterprogramm</a:t>
            </a:r>
            <a:endParaRPr lang="de-DE" dirty="0"/>
          </a:p>
        </p:txBody>
      </p:sp>
      <p:sp>
        <p:nvSpPr>
          <p:cNvPr id="3" name="Inhaltsplatzhalter 2"/>
          <p:cNvSpPr>
            <a:spLocks noGrp="1"/>
          </p:cNvSpPr>
          <p:nvPr>
            <p:ph idx="1"/>
          </p:nvPr>
        </p:nvSpPr>
        <p:spPr>
          <a:xfrm>
            <a:off x="685800" y="1988840"/>
            <a:ext cx="7772400" cy="4248472"/>
          </a:xfrm>
        </p:spPr>
        <p:txBody>
          <a:bodyPr/>
          <a:lstStyle/>
          <a:p>
            <a:pPr marL="0" indent="0">
              <a:buNone/>
            </a:pPr>
            <a:r>
              <a:rPr lang="de-DE" sz="1900" dirty="0" smtClean="0"/>
              <a:t>Man spricht gewöhnlich von einem Hauptprogramm, das das gesamte Programm startet und gegebenenfalls steuert. Viele Programmsprachen haben dafür eine eigene Bezeichnung wie z.B. </a:t>
            </a:r>
            <a:r>
              <a:rPr lang="de-DE" sz="1900" i="1" dirty="0" smtClean="0"/>
              <a:t>Main</a:t>
            </a:r>
            <a:r>
              <a:rPr lang="de-DE" sz="1900" dirty="0" smtClean="0"/>
              <a:t>.</a:t>
            </a:r>
          </a:p>
          <a:p>
            <a:pPr marL="0" indent="0">
              <a:buNone/>
            </a:pPr>
            <a:r>
              <a:rPr lang="de-DE" sz="1900" dirty="0" smtClean="0"/>
              <a:t>In Ada gibt es kein solches Hauptprogramm. Jede auf Bibliotheksebene definierte parameterlose Prozedur kann als sogenanntes </a:t>
            </a:r>
            <a:r>
              <a:rPr lang="de-DE" sz="1900" i="1" dirty="0" smtClean="0"/>
              <a:t>Hauptunterprogramm</a:t>
            </a:r>
            <a:r>
              <a:rPr lang="de-DE" sz="1900" dirty="0" smtClean="0"/>
              <a:t> (</a:t>
            </a:r>
            <a:r>
              <a:rPr lang="de-DE" sz="1900" i="1" dirty="0" smtClean="0"/>
              <a:t>main subprogram</a:t>
            </a:r>
            <a:r>
              <a:rPr lang="de-DE" sz="1900" dirty="0" smtClean="0"/>
              <a:t>) dienen, indem man es beim Linken dazu verwendet. Dieses Hauptunterprogramm lebt solange wie alle anderen Bibliothekseinhei-ten. Daher kommt eine verbreitete Fehlinterpretation, die mit der Lebenszeit von Zugriffstypen (</a:t>
            </a:r>
            <a:r>
              <a:rPr lang="de-DE" sz="1900" i="1" dirty="0" smtClean="0"/>
              <a:t>access types</a:t>
            </a:r>
            <a:r>
              <a:rPr lang="de-DE" sz="1900" dirty="0"/>
              <a:t>) zu </a:t>
            </a:r>
            <a:r>
              <a:rPr lang="de-DE" sz="1900" dirty="0" smtClean="0"/>
              <a:t>tun hat (Ada spricht von Zugriffsebenen (</a:t>
            </a:r>
            <a:r>
              <a:rPr lang="de-DE" sz="1900" i="1" dirty="0" smtClean="0"/>
              <a:t>access levels</a:t>
            </a:r>
            <a:r>
              <a:rPr lang="de-DE" sz="1900" dirty="0" smtClean="0"/>
              <a:t>)) und zu kuriosen Fehlermeldungen des Übersetzers führt.</a:t>
            </a:r>
          </a:p>
          <a:p>
            <a:pPr marL="0" indent="0">
              <a:buNone/>
            </a:pPr>
            <a:r>
              <a:rPr lang="de-DE" sz="1900" dirty="0" smtClean="0"/>
              <a:t>Es ist nämlich durchaus möglich, ein anderes Hauptunterprogramm davor zu setzen und das bisherige darin aufzurufen: Schon ist dessen Lebenszeit sehr begrenzt.</a:t>
            </a:r>
            <a:endParaRPr lang="de-DE" sz="19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a:t>
            </a:fld>
            <a:endParaRPr lang="de-DE" dirty="0"/>
          </a:p>
        </p:txBody>
      </p:sp>
    </p:spTree>
    <p:extLst>
      <p:ext uri="{BB962C8B-B14F-4D97-AF65-F5344CB8AC3E}">
        <p14:creationId xmlns:p14="http://schemas.microsoft.com/office/powerpoint/2010/main" val="210540458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RM Annex D</a:t>
            </a:r>
            <a:endParaRPr lang="de-DE" dirty="0"/>
          </a:p>
        </p:txBody>
      </p:sp>
      <p:sp>
        <p:nvSpPr>
          <p:cNvPr id="3" name="Inhaltsplatzhalter 2"/>
          <p:cNvSpPr>
            <a:spLocks noGrp="1"/>
          </p:cNvSpPr>
          <p:nvPr>
            <p:ph idx="1"/>
          </p:nvPr>
        </p:nvSpPr>
        <p:spPr>
          <a:xfrm>
            <a:off x="685800" y="1916832"/>
            <a:ext cx="7772400" cy="4331568"/>
          </a:xfrm>
        </p:spPr>
        <p:txBody>
          <a:bodyPr/>
          <a:lstStyle/>
          <a:p>
            <a:pPr marL="0" indent="0">
              <a:buNone/>
            </a:pPr>
            <a:r>
              <a:rPr lang="de-DE" sz="1800" dirty="0" smtClean="0"/>
              <a:t>RM Kapitel 9 enthält die Grundlagen der Prozessverarbeitung, die im Wesent-lichen in diesem </a:t>
            </a:r>
            <a:r>
              <a:rPr lang="de-DE" sz="1800" dirty="0"/>
              <a:t>K</a:t>
            </a:r>
            <a:r>
              <a:rPr lang="de-DE" sz="1800" dirty="0" smtClean="0"/>
              <a:t>urs behandelt sind.</a:t>
            </a:r>
          </a:p>
          <a:p>
            <a:pPr marL="0" indent="0">
              <a:buNone/>
            </a:pPr>
            <a:r>
              <a:rPr lang="de-DE" sz="1800" dirty="0" smtClean="0"/>
              <a:t>Annex D (ein Annex für spezielle Bedürfnisse) enthält viele Möglichkeiten, wie </a:t>
            </a:r>
            <a:r>
              <a:rPr lang="de-DE" sz="1800" dirty="0"/>
              <a:t>in </a:t>
            </a:r>
            <a:r>
              <a:rPr lang="de-DE" sz="1800" dirty="0" smtClean="0"/>
              <a:t>das voreingestellte Realzeit-Verhalten eingegriffen werden kann, unter anderem:</a:t>
            </a:r>
          </a:p>
          <a:p>
            <a:r>
              <a:rPr lang="de-DE" sz="1800" dirty="0" smtClean="0"/>
              <a:t>Weitere Eingangs-Warteschlangen_Ordnungen: </a:t>
            </a:r>
            <a:r>
              <a:rPr lang="de-DE" sz="1600" dirty="0" smtClean="0">
                <a:latin typeface="Courier New" panose="02070309020205020404" pitchFamily="49" charset="0"/>
                <a:cs typeface="Courier New" panose="02070309020205020404" pitchFamily="49" charset="0"/>
              </a:rPr>
              <a:t>FIFO_Queuing</a:t>
            </a:r>
            <a:r>
              <a:rPr lang="de-DE" sz="1800" dirty="0"/>
              <a:t>, </a:t>
            </a:r>
            <a:r>
              <a:rPr lang="de-DE" sz="1600" dirty="0" smtClean="0">
                <a:latin typeface="Courier New" panose="02070309020205020404" pitchFamily="49" charset="0"/>
                <a:cs typeface="Courier New" panose="02070309020205020404" pitchFamily="49" charset="0"/>
              </a:rPr>
              <a:t>Ordered_FIFO_Queuing</a:t>
            </a:r>
            <a:r>
              <a:rPr lang="de-DE" sz="1800" dirty="0" smtClean="0"/>
              <a:t> und </a:t>
            </a:r>
            <a:r>
              <a:rPr lang="de-DE" sz="1600" dirty="0" smtClean="0">
                <a:latin typeface="Courier New" panose="02070309020205020404" pitchFamily="49" charset="0"/>
                <a:cs typeface="Courier New" panose="02070309020205020404" pitchFamily="49" charset="0"/>
              </a:rPr>
              <a:t>Priority_Queuing</a:t>
            </a:r>
            <a:r>
              <a:rPr lang="de-DE" sz="1800" dirty="0" smtClean="0"/>
              <a:t>.</a:t>
            </a:r>
          </a:p>
          <a:p>
            <a:r>
              <a:rPr lang="de-DE" sz="1800" dirty="0"/>
              <a:t>Prozessbezogene </a:t>
            </a:r>
            <a:r>
              <a:rPr lang="de-DE" sz="1800" dirty="0" smtClean="0"/>
              <a:t>Einschränkungen </a:t>
            </a:r>
            <a:r>
              <a:rPr lang="de-DE" sz="1800" dirty="0"/>
              <a:t>(z.B. die maximale Länge der </a:t>
            </a:r>
            <a:r>
              <a:rPr lang="de-DE" sz="1800" dirty="0" smtClean="0"/>
              <a:t>Eingangs-Warteschlangen, Anzahl der erlaubten Eingänge eines Prozesses, etc.</a:t>
            </a:r>
            <a:endParaRPr lang="de-DE" sz="1800" dirty="0"/>
          </a:p>
          <a:p>
            <a:r>
              <a:rPr lang="de-DE" sz="1800" dirty="0" smtClean="0"/>
              <a:t>Dynamische Prioritäten</a:t>
            </a:r>
          </a:p>
          <a:p>
            <a:r>
              <a:rPr lang="de-DE" sz="1800" dirty="0" smtClean="0"/>
              <a:t>Dispatching</a:t>
            </a:r>
            <a:r>
              <a:rPr lang="de-DE" sz="1800" dirty="0"/>
              <a:t> </a:t>
            </a:r>
            <a:r>
              <a:rPr lang="de-DE" sz="1800" dirty="0" smtClean="0"/>
              <a:t>Policies</a:t>
            </a:r>
          </a:p>
          <a:p>
            <a:r>
              <a:rPr lang="de-DE" sz="1800" dirty="0" smtClean="0"/>
              <a:t>Locking Policies</a:t>
            </a:r>
          </a:p>
          <a:p>
            <a:r>
              <a:rPr lang="de-DE" sz="1800" dirty="0" smtClean="0"/>
              <a:t>Admission Policies (</a:t>
            </a:r>
            <a:r>
              <a:rPr lang="de-DE" sz="1800" dirty="0" smtClean="0">
                <a:solidFill>
                  <a:srgbClr val="C00000"/>
                </a:solidFill>
              </a:rPr>
              <a:t>Ada 2022</a:t>
            </a:r>
            <a:r>
              <a:rPr lang="de-DE" sz="1800" dirty="0" smtClean="0"/>
              <a:t>)</a:t>
            </a:r>
          </a:p>
          <a:p>
            <a:r>
              <a:rPr lang="de-DE" sz="1800" dirty="0" smtClean="0"/>
              <a:t>Zuweisung von Prozessen auf Prozessoren (</a:t>
            </a:r>
            <a:r>
              <a:rPr lang="de-DE" sz="1800" dirty="0" smtClean="0">
                <a:solidFill>
                  <a:srgbClr val="C00000"/>
                </a:solidFill>
              </a:rPr>
              <a:t>Ada 2012</a:t>
            </a:r>
            <a:r>
              <a:rPr lang="de-DE" sz="1800" dirty="0" smtClean="0"/>
              <a:t>)</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129</a:t>
            </a:fld>
            <a:endParaRPr lang="de-DE" dirty="0"/>
          </a:p>
        </p:txBody>
      </p:sp>
    </p:spTree>
    <p:extLst>
      <p:ext uri="{BB962C8B-B14F-4D97-AF65-F5344CB8AC3E}">
        <p14:creationId xmlns:p14="http://schemas.microsoft.com/office/powerpoint/2010/main" val="206693351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Hausmeister</a:t>
            </a:r>
            <a:endParaRPr lang="de-DE" dirty="0"/>
          </a:p>
        </p:txBody>
      </p:sp>
      <p:sp>
        <p:nvSpPr>
          <p:cNvPr id="3" name="Inhaltsplatzhalter 2"/>
          <p:cNvSpPr>
            <a:spLocks noGrp="1"/>
          </p:cNvSpPr>
          <p:nvPr>
            <p:ph idx="1"/>
          </p:nvPr>
        </p:nvSpPr>
        <p:spPr/>
        <p:txBody>
          <a:bodyPr/>
          <a:lstStyle/>
          <a:p>
            <a:pPr marL="0" indent="0">
              <a:buNone/>
            </a:pPr>
            <a:r>
              <a:rPr lang="de-DE" sz="2200" dirty="0" smtClean="0"/>
              <a:t>Hausmeister haben keine leichte Aufgabe. Nehmen Sie eine Eigen-tumswohnanlage mit mehreren Parteien. Jeder Bewohner hat eine andere Vorstellung von gemütlicher Wärme: Dem einen ist’s zu kalt, während die andere über die Hitze klagt.</a:t>
            </a:r>
          </a:p>
          <a:p>
            <a:pPr marL="0" indent="0">
              <a:buNone/>
            </a:pPr>
            <a:r>
              <a:rPr lang="de-DE" sz="2200" dirty="0" smtClean="0"/>
              <a:t>Jeder Eigentümer, dem die augenblickliche Temperatur nicht passt, wendet sich also an den armen Hausmeister, der als Dienstleister die gewünschte Temperatur möglichst sofort einstellen soll.</a:t>
            </a:r>
          </a:p>
          <a:p>
            <a:pPr marL="0" indent="0">
              <a:buNone/>
            </a:pPr>
            <a:r>
              <a:rPr lang="de-DE" sz="2200" dirty="0" smtClean="0"/>
              <a:t>Es dauert natürlich eine gewisse Zeit, bis die Heizung die neue Temperatur erreicht hat.</a:t>
            </a:r>
          </a:p>
          <a:p>
            <a:pPr marL="0" indent="0">
              <a:buNone/>
            </a:pPr>
            <a:r>
              <a:rPr lang="de-DE" sz="2200" dirty="0" smtClean="0"/>
              <a:t>Lassen Sie Ihre Phantasie spielen und programmieren Sie den Hausmeister, die </a:t>
            </a:r>
            <a:r>
              <a:rPr lang="de-DE" sz="2200" i="1" dirty="0" smtClean="0"/>
              <a:t>n</a:t>
            </a:r>
            <a:r>
              <a:rPr lang="de-DE" sz="2200" dirty="0" smtClean="0"/>
              <a:t> Eigentümer und die Heizanlage.</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130</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404193594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b="1" dirty="0"/>
              <a:t>Restriktionen und </a:t>
            </a:r>
            <a:r>
              <a:rPr lang="de-DE" altLang="de-DE" sz="2400" b="1" dirty="0" smtClean="0"/>
              <a:t>Programmprofile</a:t>
            </a:r>
            <a:endParaRPr lang="de-DE" altLang="de-DE" sz="2400" b="1"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131</a:t>
            </a:fld>
            <a:endParaRPr lang="de-DE" dirty="0"/>
          </a:p>
        </p:txBody>
      </p:sp>
    </p:spTree>
    <p:extLst>
      <p:ext uri="{BB962C8B-B14F-4D97-AF65-F5344CB8AC3E}">
        <p14:creationId xmlns:p14="http://schemas.microsoft.com/office/powerpoint/2010/main" val="252741082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04664"/>
            <a:ext cx="7772400" cy="1347936"/>
          </a:xfrm>
        </p:spPr>
        <p:txBody>
          <a:bodyPr/>
          <a:lstStyle/>
          <a:p>
            <a:r>
              <a:rPr lang="de-DE" dirty="0" smtClean="0"/>
              <a:t>Restriktionen </a:t>
            </a:r>
            <a:r>
              <a:rPr lang="de-DE" altLang="de-DE" dirty="0" smtClean="0"/>
              <a:t>und Programmprofile</a:t>
            </a:r>
            <a:endParaRPr lang="de-DE" dirty="0"/>
          </a:p>
        </p:txBody>
      </p:sp>
      <p:sp>
        <p:nvSpPr>
          <p:cNvPr id="3" name="Inhaltsplatzhalter 2"/>
          <p:cNvSpPr>
            <a:spLocks noGrp="1"/>
          </p:cNvSpPr>
          <p:nvPr>
            <p:ph idx="1"/>
          </p:nvPr>
        </p:nvSpPr>
        <p:spPr>
          <a:xfrm>
            <a:off x="685800" y="1916832"/>
            <a:ext cx="7772400" cy="4179168"/>
          </a:xfrm>
        </p:spPr>
        <p:txBody>
          <a:bodyPr/>
          <a:lstStyle/>
          <a:p>
            <a:pPr marL="0" indent="0">
              <a:buNone/>
            </a:pPr>
            <a:r>
              <a:rPr lang="de-DE" sz="2400" dirty="0" smtClean="0"/>
              <a:t>Ada ist eine sehr mächtige Sprache, die viele Einrichtungen für die verschiedensten Anwendungsbereiche bietet. Manche davon sind unter gewissen Umständen störend oder sogar schädlich. Durch sogenannte Restriktionen kann deren Verwendung ausgeschlossen werden.</a:t>
            </a:r>
          </a:p>
          <a:p>
            <a:pPr marL="0" indent="0">
              <a:buNone/>
            </a:pPr>
            <a:r>
              <a:rPr lang="de-DE" sz="2400" dirty="0" smtClean="0"/>
              <a:t>Dazu dient das Konfigurationspragma </a:t>
            </a:r>
            <a:r>
              <a:rPr lang="de-DE" sz="2000" dirty="0" smtClean="0">
                <a:latin typeface="Courier New" panose="02070309020205020404" pitchFamily="49" charset="0"/>
                <a:cs typeface="Courier New" panose="02070309020205020404" pitchFamily="49" charset="0"/>
              </a:rPr>
              <a:t>Restrictions</a:t>
            </a:r>
            <a:r>
              <a:rPr lang="de-DE" sz="2400" dirty="0" smtClean="0"/>
              <a:t>, das als Parameter eine Aufzählung von Restriktionen enthält.</a:t>
            </a:r>
          </a:p>
          <a:p>
            <a:pPr marL="0" indent="0">
              <a:buNone/>
            </a:pPr>
            <a:r>
              <a:rPr lang="de-DE" sz="2400" dirty="0" smtClean="0"/>
              <a:t>Oft werden sehr viele solcher Restriktionen benötigt. Ada erlaubt daher Implementierungen, solche </a:t>
            </a:r>
            <a:r>
              <a:rPr lang="de-DE" sz="2400" dirty="0"/>
              <a:t>Restriktionen und </a:t>
            </a:r>
            <a:r>
              <a:rPr lang="de-DE" sz="2400" dirty="0" smtClean="0"/>
              <a:t>andere Pragmas zu einem Programmprofil zusammenzufassen mittels des Pragmas </a:t>
            </a:r>
            <a:r>
              <a:rPr lang="de-DE" sz="2000" dirty="0" smtClean="0">
                <a:latin typeface="Courier New" panose="02070309020205020404" pitchFamily="49" charset="0"/>
                <a:cs typeface="Courier New" panose="02070309020205020404" pitchFamily="49" charset="0"/>
              </a:rPr>
              <a:t>Profile</a:t>
            </a:r>
            <a:r>
              <a:rPr lang="de-DE" sz="2400" dirty="0" smtClean="0"/>
              <a:t>.</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132</a:t>
            </a:fld>
            <a:endParaRPr lang="de-DE" dirty="0"/>
          </a:p>
        </p:txBody>
      </p:sp>
    </p:spTree>
    <p:extLst>
      <p:ext uri="{BB962C8B-B14F-4D97-AF65-F5344CB8AC3E}">
        <p14:creationId xmlns:p14="http://schemas.microsoft.com/office/powerpoint/2010/main" val="66498260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04664"/>
            <a:ext cx="7772400" cy="1347936"/>
          </a:xfrm>
        </p:spPr>
        <p:txBody>
          <a:bodyPr/>
          <a:lstStyle/>
          <a:p>
            <a:r>
              <a:rPr lang="de-DE" dirty="0" smtClean="0"/>
              <a:t>Sprachdefinierte </a:t>
            </a:r>
            <a:r>
              <a:rPr lang="de-DE" altLang="de-DE" dirty="0" smtClean="0"/>
              <a:t>Programmprofile</a:t>
            </a:r>
            <a:endParaRPr lang="de-DE" dirty="0"/>
          </a:p>
        </p:txBody>
      </p:sp>
      <p:sp>
        <p:nvSpPr>
          <p:cNvPr id="3" name="Inhaltsplatzhalter 2"/>
          <p:cNvSpPr>
            <a:spLocks noGrp="1"/>
          </p:cNvSpPr>
          <p:nvPr>
            <p:ph idx="1"/>
          </p:nvPr>
        </p:nvSpPr>
        <p:spPr>
          <a:xfrm>
            <a:off x="685800" y="1752600"/>
            <a:ext cx="7772400" cy="4412704"/>
          </a:xfrm>
        </p:spPr>
        <p:txBody>
          <a:bodyPr/>
          <a:lstStyle/>
          <a:p>
            <a:pPr marL="0" indent="0">
              <a:buNone/>
            </a:pPr>
            <a:r>
              <a:rPr lang="de-DE" sz="1900" dirty="0" smtClean="0"/>
              <a:t>Zwei solche Profile sind sprachdefiniert für Echtzeitanwendungen:</a:t>
            </a:r>
          </a:p>
          <a:p>
            <a:r>
              <a:rPr lang="de-DE" sz="1900" b="1" dirty="0" smtClean="0"/>
              <a:t>Ravenscar</a:t>
            </a:r>
            <a:r>
              <a:rPr lang="de-DE" sz="1900" dirty="0" smtClean="0"/>
              <a:t> (</a:t>
            </a:r>
            <a:r>
              <a:rPr lang="de-DE" sz="1900" dirty="0" smtClean="0">
                <a:solidFill>
                  <a:srgbClr val="C00000"/>
                </a:solidFill>
              </a:rPr>
              <a:t>Ada 2012</a:t>
            </a:r>
            <a:r>
              <a:rPr lang="de-DE" sz="1900" dirty="0" smtClean="0"/>
              <a:t>) ist benannt nach dem Ort, an dem es definiert wurde.</a:t>
            </a:r>
          </a:p>
          <a:p>
            <a:r>
              <a:rPr lang="de-DE" sz="1900" b="1" dirty="0" smtClean="0"/>
              <a:t>Jorvik </a:t>
            </a:r>
            <a:r>
              <a:rPr lang="de-DE" sz="1900" dirty="0"/>
              <a:t>(</a:t>
            </a:r>
            <a:r>
              <a:rPr lang="de-DE" sz="1900" dirty="0">
                <a:solidFill>
                  <a:srgbClr val="C00000"/>
                </a:solidFill>
              </a:rPr>
              <a:t>Ada </a:t>
            </a:r>
            <a:r>
              <a:rPr lang="de-DE" sz="1900" dirty="0" smtClean="0">
                <a:solidFill>
                  <a:srgbClr val="C00000"/>
                </a:solidFill>
              </a:rPr>
              <a:t>2022</a:t>
            </a:r>
            <a:r>
              <a:rPr lang="de-DE" sz="1900" dirty="0" smtClean="0"/>
              <a:t>) ist der Wikinger-Name von York. Er wird daher auch  nicht mit englischem „j“ ausgesprochen, sondern mit deutschem, siehe AARM  D.13(6.b/5).</a:t>
            </a:r>
          </a:p>
          <a:p>
            <a:pPr marL="0" indent="0">
              <a:buNone/>
            </a:pPr>
            <a:r>
              <a:rPr lang="de-DE" sz="1900" dirty="0" smtClean="0"/>
              <a:t>Jorvik ist eine Lockerung von Ravenscar. Letzteres </a:t>
            </a:r>
            <a:r>
              <a:rPr lang="de-DE" sz="1900" dirty="0"/>
              <a:t>ersetzt die </a:t>
            </a:r>
            <a:r>
              <a:rPr lang="de-DE" sz="1900" dirty="0" smtClean="0"/>
              <a:t>Restriktion </a:t>
            </a:r>
            <a:r>
              <a:rPr lang="de-DE" sz="1700" dirty="0" smtClean="0">
                <a:latin typeface="Courier New" panose="02070309020205020404" pitchFamily="49" charset="0"/>
                <a:cs typeface="Courier New" panose="02070309020205020404" pitchFamily="49" charset="0"/>
              </a:rPr>
              <a:t>Pure_Barriers</a:t>
            </a:r>
            <a:r>
              <a:rPr lang="de-DE" sz="1900" dirty="0" smtClean="0"/>
              <a:t> durch </a:t>
            </a:r>
            <a:r>
              <a:rPr lang="de-DE" sz="1700" dirty="0" smtClean="0">
                <a:latin typeface="Courier New" panose="02070309020205020404" pitchFamily="49" charset="0"/>
                <a:cs typeface="Courier New" panose="02070309020205020404" pitchFamily="49" charset="0"/>
              </a:rPr>
              <a:t>Simple_Barriers</a:t>
            </a:r>
            <a:r>
              <a:rPr lang="de-DE" sz="1900" dirty="0" smtClean="0"/>
              <a:t> und hat zusätzlich folgende Restriktionen:</a:t>
            </a:r>
          </a:p>
          <a:p>
            <a:pPr marL="263525" indent="0">
              <a:buNone/>
            </a:pPr>
            <a:r>
              <a:rPr lang="de-DE" sz="1700" dirty="0" smtClean="0">
                <a:latin typeface="Courier New" panose="02070309020205020404" pitchFamily="49" charset="0"/>
                <a:ea typeface="Calibri" panose="020F0502020204030204" pitchFamily="34" charset="0"/>
                <a:cs typeface="Courier New" panose="02070309020205020404" pitchFamily="49" charset="0"/>
              </a:rPr>
              <a:t>No_Implicit_Heap_Allocations,</a:t>
            </a:r>
            <a:br>
              <a:rPr lang="de-DE" sz="1700" dirty="0" smtClean="0">
                <a:latin typeface="Courier New" panose="02070309020205020404" pitchFamily="49" charset="0"/>
                <a:ea typeface="Calibri" panose="020F0502020204030204" pitchFamily="34" charset="0"/>
                <a:cs typeface="Courier New" panose="02070309020205020404" pitchFamily="49" charset="0"/>
              </a:rPr>
            </a:br>
            <a:r>
              <a:rPr lang="de-DE" sz="1700" dirty="0" smtClean="0">
                <a:latin typeface="Courier New" panose="02070309020205020404" pitchFamily="49" charset="0"/>
                <a:ea typeface="Calibri" panose="020F0502020204030204" pitchFamily="34" charset="0"/>
                <a:cs typeface="Courier New" panose="02070309020205020404" pitchFamily="49" charset="0"/>
              </a:rPr>
              <a:t>No_Relative_Delay,</a:t>
            </a:r>
            <a:br>
              <a:rPr lang="de-DE" sz="1700" dirty="0" smtClean="0">
                <a:latin typeface="Courier New" panose="02070309020205020404" pitchFamily="49" charset="0"/>
                <a:ea typeface="Calibri" panose="020F0502020204030204" pitchFamily="34" charset="0"/>
                <a:cs typeface="Courier New" panose="02070309020205020404" pitchFamily="49" charset="0"/>
              </a:rPr>
            </a:br>
            <a:r>
              <a:rPr lang="de-DE" sz="1700" dirty="0" smtClean="0">
                <a:latin typeface="Courier New" panose="02070309020205020404" pitchFamily="49" charset="0"/>
                <a:ea typeface="Calibri" panose="020F0502020204030204" pitchFamily="34" charset="0"/>
                <a:cs typeface="Courier New" panose="02070309020205020404" pitchFamily="49" charset="0"/>
              </a:rPr>
              <a:t>Max_Entry_Queue_Length </a:t>
            </a:r>
            <a:r>
              <a:rPr lang="de-DE" sz="1700" dirty="0">
                <a:latin typeface="Courier New" panose="02070309020205020404" pitchFamily="49" charset="0"/>
                <a:ea typeface="Calibri" panose="020F0502020204030204" pitchFamily="34" charset="0"/>
                <a:cs typeface="Courier New" panose="02070309020205020404" pitchFamily="49" charset="0"/>
              </a:rPr>
              <a:t>=&gt; </a:t>
            </a:r>
            <a:r>
              <a:rPr lang="de-DE" sz="1700" dirty="0" smtClean="0">
                <a:latin typeface="Courier New" panose="02070309020205020404" pitchFamily="49" charset="0"/>
                <a:ea typeface="Calibri" panose="020F0502020204030204" pitchFamily="34" charset="0"/>
                <a:cs typeface="Courier New" panose="02070309020205020404" pitchFamily="49" charset="0"/>
              </a:rPr>
              <a:t>1,</a:t>
            </a:r>
            <a:r>
              <a:rPr lang="de-DE" sz="1700" dirty="0">
                <a:latin typeface="Courier New" panose="02070309020205020404" pitchFamily="49" charset="0"/>
                <a:ea typeface="Calibri" panose="020F0502020204030204" pitchFamily="34" charset="0"/>
                <a:cs typeface="Courier New" panose="02070309020205020404" pitchFamily="49" charset="0"/>
              </a:rPr>
              <a:t/>
            </a:r>
            <a:br>
              <a:rPr lang="de-DE" sz="1700" dirty="0">
                <a:latin typeface="Courier New" panose="02070309020205020404" pitchFamily="49" charset="0"/>
                <a:ea typeface="Calibri" panose="020F0502020204030204" pitchFamily="34" charset="0"/>
                <a:cs typeface="Courier New" panose="02070309020205020404" pitchFamily="49" charset="0"/>
              </a:rPr>
            </a:br>
            <a:r>
              <a:rPr lang="de-DE" sz="1700" dirty="0" smtClean="0">
                <a:latin typeface="Courier New" panose="02070309020205020404" pitchFamily="49" charset="0"/>
                <a:ea typeface="Calibri" panose="020F0502020204030204" pitchFamily="34" charset="0"/>
                <a:cs typeface="Courier New" panose="02070309020205020404" pitchFamily="49" charset="0"/>
              </a:rPr>
              <a:t>Max_Protected_Entries </a:t>
            </a:r>
            <a:r>
              <a:rPr lang="de-DE" sz="1700" dirty="0">
                <a:latin typeface="Courier New" panose="02070309020205020404" pitchFamily="49" charset="0"/>
                <a:ea typeface="Calibri" panose="020F0502020204030204" pitchFamily="34" charset="0"/>
                <a:cs typeface="Courier New" panose="02070309020205020404" pitchFamily="49" charset="0"/>
              </a:rPr>
              <a:t>=&gt; </a:t>
            </a:r>
            <a:r>
              <a:rPr lang="de-DE" sz="1700" dirty="0" smtClean="0">
                <a:latin typeface="Courier New" panose="02070309020205020404" pitchFamily="49" charset="0"/>
                <a:ea typeface="Calibri" panose="020F0502020204030204" pitchFamily="34" charset="0"/>
                <a:cs typeface="Courier New" panose="02070309020205020404" pitchFamily="49" charset="0"/>
              </a:rPr>
              <a:t>1,</a:t>
            </a:r>
            <a:br>
              <a:rPr lang="de-DE" sz="1700" dirty="0" smtClean="0">
                <a:latin typeface="Courier New" panose="02070309020205020404" pitchFamily="49" charset="0"/>
                <a:ea typeface="Calibri" panose="020F0502020204030204" pitchFamily="34" charset="0"/>
                <a:cs typeface="Courier New" panose="02070309020205020404" pitchFamily="49" charset="0"/>
              </a:rPr>
            </a:br>
            <a:r>
              <a:rPr lang="de-DE" sz="1700" dirty="0" smtClean="0">
                <a:latin typeface="Courier New" panose="02070309020205020404" pitchFamily="49" charset="0"/>
                <a:ea typeface="Calibri" panose="020F0502020204030204" pitchFamily="34" charset="0"/>
                <a:cs typeface="Courier New" panose="02070309020205020404" pitchFamily="49" charset="0"/>
              </a:rPr>
              <a:t>No_Dependence </a:t>
            </a:r>
            <a:r>
              <a:rPr lang="de-DE" sz="1700" dirty="0">
                <a:latin typeface="Courier New" panose="02070309020205020404" pitchFamily="49" charset="0"/>
                <a:ea typeface="Calibri" panose="020F0502020204030204" pitchFamily="34" charset="0"/>
                <a:cs typeface="Courier New" panose="02070309020205020404" pitchFamily="49" charset="0"/>
              </a:rPr>
              <a:t>=&gt; </a:t>
            </a:r>
            <a:r>
              <a:rPr lang="de-DE" sz="1700" dirty="0" smtClean="0">
                <a:latin typeface="Courier New" panose="02070309020205020404" pitchFamily="49" charset="0"/>
                <a:ea typeface="Calibri" panose="020F0502020204030204" pitchFamily="34" charset="0"/>
                <a:cs typeface="Courier New" panose="02070309020205020404" pitchFamily="49" charset="0"/>
              </a:rPr>
              <a:t>Ada.Calendar,</a:t>
            </a:r>
            <a:br>
              <a:rPr lang="de-DE" sz="1700" dirty="0" smtClean="0">
                <a:latin typeface="Courier New" panose="02070309020205020404" pitchFamily="49" charset="0"/>
                <a:ea typeface="Calibri" panose="020F0502020204030204" pitchFamily="34" charset="0"/>
                <a:cs typeface="Courier New" panose="02070309020205020404" pitchFamily="49" charset="0"/>
              </a:rPr>
            </a:br>
            <a:r>
              <a:rPr lang="de-DE" sz="1700" dirty="0" smtClean="0">
                <a:latin typeface="Courier New" panose="02070309020205020404" pitchFamily="49" charset="0"/>
                <a:ea typeface="Calibri" panose="020F0502020204030204" pitchFamily="34" charset="0"/>
                <a:cs typeface="Courier New" panose="02070309020205020404" pitchFamily="49" charset="0"/>
              </a:rPr>
              <a:t>No_Dependence </a:t>
            </a:r>
            <a:r>
              <a:rPr lang="de-DE" sz="1700" dirty="0">
                <a:latin typeface="Courier New" panose="02070309020205020404" pitchFamily="49" charset="0"/>
                <a:ea typeface="Calibri" panose="020F0502020204030204" pitchFamily="34" charset="0"/>
                <a:cs typeface="Courier New" panose="02070309020205020404" pitchFamily="49" charset="0"/>
              </a:rPr>
              <a:t>=&gt; </a:t>
            </a:r>
            <a:r>
              <a:rPr lang="de-DE" sz="1700" dirty="0" smtClean="0">
                <a:latin typeface="Courier New" panose="02070309020205020404" pitchFamily="49" charset="0"/>
                <a:ea typeface="Calibri" panose="020F0502020204030204" pitchFamily="34" charset="0"/>
                <a:cs typeface="Courier New" panose="02070309020205020404" pitchFamily="49" charset="0"/>
              </a:rPr>
              <a:t>Ada.Synchronous_Barriers</a:t>
            </a:r>
            <a:r>
              <a:rPr lang="de-DE" sz="1700" dirty="0">
                <a:latin typeface="Courier New" panose="02070309020205020404" pitchFamily="49" charset="0"/>
                <a:ea typeface="Calibri" panose="020F0502020204030204" pitchFamily="34" charset="0"/>
                <a:cs typeface="Courier New" panose="02070309020205020404" pitchFamily="49" charset="0"/>
              </a:rPr>
              <a:t>.</a:t>
            </a:r>
            <a:endParaRPr lang="de-DE" sz="1700" dirty="0" smtClean="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133</a:t>
            </a:fld>
            <a:endParaRPr lang="de-DE" dirty="0"/>
          </a:p>
        </p:txBody>
      </p:sp>
    </p:spTree>
    <p:extLst>
      <p:ext uri="{BB962C8B-B14F-4D97-AF65-F5344CB8AC3E}">
        <p14:creationId xmlns:p14="http://schemas.microsoft.com/office/powerpoint/2010/main" val="215763080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0000"/>
                </a:solidFill>
              </a:rPr>
              <a:t>Zum Abschluss</a:t>
            </a:r>
            <a:endParaRPr lang="de-DE" dirty="0">
              <a:solidFill>
                <a:srgbClr val="FF0000"/>
              </a:solidFill>
            </a:endParaRPr>
          </a:p>
        </p:txBody>
      </p:sp>
      <p:sp>
        <p:nvSpPr>
          <p:cNvPr id="3" name="Inhaltsplatzhalter 2"/>
          <p:cNvSpPr>
            <a:spLocks noGrp="1"/>
          </p:cNvSpPr>
          <p:nvPr>
            <p:ph idx="1"/>
          </p:nvPr>
        </p:nvSpPr>
        <p:spPr>
          <a:xfrm>
            <a:off x="685800" y="1844824"/>
            <a:ext cx="7772400" cy="4114800"/>
          </a:xfrm>
        </p:spPr>
        <p:txBody>
          <a:bodyPr/>
          <a:lstStyle/>
          <a:p>
            <a:pPr marL="0" indent="0">
              <a:buNone/>
            </a:pPr>
            <a:r>
              <a:rPr lang="de-DE" sz="1800" dirty="0" smtClean="0"/>
              <a:t>Es gibt sehr viel zu entdecken im Ada Referenz-Manual bezüglich nebenläufiger oder paralleler Prozesse. Genaue Kenntnis von Kapitel 9 und der Annexe C und D ist unerlässlich für professionelle Realzeitprogrammierung.</a:t>
            </a:r>
          </a:p>
          <a:p>
            <a:pPr marL="0" indent="0">
              <a:buNone/>
            </a:pPr>
            <a:r>
              <a:rPr lang="de-DE" sz="1800" dirty="0" smtClean="0">
                <a:solidFill>
                  <a:srgbClr val="C00000"/>
                </a:solidFill>
              </a:rPr>
              <a:t>Ada 2022 </a:t>
            </a:r>
            <a:r>
              <a:rPr lang="de-DE" sz="1800" dirty="0" smtClean="0"/>
              <a:t>hat u.a. parallele Aktionen eingeführt (eine Aufspaltung eines Prozesses in mehrere Threads).</a:t>
            </a:r>
          </a:p>
          <a:p>
            <a:pPr marL="0" indent="0">
              <a:buNone/>
            </a:pPr>
            <a:r>
              <a:rPr lang="de-DE" sz="1800" dirty="0" smtClean="0"/>
              <a:t>Tauchen Sie in das </a:t>
            </a:r>
            <a:r>
              <a:rPr lang="de-DE" sz="1800" dirty="0" smtClean="0">
                <a:solidFill>
                  <a:schemeClr val="accent2"/>
                </a:solidFill>
              </a:rPr>
              <a:t>ARM</a:t>
            </a:r>
            <a:r>
              <a:rPr lang="de-DE" sz="1800" dirty="0" smtClean="0"/>
              <a:t> (</a:t>
            </a:r>
            <a:r>
              <a:rPr lang="de-DE" sz="1800" i="1" dirty="0" smtClean="0"/>
              <a:t>Ada Reference Manual</a:t>
            </a:r>
            <a:r>
              <a:rPr lang="de-DE" sz="1800" dirty="0" smtClean="0"/>
              <a:t>) ein. Ada hat jetzt auch ein </a:t>
            </a:r>
            <a:r>
              <a:rPr lang="de-DE" sz="1800" dirty="0" smtClean="0">
                <a:solidFill>
                  <a:schemeClr val="accent2"/>
                </a:solidFill>
              </a:rPr>
              <a:t>LEG</a:t>
            </a:r>
            <a:r>
              <a:rPr lang="de-DE" sz="1800" dirty="0" smtClean="0"/>
              <a:t> (</a:t>
            </a:r>
            <a:r>
              <a:rPr lang="en-US" sz="1800" i="1" dirty="0" smtClean="0"/>
              <a:t>Language Enhancement Guide</a:t>
            </a:r>
            <a:r>
              <a:rPr lang="de-DE" sz="1800" dirty="0" smtClean="0"/>
              <a:t>); es ist eine Art kürzere Rationale, die es für Ada 2022 leider nicht mehr gibt.</a:t>
            </a:r>
          </a:p>
          <a:p>
            <a:pPr marL="0" indent="0">
              <a:buNone/>
            </a:pPr>
            <a:r>
              <a:rPr lang="de-DE" sz="1800" dirty="0">
                <a:hlinkClick r:id="rId2"/>
              </a:rPr>
              <a:t>http://</a:t>
            </a:r>
            <a:r>
              <a:rPr lang="de-DE" sz="1800" dirty="0" smtClean="0">
                <a:hlinkClick r:id="rId2"/>
              </a:rPr>
              <a:t>www.ada-auth.org/standards/overview22.html</a:t>
            </a:r>
            <a:endParaRPr lang="de-DE" sz="1800" dirty="0" smtClean="0"/>
          </a:p>
          <a:p>
            <a:pPr marL="0" indent="0">
              <a:buNone/>
            </a:pPr>
            <a:endParaRPr lang="de-DE" sz="1050" dirty="0" smtClean="0"/>
          </a:p>
          <a:p>
            <a:pPr marL="0" indent="0">
              <a:buNone/>
            </a:pPr>
            <a:r>
              <a:rPr lang="de-DE" sz="1800" dirty="0" smtClean="0"/>
              <a:t>Das annotierte Referenzmanual AARM gibt zu allen Änderungen den zugehörigen Ada Issue (AI) an. Man findet dort interessante Diskussionen über die behandelten Probleme. Mit der HTML-Version können die AIs sofort angesprungen werden.</a:t>
            </a:r>
            <a:endParaRPr lang="de-DE" sz="18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134</a:t>
            </a:fld>
            <a:endParaRPr lang="de-DE" dirty="0"/>
          </a:p>
        </p:txBody>
      </p:sp>
    </p:spTree>
    <p:extLst>
      <p:ext uri="{BB962C8B-B14F-4D97-AF65-F5344CB8AC3E}">
        <p14:creationId xmlns:p14="http://schemas.microsoft.com/office/powerpoint/2010/main" val="217369523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p:cNvSpPr>
            <a:spLocks noGrp="1"/>
          </p:cNvSpPr>
          <p:nvPr>
            <p:ph type="title"/>
          </p:nvPr>
        </p:nvSpPr>
        <p:spPr>
          <a:xfrm>
            <a:off x="1043608" y="5517232"/>
            <a:ext cx="7200900" cy="711200"/>
          </a:xfrm>
        </p:spPr>
        <p:txBody>
          <a:bodyPr/>
          <a:lstStyle/>
          <a:p>
            <a:pPr algn="ctr" eaLnBrk="1" hangingPunct="1"/>
            <a:r>
              <a:rPr lang="de-DE" altLang="de-DE" dirty="0" smtClean="0"/>
              <a:t>Lady Ada wünscht allen Teilnehmern viel Spaß und Erfolg,</a:t>
            </a:r>
            <a:br>
              <a:rPr lang="de-DE" altLang="de-DE" dirty="0" smtClean="0"/>
            </a:br>
            <a:r>
              <a:rPr lang="de-DE" altLang="de-DE" dirty="0" smtClean="0"/>
              <a:t>womit auch immer sie programmieren mögen.</a:t>
            </a:r>
          </a:p>
        </p:txBody>
      </p:sp>
      <p:pic>
        <p:nvPicPr>
          <p:cNvPr id="68611" name="Bildplatzhalter 8"/>
          <p:cNvPicPr>
            <a:picLocks noGrp="1" noChangeAspect="1"/>
          </p:cNvPicPr>
          <p:nvPr>
            <p:ph type="pic" idx="1"/>
          </p:nvPr>
        </p:nvPicPr>
        <p:blipFill>
          <a:blip r:embed="rId2">
            <a:extLst>
              <a:ext uri="{28A0092B-C50C-407E-A947-70E740481C1C}">
                <a14:useLocalDpi xmlns:a14="http://schemas.microsoft.com/office/drawing/2010/main" val="0"/>
              </a:ext>
            </a:extLst>
          </a:blip>
          <a:srcRect l="2530" r="2530"/>
          <a:stretch>
            <a:fillRect/>
          </a:stretch>
        </p:blipFill>
        <p:spPr>
          <a:xfrm>
            <a:off x="2555875" y="115888"/>
            <a:ext cx="4075113" cy="5348287"/>
          </a:xfrm>
        </p:spPr>
      </p:pic>
      <p:sp>
        <p:nvSpPr>
          <p:cNvPr id="2" name="Foliennummernplatzhalter 1"/>
          <p:cNvSpPr>
            <a:spLocks noGrp="1"/>
          </p:cNvSpPr>
          <p:nvPr>
            <p:ph type="sldNum" sz="quarter" idx="11"/>
          </p:nvPr>
        </p:nvSpPr>
        <p:spPr/>
        <p:txBody>
          <a:bodyPr/>
          <a:lstStyle/>
          <a:p>
            <a:pPr>
              <a:defRPr/>
            </a:pPr>
            <a:fld id="{15E30C33-EAD8-4EC6-9416-CB22906BD573}" type="slidenum">
              <a:rPr lang="de-DE" smtClean="0"/>
              <a:pPr>
                <a:defRPr/>
              </a:pPr>
              <a:t>135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solidFill>
            <a:srgbClr val="FF0000"/>
          </a:solidFill>
        </p:spPr>
        <p:txBody>
          <a:bodyPr/>
          <a:lstStyle/>
          <a:p>
            <a:r>
              <a:rPr lang="de-DE" sz="8000" dirty="0" smtClean="0"/>
              <a:t>Lösungen</a:t>
            </a:r>
            <a:endParaRPr lang="de-DE" sz="8000" dirty="0"/>
          </a:p>
        </p:txBody>
      </p:sp>
    </p:spTree>
    <p:extLst>
      <p:ext uri="{BB962C8B-B14F-4D97-AF65-F5344CB8AC3E}">
        <p14:creationId xmlns:p14="http://schemas.microsoft.com/office/powerpoint/2010/main" val="237435019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pPr eaLnBrk="1" hangingPunct="1"/>
            <a:r>
              <a:rPr lang="de-DE" altLang="de-DE" dirty="0" smtClean="0"/>
              <a:t>Ampel – Zustandsänderung</a:t>
            </a:r>
            <a:br>
              <a:rPr lang="de-DE" altLang="de-DE" dirty="0" smtClean="0"/>
            </a:br>
            <a:r>
              <a:rPr lang="de-DE" altLang="de-DE" dirty="0" smtClean="0"/>
              <a:t>Lösung von Folie 54</a:t>
            </a:r>
          </a:p>
        </p:txBody>
      </p:sp>
      <p:sp>
        <p:nvSpPr>
          <p:cNvPr id="17413" name="Rectangle 3"/>
          <p:cNvSpPr>
            <a:spLocks noGrp="1" noChangeArrowheads="1"/>
          </p:cNvSpPr>
          <p:nvPr>
            <p:ph idx="1"/>
          </p:nvPr>
        </p:nvSpPr>
        <p:spPr>
          <a:xfrm>
            <a:off x="685800" y="2194520"/>
            <a:ext cx="7772400" cy="4114800"/>
          </a:xfrm>
        </p:spPr>
        <p:txBody>
          <a:bodyPr/>
          <a:lstStyle/>
          <a:p>
            <a:pPr eaLnBrk="1" hangingPunct="1">
              <a:lnSpc>
                <a:spcPct val="80000"/>
              </a:lnSpc>
              <a:buFontTx/>
              <a:buNone/>
            </a:pPr>
            <a:r>
              <a:rPr lang="de-DE" altLang="de-DE" sz="1400" i="1" dirty="0" smtClean="0">
                <a:solidFill>
                  <a:srgbClr val="0000FF"/>
                </a:solidFill>
                <a:latin typeface="Courier New" pitchFamily="49" charset="0"/>
              </a:rPr>
              <a:t>-- Zustandsänderung:</a:t>
            </a:r>
          </a:p>
          <a:p>
            <a:pPr eaLnBrk="1" hangingPunct="1">
              <a:lnSpc>
                <a:spcPct val="80000"/>
              </a:lnSpc>
              <a:buFontTx/>
              <a:buNone/>
            </a:pPr>
            <a:r>
              <a:rPr lang="de-DE" altLang="de-DE" sz="1400" b="1" dirty="0" smtClean="0">
                <a:latin typeface="Courier New" pitchFamily="49" charset="0"/>
              </a:rPr>
              <a:t>case</a:t>
            </a: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 </a:t>
            </a:r>
            <a:r>
              <a:rPr lang="de-DE" altLang="de-DE" sz="1400" b="1" dirty="0" smtClean="0">
                <a:latin typeface="Courier New" pitchFamily="49" charset="0"/>
              </a:rPr>
              <a:t>is</a:t>
            </a:r>
          </a:p>
          <a:p>
            <a:pPr eaLnBrk="1" hangingPunct="1">
              <a:lnSpc>
                <a:spcPct val="80000"/>
              </a:lnSpc>
              <a:buFontTx/>
              <a:buNone/>
            </a:pPr>
            <a:r>
              <a:rPr lang="de-DE" altLang="de-DE" sz="1400" b="1" dirty="0" smtClean="0">
                <a:latin typeface="Courier New" pitchFamily="49" charset="0"/>
              </a:rPr>
              <a:t>  when</a:t>
            </a:r>
            <a:r>
              <a:rPr lang="de-DE" altLang="de-DE" sz="1400" dirty="0" smtClean="0">
                <a:latin typeface="Courier New" pitchFamily="49" charset="0"/>
              </a:rPr>
              <a:t> Aus      =&gt; </a:t>
            </a:r>
            <a:r>
              <a:rPr lang="de-DE" altLang="de-DE" sz="1400" b="1" dirty="0" smtClean="0">
                <a:latin typeface="Courier New" pitchFamily="49" charset="0"/>
              </a:rPr>
              <a:t>null</a:t>
            </a:r>
            <a:r>
              <a:rPr lang="de-DE" altLang="de-DE" sz="1400" dirty="0" smtClean="0">
                <a:latin typeface="Courier New" pitchFamily="49" charset="0"/>
              </a:rPr>
              <a:t>;</a:t>
            </a:r>
          </a:p>
          <a:p>
            <a:pPr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Blinkend =&gt; Set_Ampel (Gelb =&gt; True);  </a:t>
            </a:r>
            <a:r>
              <a:rPr lang="de-DE" sz="1400" b="1" dirty="0">
                <a:highlight>
                  <a:srgbClr val="FF00FF"/>
                </a:highlight>
                <a:latin typeface="Courier New"/>
                <a:ea typeface="Calibri"/>
              </a:rPr>
              <a:t>delay</a:t>
            </a:r>
            <a:r>
              <a:rPr lang="de-DE" altLang="de-DE" sz="1400" dirty="0" smtClean="0">
                <a:latin typeface="Courier New" pitchFamily="49" charset="0"/>
              </a:rPr>
              <a:t> </a:t>
            </a:r>
            <a:r>
              <a:rPr lang="de-DE" altLang="de-DE" sz="1400" dirty="0" smtClean="0">
                <a:solidFill>
                  <a:schemeClr val="accent2"/>
                </a:solidFill>
                <a:latin typeface="Courier New" pitchFamily="49" charset="0"/>
              </a:rPr>
              <a:t>Dauer</a:t>
            </a:r>
            <a:r>
              <a:rPr lang="de-DE" altLang="de-DE" sz="1400" dirty="0" smtClean="0">
                <a:latin typeface="Courier New" pitchFamily="49" charset="0"/>
              </a:rPr>
              <a:t> (Blinkend);</a:t>
            </a:r>
          </a:p>
          <a:p>
            <a:pPr eaLnBrk="1" hangingPunct="1">
              <a:lnSpc>
                <a:spcPct val="80000"/>
              </a:lnSpc>
              <a:buFontTx/>
              <a:buNone/>
            </a:pPr>
            <a:r>
              <a:rPr lang="de-DE" altLang="de-DE" sz="1400" dirty="0" smtClean="0">
                <a:latin typeface="Courier New" pitchFamily="49" charset="0"/>
              </a:rPr>
              <a:t>                   Set_Ampel               ;  </a:t>
            </a:r>
            <a:r>
              <a:rPr lang="de-DE" sz="1400" b="1" dirty="0">
                <a:highlight>
                  <a:srgbClr val="FF00FF"/>
                </a:highlight>
                <a:latin typeface="Courier New"/>
                <a:ea typeface="Calibri"/>
              </a:rPr>
              <a:t>delay</a:t>
            </a:r>
            <a:r>
              <a:rPr lang="de-DE" altLang="de-DE" sz="1400" dirty="0" smtClean="0">
                <a:latin typeface="Courier New" pitchFamily="49" charset="0"/>
              </a:rPr>
              <a:t> </a:t>
            </a:r>
            <a:r>
              <a:rPr lang="de-DE" altLang="de-DE" sz="1400" dirty="0" smtClean="0">
                <a:solidFill>
                  <a:schemeClr val="accent2"/>
                </a:solidFill>
                <a:latin typeface="Courier New" pitchFamily="49" charset="0"/>
              </a:rPr>
              <a:t>Pause</a:t>
            </a:r>
            <a:r>
              <a:rPr lang="de-DE" altLang="de-DE" sz="1400" dirty="0" smtClean="0">
                <a:latin typeface="Courier New" pitchFamily="49" charset="0"/>
              </a:rPr>
              <a:t>;</a:t>
            </a:r>
          </a:p>
          <a:p>
            <a:pPr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Normal   =&gt; </a:t>
            </a:r>
            <a:r>
              <a:rPr lang="de-DE" altLang="de-DE" sz="1400" b="1" dirty="0" smtClean="0">
                <a:latin typeface="Courier New" pitchFamily="49" charset="0"/>
              </a:rPr>
              <a:t>case</a:t>
            </a: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 </a:t>
            </a:r>
            <a:r>
              <a:rPr lang="de-DE" altLang="de-DE" sz="1400" b="1" dirty="0" smtClean="0">
                <a:latin typeface="Courier New" pitchFamily="49" charset="0"/>
              </a:rPr>
              <a:t>is</a:t>
            </a:r>
          </a:p>
          <a:p>
            <a:pPr eaLnBrk="1" hangingPunct="1">
              <a:lnSpc>
                <a:spcPct val="80000"/>
              </a:lnSpc>
              <a:buFontTx/>
              <a:buNone/>
            </a:pPr>
            <a:r>
              <a:rPr lang="de-DE" altLang="de-DE" sz="1400" b="1" dirty="0" smtClean="0">
                <a:latin typeface="Courier New" pitchFamily="49" charset="0"/>
              </a:rPr>
              <a:t>                     when</a:t>
            </a:r>
            <a:r>
              <a:rPr lang="de-DE" altLang="de-DE" sz="1400" dirty="0" smtClean="0">
                <a:latin typeface="Courier New" pitchFamily="49" charset="0"/>
              </a:rPr>
              <a:t> Rot      =&gt; Set_Ampel (Rot        =&gt; True); </a:t>
            </a:r>
          </a:p>
          <a:p>
            <a:pPr eaLnBrk="1" hangingPunct="1">
              <a:lnSpc>
                <a:spcPct val="80000"/>
              </a:lnSpc>
              <a:buFontTx/>
              <a:buNone/>
            </a:pPr>
            <a:r>
              <a:rPr lang="de-DE" altLang="de-DE" sz="1400" b="1" dirty="0" smtClean="0">
                <a:latin typeface="Courier New" pitchFamily="49" charset="0"/>
              </a:rPr>
              <a:t>                     when</a:t>
            </a:r>
            <a:r>
              <a:rPr lang="de-DE" altLang="de-DE" sz="1400" dirty="0" smtClean="0">
                <a:latin typeface="Courier New" pitchFamily="49" charset="0"/>
              </a:rPr>
              <a:t> Rot_Gelb =&gt; Set_Ampel (Rot | Gelb =&gt; True);</a:t>
            </a:r>
          </a:p>
          <a:p>
            <a:pPr eaLnBrk="1" hangingPunct="1">
              <a:lnSpc>
                <a:spcPct val="80000"/>
              </a:lnSpc>
              <a:buFontTx/>
              <a:buNone/>
            </a:pPr>
            <a:r>
              <a:rPr lang="de-DE" altLang="de-DE" sz="1400" b="1" dirty="0" smtClean="0">
                <a:latin typeface="Courier New" pitchFamily="49" charset="0"/>
              </a:rPr>
              <a:t>                     when</a:t>
            </a:r>
            <a:r>
              <a:rPr lang="de-DE" altLang="de-DE" sz="1400" dirty="0" smtClean="0">
                <a:latin typeface="Courier New" pitchFamily="49" charset="0"/>
              </a:rPr>
              <a:t> Grün     =&gt; Set_Ampel (Grün       =&gt; True);</a:t>
            </a:r>
          </a:p>
          <a:p>
            <a:pPr eaLnBrk="1" hangingPunct="1">
              <a:lnSpc>
                <a:spcPct val="80000"/>
              </a:lnSpc>
              <a:buFontTx/>
              <a:buNone/>
            </a:pPr>
            <a:r>
              <a:rPr lang="de-DE" altLang="de-DE" sz="1400" b="1" dirty="0" smtClean="0">
                <a:latin typeface="Courier New" pitchFamily="49" charset="0"/>
              </a:rPr>
              <a:t>                     when</a:t>
            </a:r>
            <a:r>
              <a:rPr lang="de-DE" altLang="de-DE" sz="1400" dirty="0" smtClean="0">
                <a:latin typeface="Courier New" pitchFamily="49" charset="0"/>
              </a:rPr>
              <a:t> Gelb     =&gt; Set_Ampel (Gelb       =&gt; True);</a:t>
            </a:r>
          </a:p>
          <a:p>
            <a:pPr eaLnBrk="1" hangingPunct="1">
              <a:lnSpc>
                <a:spcPct val="80000"/>
              </a:lnSpc>
              <a:buFontTx/>
              <a:buNone/>
            </a:pPr>
            <a:r>
              <a:rPr lang="de-DE" altLang="de-DE" sz="1400" dirty="0" smtClean="0">
                <a:latin typeface="Courier New" pitchFamily="49" charset="0"/>
              </a:rPr>
              <a:t>                     </a:t>
            </a:r>
            <a:r>
              <a:rPr lang="de-DE" altLang="de-DE" sz="1400" b="1" dirty="0" smtClean="0">
                <a:solidFill>
                  <a:srgbClr val="996633"/>
                </a:solidFill>
                <a:latin typeface="Courier New" pitchFamily="49" charset="0"/>
              </a:rPr>
              <a:t>when others</a:t>
            </a:r>
            <a:r>
              <a:rPr lang="de-DE" altLang="de-DE" sz="1400" dirty="0" smtClean="0">
                <a:solidFill>
                  <a:srgbClr val="996633"/>
                </a:solidFill>
                <a:latin typeface="Courier New" pitchFamily="49" charset="0"/>
              </a:rPr>
              <a:t>   =&gt; </a:t>
            </a:r>
            <a:r>
              <a:rPr lang="de-DE" altLang="de-DE" sz="1400" b="1" dirty="0" smtClean="0">
                <a:solidFill>
                  <a:srgbClr val="996633"/>
                </a:solidFill>
                <a:latin typeface="Courier New" pitchFamily="49" charset="0"/>
              </a:rPr>
              <a:t>null</a:t>
            </a:r>
            <a:r>
              <a:rPr lang="de-DE" altLang="de-DE" sz="1400" dirty="0" smtClean="0">
                <a:solidFill>
                  <a:srgbClr val="996633"/>
                </a:solidFill>
                <a:latin typeface="Courier New" pitchFamily="49" charset="0"/>
              </a:rPr>
              <a:t>;  -- </a:t>
            </a:r>
            <a:r>
              <a:rPr lang="de-DE" altLang="de-DE" sz="1400" i="1" dirty="0" smtClean="0">
                <a:solidFill>
                  <a:srgbClr val="996633"/>
                </a:solidFill>
                <a:latin typeface="Courier New" pitchFamily="49" charset="0"/>
              </a:rPr>
              <a:t>unmöglich</a:t>
            </a:r>
          </a:p>
          <a:p>
            <a:pPr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end case</a:t>
            </a:r>
            <a:r>
              <a:rPr lang="de-DE" altLang="de-DE" sz="1400" dirty="0" smtClean="0">
                <a:latin typeface="Courier New" pitchFamily="49" charset="0"/>
              </a:rPr>
              <a:t>;</a:t>
            </a:r>
          </a:p>
          <a:p>
            <a:pPr eaLnBrk="1" hangingPunct="1">
              <a:lnSpc>
                <a:spcPct val="80000"/>
              </a:lnSpc>
              <a:buFontTx/>
              <a:buNone/>
            </a:pPr>
            <a:r>
              <a:rPr lang="de-DE" altLang="de-DE" sz="1400" dirty="0" smtClean="0">
                <a:latin typeface="Courier New" pitchFamily="49" charset="0"/>
              </a:rPr>
              <a:t>                   </a:t>
            </a:r>
            <a:r>
              <a:rPr lang="de-DE" sz="1400" b="1" dirty="0">
                <a:highlight>
                  <a:srgbClr val="FF00FF"/>
                </a:highlight>
                <a:latin typeface="Courier New"/>
                <a:ea typeface="Calibri"/>
              </a:rPr>
              <a:t>delay</a:t>
            </a:r>
            <a:r>
              <a:rPr lang="de-DE" altLang="de-DE" sz="1400" dirty="0" smtClean="0">
                <a:latin typeface="Courier New" pitchFamily="49" charset="0"/>
              </a:rPr>
              <a:t> </a:t>
            </a:r>
            <a:r>
              <a:rPr lang="de-DE" altLang="de-DE" sz="1400" dirty="0" smtClean="0">
                <a:solidFill>
                  <a:schemeClr val="accent2"/>
                </a:solidFill>
                <a:latin typeface="Courier New" pitchFamily="49" charset="0"/>
              </a:rPr>
              <a:t>Dauer</a:t>
            </a:r>
            <a:r>
              <a:rPr lang="de-DE" altLang="de-DE" sz="1400" dirty="0" smtClean="0">
                <a:latin typeface="Courier New" pitchFamily="49" charset="0"/>
              </a:rPr>
              <a:t> (Zustand);</a:t>
            </a:r>
          </a:p>
          <a:p>
            <a:pPr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if</a:t>
            </a: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 = Normal</a:t>
            </a:r>
            <a:r>
              <a:rPr lang="de-DE" altLang="de-DE" sz="1400" dirty="0" smtClean="0">
                <a:solidFill>
                  <a:srgbClr val="009900"/>
                </a:solidFill>
                <a:latin typeface="Courier New" pitchFamily="49" charset="0"/>
                <a:cs typeface="Courier New" pitchFamily="49" charset="0"/>
              </a:rPr>
              <a:t>'</a:t>
            </a:r>
            <a:r>
              <a:rPr lang="de-DE" altLang="de-DE" sz="1400" dirty="0" smtClean="0">
                <a:solidFill>
                  <a:srgbClr val="009900"/>
                </a:solidFill>
                <a:latin typeface="Courier New" pitchFamily="49" charset="0"/>
              </a:rPr>
              <a:t>Last</a:t>
            </a:r>
            <a:r>
              <a:rPr lang="de-DE" altLang="de-DE" sz="1400" dirty="0" smtClean="0">
                <a:latin typeface="Courier New" pitchFamily="49" charset="0"/>
              </a:rPr>
              <a:t> </a:t>
            </a:r>
            <a:r>
              <a:rPr lang="de-DE" altLang="de-DE" sz="1400" b="1" dirty="0" smtClean="0">
                <a:latin typeface="Courier New" pitchFamily="49" charset="0"/>
              </a:rPr>
              <a:t>then</a:t>
            </a:r>
          </a:p>
          <a:p>
            <a:pPr eaLnBrk="1" hangingPunct="1">
              <a:lnSpc>
                <a:spcPct val="80000"/>
              </a:lnSpc>
              <a:buFontTx/>
              <a:buNone/>
            </a:pP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 := Normal</a:t>
            </a:r>
            <a:r>
              <a:rPr lang="de-DE" altLang="de-DE" sz="1400" dirty="0" smtClean="0">
                <a:solidFill>
                  <a:srgbClr val="009900"/>
                </a:solidFill>
                <a:latin typeface="Courier New" pitchFamily="49" charset="0"/>
                <a:cs typeface="Courier New" pitchFamily="49" charset="0"/>
              </a:rPr>
              <a:t>'First</a:t>
            </a:r>
            <a:r>
              <a:rPr lang="de-DE" altLang="de-DE" sz="1400" dirty="0" smtClean="0">
                <a:latin typeface="Courier New" pitchFamily="49" charset="0"/>
                <a:cs typeface="Courier New" pitchFamily="49" charset="0"/>
              </a:rPr>
              <a:t>;</a:t>
            </a:r>
            <a:endParaRPr lang="de-DE" altLang="de-DE" sz="1400" dirty="0" smtClean="0">
              <a:latin typeface="Courier New" pitchFamily="49" charset="0"/>
            </a:endParaRPr>
          </a:p>
          <a:p>
            <a:pPr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else</a:t>
            </a:r>
          </a:p>
          <a:p>
            <a:pPr eaLnBrk="1" hangingPunct="1">
              <a:lnSpc>
                <a:spcPct val="80000"/>
              </a:lnSpc>
              <a:buFontTx/>
              <a:buNone/>
            </a:pP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 := Normal</a:t>
            </a:r>
            <a:r>
              <a:rPr lang="de-DE" altLang="de-DE" sz="1400" dirty="0" smtClean="0">
                <a:solidFill>
                  <a:srgbClr val="009900"/>
                </a:solidFill>
                <a:latin typeface="Courier New" pitchFamily="49" charset="0"/>
                <a:cs typeface="Courier New" pitchFamily="49" charset="0"/>
              </a:rPr>
              <a:t>'</a:t>
            </a:r>
            <a:r>
              <a:rPr lang="de-DE" altLang="de-DE" sz="1400" dirty="0" smtClean="0">
                <a:solidFill>
                  <a:srgbClr val="009900"/>
                </a:solidFill>
                <a:latin typeface="Courier New" pitchFamily="49" charset="0"/>
              </a:rPr>
              <a:t>Succ</a:t>
            </a:r>
            <a:r>
              <a:rPr lang="de-DE" altLang="de-DE" sz="1400" dirty="0" smtClean="0">
                <a:latin typeface="Courier New" pitchFamily="49" charset="0"/>
              </a:rPr>
              <a:t> (</a:t>
            </a:r>
            <a:r>
              <a:rPr lang="de-DE" altLang="de-DE" sz="1400" dirty="0" smtClean="0">
                <a:solidFill>
                  <a:srgbClr val="C00000"/>
                </a:solidFill>
                <a:latin typeface="Courier New" pitchFamily="49" charset="0"/>
              </a:rPr>
              <a:t>Zustand</a:t>
            </a:r>
            <a:r>
              <a:rPr lang="de-DE" altLang="de-DE" sz="1400" dirty="0" smtClean="0">
                <a:latin typeface="Courier New" pitchFamily="49" charset="0"/>
              </a:rPr>
              <a:t>);</a:t>
            </a:r>
          </a:p>
          <a:p>
            <a:pPr eaLnBrk="1" hangingPunct="1">
              <a:lnSpc>
                <a:spcPct val="80000"/>
              </a:lnSpc>
              <a:buFontTx/>
              <a:buNone/>
            </a:pPr>
            <a:r>
              <a:rPr lang="de-DE" altLang="de-DE" sz="1400" b="1" dirty="0" smtClean="0">
                <a:latin typeface="Courier New" pitchFamily="49" charset="0"/>
              </a:rPr>
              <a:t>                   end if</a:t>
            </a:r>
            <a:r>
              <a:rPr lang="de-DE" altLang="de-DE" sz="1400" dirty="0" smtClean="0">
                <a:latin typeface="Courier New" pitchFamily="49" charset="0"/>
              </a:rPr>
              <a:t>;</a:t>
            </a:r>
          </a:p>
          <a:p>
            <a:pPr eaLnBrk="1" hangingPunct="1">
              <a:lnSpc>
                <a:spcPct val="80000"/>
              </a:lnSpc>
              <a:buFontTx/>
              <a:buNone/>
            </a:pPr>
            <a:r>
              <a:rPr lang="de-DE" altLang="de-DE" sz="1400" b="1" dirty="0" smtClean="0">
                <a:latin typeface="Courier New" pitchFamily="49" charset="0"/>
              </a:rPr>
              <a:t>end case;</a:t>
            </a:r>
          </a:p>
          <a:p>
            <a:pPr eaLnBrk="1" hangingPunct="1">
              <a:lnSpc>
                <a:spcPct val="80000"/>
              </a:lnSpc>
              <a:buFontTx/>
              <a:buNone/>
            </a:pPr>
            <a:endParaRPr lang="de-DE" altLang="de-DE" sz="1400" dirty="0" smtClean="0"/>
          </a:p>
        </p:txBody>
      </p:sp>
      <p:sp>
        <p:nvSpPr>
          <p:cNvPr id="3" name="Rechteck 2"/>
          <p:cNvSpPr/>
          <p:nvPr/>
        </p:nvSpPr>
        <p:spPr>
          <a:xfrm>
            <a:off x="714375" y="1844824"/>
            <a:ext cx="7848600" cy="288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500" dirty="0">
                <a:solidFill>
                  <a:schemeClr val="tx1"/>
                </a:solidFill>
                <a:latin typeface="Courier New" pitchFamily="49" charset="0"/>
                <a:cs typeface="Courier New" pitchFamily="49" charset="0"/>
              </a:rPr>
              <a:t>Dauer: </a:t>
            </a:r>
            <a:r>
              <a:rPr lang="de-DE" sz="1500" b="1" dirty="0">
                <a:solidFill>
                  <a:schemeClr val="tx1"/>
                </a:solidFill>
                <a:latin typeface="Courier New" pitchFamily="49" charset="0"/>
                <a:cs typeface="Courier New" pitchFamily="49" charset="0"/>
              </a:rPr>
              <a:t>constant array </a:t>
            </a:r>
            <a:r>
              <a:rPr lang="de-DE" sz="1500" dirty="0">
                <a:solidFill>
                  <a:schemeClr val="tx1"/>
                </a:solidFill>
                <a:latin typeface="Courier New" pitchFamily="49" charset="0"/>
                <a:cs typeface="Courier New" pitchFamily="49" charset="0"/>
              </a:rPr>
              <a:t>(Blinkend .. Normal</a:t>
            </a:r>
            <a:r>
              <a:rPr lang="de-DE" sz="1600" dirty="0">
                <a:solidFill>
                  <a:srgbClr val="009900"/>
                </a:solidFill>
                <a:latin typeface="Courier New" pitchFamily="49" charset="0"/>
                <a:cs typeface="Courier New" pitchFamily="49" charset="0"/>
              </a:rPr>
              <a:t>'</a:t>
            </a:r>
            <a:r>
              <a:rPr lang="de-DE" sz="1500" dirty="0">
                <a:solidFill>
                  <a:schemeClr val="tx1"/>
                </a:solidFill>
                <a:latin typeface="Courier New" pitchFamily="49" charset="0"/>
                <a:cs typeface="Courier New" pitchFamily="49" charset="0"/>
              </a:rPr>
              <a:t>Last) </a:t>
            </a:r>
            <a:r>
              <a:rPr lang="de-DE" sz="1500" b="1" dirty="0">
                <a:solidFill>
                  <a:schemeClr val="tx1"/>
                </a:solidFill>
                <a:latin typeface="Courier New" pitchFamily="49" charset="0"/>
                <a:cs typeface="Courier New" pitchFamily="49" charset="0"/>
              </a:rPr>
              <a:t>of</a:t>
            </a:r>
            <a:r>
              <a:rPr lang="de-DE" sz="1500" dirty="0">
                <a:solidFill>
                  <a:schemeClr val="tx1"/>
                </a:solidFill>
                <a:latin typeface="Courier New" pitchFamily="49" charset="0"/>
                <a:cs typeface="Courier New" pitchFamily="49" charset="0"/>
              </a:rPr>
              <a:t> Duration := … ;</a:t>
            </a:r>
            <a:endParaRPr lang="de-DE" sz="1500" dirty="0">
              <a:solidFill>
                <a:schemeClr val="tx1"/>
              </a:solidFill>
            </a:endParaRPr>
          </a:p>
        </p:txBody>
      </p:sp>
      <p:sp>
        <p:nvSpPr>
          <p:cNvPr id="2" name="Abgerundetes Rechteck 1"/>
          <p:cNvSpPr/>
          <p:nvPr/>
        </p:nvSpPr>
        <p:spPr>
          <a:xfrm>
            <a:off x="395536" y="3645024"/>
            <a:ext cx="2232249" cy="1512168"/>
          </a:xfrm>
          <a:prstGeom prst="roundRect">
            <a:avLst/>
          </a:prstGeom>
          <a:solidFill>
            <a:srgbClr val="F94DAF"/>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600" dirty="0" smtClean="0"/>
              <a:t>Die Delay-Anweisung dient dem Anhalten eines Prozesses für die gegebene Zeitspanne [in Sekunden]</a:t>
            </a:r>
            <a:endParaRPr lang="de-DE" sz="1600" dirty="0"/>
          </a:p>
        </p:txBody>
      </p:sp>
      <p:sp>
        <p:nvSpPr>
          <p:cNvPr id="4" name="Foliennummernplatzhalter 3"/>
          <p:cNvSpPr>
            <a:spLocks noGrp="1"/>
          </p:cNvSpPr>
          <p:nvPr>
            <p:ph type="sldNum" sz="quarter" idx="11"/>
          </p:nvPr>
        </p:nvSpPr>
        <p:spPr/>
        <p:txBody>
          <a:bodyPr/>
          <a:lstStyle/>
          <a:p>
            <a:pPr>
              <a:defRPr/>
            </a:pPr>
            <a:fld id="{59F2D90D-4469-4D8A-B9FC-E9A5E61D9957}" type="slidenum">
              <a:rPr lang="de-DE" smtClean="0"/>
              <a:pPr>
                <a:defRPr/>
              </a:pPr>
              <a:t>137</a:t>
            </a:fld>
            <a:endParaRPr lang="de-DE" dirty="0"/>
          </a:p>
        </p:txBody>
      </p:sp>
      <p:sp>
        <p:nvSpPr>
          <p:cNvPr id="5" name="Fußzeilenplatzhalter 4"/>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Ampel </a:t>
            </a:r>
            <a:r>
              <a:rPr lang="de-DE" altLang="de-DE" dirty="0"/>
              <a:t>–</a:t>
            </a:r>
            <a:r>
              <a:rPr lang="de-DE" dirty="0"/>
              <a:t> Hardwareprobleme</a:t>
            </a:r>
          </a:p>
        </p:txBody>
      </p:sp>
      <p:sp>
        <p:nvSpPr>
          <p:cNvPr id="3" name="Inhaltsplatzhalter 2"/>
          <p:cNvSpPr>
            <a:spLocks noGrp="1"/>
          </p:cNvSpPr>
          <p:nvPr>
            <p:ph idx="1"/>
          </p:nvPr>
        </p:nvSpPr>
        <p:spPr>
          <a:xfrm>
            <a:off x="685800" y="1916832"/>
            <a:ext cx="7772400" cy="4179168"/>
          </a:xfrm>
        </p:spPr>
        <p:txBody>
          <a:bodyPr/>
          <a:lstStyle/>
          <a:p>
            <a:pPr marL="0" indent="0">
              <a:buNone/>
            </a:pPr>
            <a:r>
              <a:rPr lang="de-DE" sz="2400" dirty="0" smtClean="0">
                <a:latin typeface="Courier New" panose="02070309020205020404" pitchFamily="49" charset="0"/>
                <a:cs typeface="Courier New" panose="02070309020205020404" pitchFamily="49" charset="0"/>
              </a:rPr>
              <a:t>Set_Ampel</a:t>
            </a:r>
            <a:r>
              <a:rPr lang="de-DE" sz="2800" dirty="0" smtClean="0"/>
              <a:t> steuert die Hardware, die die Farben anzeigt.</a:t>
            </a:r>
          </a:p>
          <a:p>
            <a:pPr marL="0" indent="0">
              <a:buNone/>
            </a:pPr>
            <a:r>
              <a:rPr lang="de-DE" sz="2800" dirty="0" smtClean="0"/>
              <a:t>Wie soll die Ampel reagieren, wenn dieser Aufruf eine Ausnahme erzeugt (weil etwa die Beleuchtung einer Farbe ausfällt)?</a:t>
            </a:r>
          </a:p>
          <a:p>
            <a:pPr marL="0" indent="0">
              <a:buNone/>
            </a:pPr>
            <a:r>
              <a:rPr lang="de-DE" sz="2800" dirty="0" smtClean="0"/>
              <a:t>Versuch, die Ampel auf </a:t>
            </a:r>
            <a:r>
              <a:rPr lang="de-DE" sz="2800" i="1" dirty="0" smtClean="0"/>
              <a:t>Blinkend</a:t>
            </a:r>
            <a:r>
              <a:rPr lang="de-DE" sz="2800" dirty="0" smtClean="0"/>
              <a:t> zu schalten.</a:t>
            </a:r>
          </a:p>
          <a:p>
            <a:pPr marL="0" indent="0">
              <a:buNone/>
            </a:pPr>
            <a:r>
              <a:rPr lang="de-DE" sz="2800" dirty="0" smtClean="0"/>
              <a:t>Wenn das nicht geht, </a:t>
            </a:r>
            <a:r>
              <a:rPr lang="de-DE" sz="2800" i="1" dirty="0" smtClean="0"/>
              <a:t>Strom abstellen </a:t>
            </a:r>
            <a:r>
              <a:rPr lang="de-DE" sz="2800" dirty="0" smtClean="0"/>
              <a:t>oder auf Aus stellen.</a:t>
            </a:r>
          </a:p>
          <a:p>
            <a:pPr marL="0" indent="0">
              <a:buNone/>
            </a:pPr>
            <a:r>
              <a:rPr lang="de-DE" sz="2800" dirty="0" smtClean="0"/>
              <a:t>Ändern Sie Ihre Lösung entsprechend.</a:t>
            </a:r>
            <a:endParaRPr lang="de-DE" sz="28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138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8882585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de-DE" altLang="de-DE" dirty="0" smtClean="0">
                <a:solidFill>
                  <a:srgbClr val="F834A4"/>
                </a:solidFill>
              </a:rPr>
              <a:t>Sequentiell</a:t>
            </a:r>
          </a:p>
        </p:txBody>
      </p:sp>
      <p:sp>
        <p:nvSpPr>
          <p:cNvPr id="3077" name="Rectangle 3"/>
          <p:cNvSpPr>
            <a:spLocks noGrp="1" noChangeArrowheads="1"/>
          </p:cNvSpPr>
          <p:nvPr>
            <p:ph idx="1"/>
          </p:nvPr>
        </p:nvSpPr>
        <p:spPr>
          <a:xfrm>
            <a:off x="685800" y="1988840"/>
            <a:ext cx="7772400" cy="4176464"/>
          </a:xfrm>
        </p:spPr>
        <p:txBody>
          <a:bodyPr/>
          <a:lstStyle/>
          <a:p>
            <a:pPr marL="0" indent="0" eaLnBrk="1" hangingPunct="1">
              <a:lnSpc>
                <a:spcPct val="80000"/>
              </a:lnSpc>
              <a:buNone/>
            </a:pPr>
            <a:r>
              <a:rPr lang="de-DE" altLang="de-DE" sz="1700" dirty="0" smtClean="0"/>
              <a:t>Alle Programme werden vom sogenannten Umgebungsprozess (</a:t>
            </a:r>
            <a:r>
              <a:rPr lang="de-DE" altLang="de-DE" sz="1700" i="1" dirty="0" smtClean="0"/>
              <a:t>environment task</a:t>
            </a:r>
            <a:r>
              <a:rPr lang="de-DE" altLang="de-DE" sz="1700" dirty="0" smtClean="0"/>
              <a:t>) ausgeführt, ein in Ada anonymer Prozess. Er führt das Hauptunterprogramm aus.</a:t>
            </a:r>
          </a:p>
          <a:p>
            <a:pPr marL="0" lvl="1" indent="0" eaLnBrk="1" hangingPunct="1">
              <a:lnSpc>
                <a:spcPct val="80000"/>
              </a:lnSpc>
              <a:buNone/>
            </a:pPr>
            <a:r>
              <a:rPr lang="de-DE" altLang="de-DE" sz="1700" dirty="0" smtClean="0"/>
              <a:t>In </a:t>
            </a:r>
            <a:r>
              <a:rPr lang="de-DE" altLang="de-DE" sz="1700" b="1" dirty="0" smtClean="0"/>
              <a:t>sequentiellen</a:t>
            </a:r>
            <a:r>
              <a:rPr lang="de-DE" altLang="de-DE" sz="1700" dirty="0" smtClean="0"/>
              <a:t> Programmen wird eine Anweisung nach der anderen ausgeführt.</a:t>
            </a:r>
          </a:p>
          <a:p>
            <a:pPr marL="285750" lvl="2" indent="-285750" eaLnBrk="1" hangingPunct="1">
              <a:lnSpc>
                <a:spcPct val="80000"/>
              </a:lnSpc>
            </a:pPr>
            <a:r>
              <a:rPr lang="de-DE" altLang="de-DE" sz="1700" dirty="0" smtClean="0"/>
              <a:t>Wird ein </a:t>
            </a:r>
            <a:r>
              <a:rPr lang="de-DE" altLang="de-DE" sz="1700" b="1" dirty="0" smtClean="0"/>
              <a:t>Unterprogramm</a:t>
            </a:r>
            <a:r>
              <a:rPr lang="de-DE" altLang="de-DE" sz="1700" dirty="0" smtClean="0"/>
              <a:t> aufgerufen, so kann mit der nächsten Auswertung nach dem Aufruf erst fortgefahren werden, sobald das Unterprogramm fertig ist.</a:t>
            </a:r>
          </a:p>
          <a:p>
            <a:pPr marL="285750" lvl="2" indent="-285750" eaLnBrk="1" hangingPunct="1">
              <a:lnSpc>
                <a:spcPct val="80000"/>
              </a:lnSpc>
            </a:pPr>
            <a:r>
              <a:rPr lang="de-DE" sz="1700" b="1" dirty="0" smtClean="0"/>
              <a:t>Ausdrücke</a:t>
            </a:r>
            <a:r>
              <a:rPr lang="de-DE" sz="1700" dirty="0" smtClean="0"/>
              <a:t> wie </a:t>
            </a:r>
            <a:r>
              <a:rPr lang="de-DE" sz="1500" dirty="0" smtClean="0">
                <a:latin typeface="Courier New" panose="02070309020205020404" pitchFamily="49" charset="0"/>
                <a:cs typeface="Courier New" panose="02070309020205020404" pitchFamily="49" charset="0"/>
              </a:rPr>
              <a:t>F </a:t>
            </a:r>
            <a:r>
              <a:rPr lang="de-DE" sz="1500" dirty="0">
                <a:latin typeface="Courier New" panose="02070309020205020404" pitchFamily="49" charset="0"/>
                <a:cs typeface="Courier New" panose="02070309020205020404" pitchFamily="49" charset="0"/>
              </a:rPr>
              <a:t>(X, Y) + G (Z</a:t>
            </a:r>
            <a:r>
              <a:rPr lang="de-DE" sz="1500" dirty="0" smtClean="0">
                <a:latin typeface="Courier New" panose="02070309020205020404" pitchFamily="49" charset="0"/>
                <a:cs typeface="Courier New" panose="02070309020205020404" pitchFamily="49" charset="0"/>
              </a:rPr>
              <a:t>)</a:t>
            </a:r>
            <a:r>
              <a:rPr lang="de-DE" sz="1700" dirty="0" smtClean="0"/>
              <a:t> werden </a:t>
            </a:r>
            <a:r>
              <a:rPr lang="de-DE" sz="1700" dirty="0"/>
              <a:t>sequentiell ausgewertet, der </a:t>
            </a:r>
            <a:r>
              <a:rPr lang="de-DE" sz="1700" dirty="0" smtClean="0"/>
              <a:t>Über-setzer </a:t>
            </a:r>
            <a:r>
              <a:rPr lang="de-DE" sz="1700" dirty="0"/>
              <a:t>hat jedoch die Freiheit, die Auswertung der einzelnen Bestandteile in </a:t>
            </a:r>
            <a:r>
              <a:rPr lang="de-DE" sz="1700" dirty="0" smtClean="0"/>
              <a:t>belie-biger </a:t>
            </a:r>
            <a:r>
              <a:rPr lang="de-DE" sz="1700" dirty="0"/>
              <a:t>Reihenfolge auszuführen. So ist die Reihenfolge der </a:t>
            </a:r>
            <a:r>
              <a:rPr lang="de-DE" sz="1700" dirty="0" smtClean="0"/>
              <a:t>Funktionsaufrufe </a:t>
            </a:r>
            <a:r>
              <a:rPr lang="de-DE" sz="1700" dirty="0"/>
              <a:t>von </a:t>
            </a:r>
            <a:r>
              <a:rPr lang="de-DE" sz="1500" dirty="0">
                <a:latin typeface="Courier New" panose="02070309020205020404" pitchFamily="49" charset="0"/>
                <a:cs typeface="Courier New" panose="02070309020205020404" pitchFamily="49" charset="0"/>
              </a:rPr>
              <a:t>F</a:t>
            </a:r>
            <a:r>
              <a:rPr lang="de-DE" sz="1700" dirty="0"/>
              <a:t> und </a:t>
            </a:r>
            <a:r>
              <a:rPr lang="de-DE" sz="1500" dirty="0">
                <a:latin typeface="Courier New" panose="02070309020205020404" pitchFamily="49" charset="0"/>
                <a:cs typeface="Courier New" panose="02070309020205020404" pitchFamily="49" charset="0"/>
              </a:rPr>
              <a:t>G</a:t>
            </a:r>
            <a:r>
              <a:rPr lang="de-DE" sz="1700" dirty="0"/>
              <a:t> nicht festgelegt; ebenso wenig die Auswertung der </a:t>
            </a:r>
            <a:r>
              <a:rPr lang="de-DE" sz="1700" dirty="0" smtClean="0"/>
              <a:t>Reihenfolge </a:t>
            </a:r>
            <a:r>
              <a:rPr lang="de-DE" sz="1700" dirty="0"/>
              <a:t>der Parameter </a:t>
            </a:r>
            <a:r>
              <a:rPr lang="de-DE" sz="1500" dirty="0">
                <a:latin typeface="Courier New" panose="02070309020205020404" pitchFamily="49" charset="0"/>
                <a:cs typeface="Courier New" panose="02070309020205020404" pitchFamily="49" charset="0"/>
              </a:rPr>
              <a:t>X</a:t>
            </a:r>
            <a:r>
              <a:rPr lang="de-DE" sz="1700" dirty="0"/>
              <a:t>, </a:t>
            </a:r>
            <a:r>
              <a:rPr lang="de-DE" sz="1500" dirty="0">
                <a:latin typeface="Courier New" panose="02070309020205020404" pitchFamily="49" charset="0"/>
                <a:cs typeface="Courier New" panose="02070309020205020404" pitchFamily="49" charset="0"/>
              </a:rPr>
              <a:t>Y</a:t>
            </a:r>
            <a:r>
              <a:rPr lang="de-DE" sz="1700" dirty="0"/>
              <a:t> und </a:t>
            </a:r>
            <a:r>
              <a:rPr lang="de-DE" sz="1500" dirty="0" smtClean="0">
                <a:latin typeface="Courier New" panose="02070309020205020404" pitchFamily="49" charset="0"/>
                <a:cs typeface="Courier New" panose="02070309020205020404" pitchFamily="49" charset="0"/>
              </a:rPr>
              <a:t>Z</a:t>
            </a:r>
            <a:r>
              <a:rPr lang="de-DE" sz="1700" dirty="0" smtClean="0"/>
              <a:t>.</a:t>
            </a:r>
            <a:br>
              <a:rPr lang="de-DE" sz="1700" dirty="0" smtClean="0"/>
            </a:br>
            <a:r>
              <a:rPr lang="de-DE" sz="1700" dirty="0" smtClean="0"/>
              <a:t>Das </a:t>
            </a:r>
            <a:r>
              <a:rPr lang="de-DE" sz="1700" dirty="0"/>
              <a:t>kann bei verdeckten </a:t>
            </a:r>
            <a:r>
              <a:rPr lang="de-DE" sz="1700" dirty="0" smtClean="0">
                <a:solidFill>
                  <a:srgbClr val="FF0000"/>
                </a:solidFill>
              </a:rPr>
              <a:t>Nebenwirkungen</a:t>
            </a:r>
            <a:r>
              <a:rPr lang="de-DE" sz="1700" dirty="0" smtClean="0"/>
              <a:t> (</a:t>
            </a:r>
            <a:r>
              <a:rPr lang="en-US" sz="1700" i="1" dirty="0" smtClean="0"/>
              <a:t>side effects</a:t>
            </a:r>
            <a:r>
              <a:rPr lang="de-DE" sz="1700" dirty="0" smtClean="0"/>
              <a:t>) der </a:t>
            </a:r>
            <a:r>
              <a:rPr lang="de-DE" sz="1700" dirty="0"/>
              <a:t>Auswertung zu unterschiedlichen Ergebnissen führen.</a:t>
            </a:r>
            <a:endParaRPr lang="de-DE" altLang="de-DE" sz="1700" dirty="0" smtClean="0"/>
          </a:p>
          <a:p>
            <a:pPr marL="0" lvl="2" indent="0" eaLnBrk="1" hangingPunct="1">
              <a:lnSpc>
                <a:spcPct val="80000"/>
              </a:lnSpc>
              <a:buNone/>
            </a:pPr>
            <a:r>
              <a:rPr lang="de-DE" altLang="de-DE" sz="1700" dirty="0" smtClean="0"/>
              <a:t>Allerdings können gewisse Aufgaben auch nebenläufig ausgeführt werden. So ist Datenausgabe wesentlich langsamer als die Prozessorgeschwindigkeit, deshalb wird sie unter Umständen in einen eigenen Prozess ausgelagert (unsichtbar für den Anwender).</a:t>
            </a:r>
            <a:br>
              <a:rPr lang="de-DE" altLang="de-DE" sz="1700" dirty="0" smtClean="0"/>
            </a:br>
            <a:r>
              <a:rPr lang="de-DE" altLang="de-DE" sz="1700" dirty="0" smtClean="0"/>
              <a:t>(Sie können das z.B. bei ausgabeintensiven Programmen beobachten, wenn die Daten am Bildschirm immer noch ausgegeben werden, obwohl das erzeugende Programm längst beendet ist.)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13</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lstStyle/>
          <a:p>
            <a:pPr eaLnBrk="1" hangingPunct="1"/>
            <a:r>
              <a:rPr lang="de-DE" altLang="de-DE" dirty="0" smtClean="0"/>
              <a:t>Ampel – Ausnahmebehandlung</a:t>
            </a:r>
          </a:p>
        </p:txBody>
      </p:sp>
      <p:sp>
        <p:nvSpPr>
          <p:cNvPr id="18437" name="Rectangle 3"/>
          <p:cNvSpPr>
            <a:spLocks noGrp="1" noChangeArrowheads="1"/>
          </p:cNvSpPr>
          <p:nvPr>
            <p:ph idx="1"/>
          </p:nvPr>
        </p:nvSpPr>
        <p:spPr/>
        <p:txBody>
          <a:bodyPr/>
          <a:lstStyle/>
          <a:p>
            <a:pPr eaLnBrk="1" hangingPunct="1">
              <a:lnSpc>
                <a:spcPct val="80000"/>
              </a:lnSpc>
              <a:buFontTx/>
              <a:buNone/>
            </a:pPr>
            <a:r>
              <a:rPr lang="de-DE" altLang="de-DE" sz="1600" b="1" dirty="0" smtClean="0">
                <a:latin typeface="Courier New" pitchFamily="49" charset="0"/>
              </a:rPr>
              <a:t>begin</a:t>
            </a:r>
          </a:p>
          <a:p>
            <a:pPr eaLnBrk="1" hangingPunct="1">
              <a:lnSpc>
                <a:spcPct val="80000"/>
              </a:lnSpc>
              <a:buFontTx/>
              <a:buNone/>
            </a:pPr>
            <a:r>
              <a:rPr lang="de-DE" altLang="de-DE" sz="1600" dirty="0" smtClean="0">
                <a:latin typeface="Courier New" pitchFamily="49" charset="0"/>
              </a:rPr>
              <a:t>  </a:t>
            </a:r>
            <a:r>
              <a:rPr lang="de-DE" altLang="de-DE" sz="1600" dirty="0" smtClean="0">
                <a:solidFill>
                  <a:srgbClr val="009900"/>
                </a:solidFill>
                <a:latin typeface="Courier New" pitchFamily="49" charset="0"/>
              </a:rPr>
              <a:t>Lebenslang:</a:t>
            </a:r>
          </a:p>
          <a:p>
            <a:pPr eaLnBrk="1" hangingPunct="1">
              <a:lnSpc>
                <a:spcPct val="80000"/>
              </a:lnSpc>
              <a:buFontTx/>
              <a:buNone/>
            </a:pPr>
            <a:r>
              <a:rPr lang="de-DE" altLang="de-DE" sz="1600" b="1" dirty="0" smtClean="0">
                <a:latin typeface="Courier New" pitchFamily="49" charset="0"/>
              </a:rPr>
              <a:t>  loop</a:t>
            </a:r>
          </a:p>
          <a:p>
            <a:pPr eaLnBrk="1" hangingPunct="1">
              <a:lnSpc>
                <a:spcPct val="80000"/>
              </a:lnSpc>
              <a:buFontTx/>
              <a:buNone/>
            </a:pPr>
            <a:r>
              <a:rPr lang="de-DE" altLang="de-DE" sz="1600" b="1" dirty="0" smtClean="0">
                <a:latin typeface="Courier New" pitchFamily="49" charset="0"/>
              </a:rPr>
              <a:t>    </a:t>
            </a:r>
            <a:r>
              <a:rPr lang="de-DE" altLang="de-DE" sz="1600" b="1" dirty="0" smtClean="0">
                <a:solidFill>
                  <a:srgbClr val="0000FF"/>
                </a:solidFill>
                <a:latin typeface="Courier New" pitchFamily="49" charset="0"/>
              </a:rPr>
              <a:t>begin</a:t>
            </a:r>
          </a:p>
          <a:p>
            <a:pPr eaLnBrk="1" hangingPunct="1">
              <a:lnSpc>
                <a:spcPct val="80000"/>
              </a:lnSpc>
              <a:buFontTx/>
              <a:buNone/>
            </a:pPr>
            <a:r>
              <a:rPr lang="de-DE" altLang="de-DE" sz="1600" i="1" dirty="0" smtClean="0">
                <a:latin typeface="Courier New" pitchFamily="49" charset="0"/>
              </a:rPr>
              <a:t>      </a:t>
            </a:r>
            <a:r>
              <a:rPr lang="de-DE" altLang="de-DE" sz="1600" i="1" dirty="0" smtClean="0">
                <a:solidFill>
                  <a:srgbClr val="009900"/>
                </a:solidFill>
                <a:latin typeface="Courier New" pitchFamily="49" charset="0"/>
              </a:rPr>
              <a:t>&lt;Wie bisher&gt;</a:t>
            </a:r>
          </a:p>
          <a:p>
            <a:pPr eaLnBrk="1" hangingPunct="1">
              <a:lnSpc>
                <a:spcPct val="80000"/>
              </a:lnSpc>
              <a:buFontTx/>
              <a:buNone/>
            </a:pPr>
            <a:r>
              <a:rPr lang="de-DE" altLang="de-DE" sz="1600" i="1" dirty="0" smtClean="0">
                <a:latin typeface="Courier New" pitchFamily="49" charset="0"/>
              </a:rPr>
              <a:t>    </a:t>
            </a:r>
            <a:r>
              <a:rPr lang="de-DE" altLang="de-DE" sz="1600" b="1" dirty="0" smtClean="0">
                <a:solidFill>
                  <a:srgbClr val="0000FF"/>
                </a:solidFill>
                <a:latin typeface="Courier New" pitchFamily="49" charset="0"/>
              </a:rPr>
              <a:t>exception</a:t>
            </a:r>
          </a:p>
          <a:p>
            <a:pPr eaLnBrk="1" hangingPunct="1">
              <a:lnSpc>
                <a:spcPct val="80000"/>
              </a:lnSpc>
              <a:buFontTx/>
              <a:buNone/>
            </a:pPr>
            <a:r>
              <a:rPr lang="de-DE" altLang="de-DE" sz="1600" b="1" dirty="0" smtClean="0">
                <a:solidFill>
                  <a:srgbClr val="0000FF"/>
                </a:solidFill>
                <a:latin typeface="Courier New" pitchFamily="49" charset="0"/>
              </a:rPr>
              <a:t>      when others</a:t>
            </a:r>
            <a:r>
              <a:rPr lang="de-DE" altLang="de-DE" sz="1600" i="1" dirty="0" smtClean="0">
                <a:solidFill>
                  <a:srgbClr val="0000FF"/>
                </a:solidFill>
                <a:latin typeface="Courier New" pitchFamily="49" charset="0"/>
              </a:rPr>
              <a:t> =&gt;  -- Versuch zu blinken</a:t>
            </a:r>
          </a:p>
          <a:p>
            <a:pPr eaLnBrk="1" hangingPunct="1">
              <a:lnSpc>
                <a:spcPct val="80000"/>
              </a:lnSpc>
              <a:buFontTx/>
              <a:buNone/>
            </a:pPr>
            <a:r>
              <a:rPr lang="de-DE" altLang="de-DE" sz="1600" i="1" dirty="0" smtClean="0">
                <a:solidFill>
                  <a:srgbClr val="0000FF"/>
                </a:solidFill>
                <a:latin typeface="Courier New" pitchFamily="49" charset="0"/>
              </a:rPr>
              <a:t>        </a:t>
            </a:r>
            <a:r>
              <a:rPr lang="de-DE" altLang="de-DE" sz="1600" dirty="0" smtClean="0">
                <a:solidFill>
                  <a:srgbClr val="0000FF"/>
                </a:solidFill>
                <a:latin typeface="Courier New" pitchFamily="49" charset="0"/>
              </a:rPr>
              <a:t>Set_Ampel (Gelb =&gt; True);  </a:t>
            </a:r>
            <a:r>
              <a:rPr lang="de-DE" altLang="de-DE" sz="1600" b="1" dirty="0" smtClean="0">
                <a:solidFill>
                  <a:srgbClr val="0000FF"/>
                </a:solidFill>
                <a:latin typeface="Courier New" pitchFamily="49" charset="0"/>
              </a:rPr>
              <a:t>delay</a:t>
            </a:r>
            <a:r>
              <a:rPr lang="de-DE" altLang="de-DE" sz="1600" dirty="0" smtClean="0">
                <a:solidFill>
                  <a:srgbClr val="0000FF"/>
                </a:solidFill>
                <a:latin typeface="Courier New" pitchFamily="49" charset="0"/>
              </a:rPr>
              <a:t> Dauer (Blinkend);</a:t>
            </a:r>
          </a:p>
          <a:p>
            <a:pPr eaLnBrk="1" hangingPunct="1">
              <a:lnSpc>
                <a:spcPct val="80000"/>
              </a:lnSpc>
              <a:buFontTx/>
              <a:buNone/>
            </a:pPr>
            <a:r>
              <a:rPr lang="de-DE" altLang="de-DE" sz="1600" dirty="0" smtClean="0">
                <a:solidFill>
                  <a:srgbClr val="0000FF"/>
                </a:solidFill>
                <a:latin typeface="Courier New" pitchFamily="49" charset="0"/>
              </a:rPr>
              <a:t>        Set_Ampel               ;  </a:t>
            </a:r>
            <a:r>
              <a:rPr lang="de-DE" altLang="de-DE" sz="1600" b="1" dirty="0" smtClean="0">
                <a:solidFill>
                  <a:srgbClr val="0000FF"/>
                </a:solidFill>
                <a:latin typeface="Courier New" pitchFamily="49" charset="0"/>
              </a:rPr>
              <a:t>delay</a:t>
            </a:r>
            <a:r>
              <a:rPr lang="de-DE" altLang="de-DE" sz="1600" dirty="0" smtClean="0">
                <a:solidFill>
                  <a:srgbClr val="0000FF"/>
                </a:solidFill>
                <a:latin typeface="Courier New" pitchFamily="49" charset="0"/>
              </a:rPr>
              <a:t> Pause;</a:t>
            </a:r>
          </a:p>
          <a:p>
            <a:pPr eaLnBrk="1" hangingPunct="1">
              <a:lnSpc>
                <a:spcPct val="80000"/>
              </a:lnSpc>
              <a:buFontTx/>
              <a:buNone/>
            </a:pPr>
            <a:r>
              <a:rPr lang="de-DE" altLang="de-DE" sz="1600" dirty="0" smtClean="0">
                <a:solidFill>
                  <a:srgbClr val="0000FF"/>
                </a:solidFill>
                <a:latin typeface="Courier New" pitchFamily="49" charset="0"/>
              </a:rPr>
              <a:t>        Zustand := Blinkend;</a:t>
            </a:r>
          </a:p>
          <a:p>
            <a:pPr eaLnBrk="1" hangingPunct="1">
              <a:lnSpc>
                <a:spcPct val="80000"/>
              </a:lnSpc>
              <a:buFontTx/>
              <a:buNone/>
            </a:pPr>
            <a:r>
              <a:rPr lang="de-DE" altLang="de-DE" sz="1600" dirty="0" smtClean="0">
                <a:solidFill>
                  <a:srgbClr val="0000FF"/>
                </a:solidFill>
                <a:latin typeface="Courier New" pitchFamily="49" charset="0"/>
              </a:rPr>
              <a:t>    </a:t>
            </a:r>
            <a:r>
              <a:rPr lang="de-DE" altLang="de-DE" sz="1600" b="1" dirty="0" smtClean="0">
                <a:solidFill>
                  <a:srgbClr val="0000FF"/>
                </a:solidFill>
                <a:latin typeface="Courier New" pitchFamily="49" charset="0"/>
              </a:rPr>
              <a:t>end</a:t>
            </a:r>
            <a:r>
              <a:rPr lang="de-DE" altLang="de-DE" sz="1600" dirty="0" smtClean="0">
                <a:solidFill>
                  <a:srgbClr val="0000FF"/>
                </a:solidFill>
                <a:latin typeface="Courier New" pitchFamily="49" charset="0"/>
              </a:rPr>
              <a:t>;</a:t>
            </a:r>
          </a:p>
          <a:p>
            <a:pPr eaLnBrk="1" hangingPunct="1">
              <a:lnSpc>
                <a:spcPct val="80000"/>
              </a:lnSpc>
              <a:buFontTx/>
              <a:buNone/>
            </a:pPr>
            <a:r>
              <a:rPr lang="de-DE" altLang="de-DE" sz="1600" b="1" dirty="0" smtClean="0">
                <a:latin typeface="Courier New" pitchFamily="49" charset="0"/>
              </a:rPr>
              <a:t>  end loop</a:t>
            </a:r>
            <a:r>
              <a:rPr lang="de-DE" altLang="de-DE" sz="1600" dirty="0" smtClean="0">
                <a:latin typeface="Courier New" pitchFamily="49" charset="0"/>
              </a:rPr>
              <a:t> </a:t>
            </a:r>
            <a:r>
              <a:rPr lang="de-DE" altLang="de-DE" sz="1600" dirty="0" smtClean="0">
                <a:solidFill>
                  <a:srgbClr val="009900"/>
                </a:solidFill>
                <a:latin typeface="Courier New" pitchFamily="49" charset="0"/>
              </a:rPr>
              <a:t>Lebenslang</a:t>
            </a:r>
            <a:r>
              <a:rPr lang="de-DE" altLang="de-DE" sz="1600" dirty="0" smtClean="0">
                <a:latin typeface="Courier New" pitchFamily="49" charset="0"/>
              </a:rPr>
              <a:t>;</a:t>
            </a:r>
          </a:p>
          <a:p>
            <a:pPr eaLnBrk="1" hangingPunct="1">
              <a:lnSpc>
                <a:spcPct val="80000"/>
              </a:lnSpc>
              <a:buFontTx/>
              <a:buNone/>
            </a:pPr>
            <a:r>
              <a:rPr lang="de-DE" altLang="de-DE" sz="1600" b="1" dirty="0" smtClean="0">
                <a:solidFill>
                  <a:srgbClr val="0000FF"/>
                </a:solidFill>
                <a:latin typeface="Courier New" pitchFamily="49" charset="0"/>
              </a:rPr>
              <a:t>exception</a:t>
            </a:r>
          </a:p>
          <a:p>
            <a:pPr eaLnBrk="1" hangingPunct="1">
              <a:lnSpc>
                <a:spcPct val="80000"/>
              </a:lnSpc>
              <a:buFontTx/>
              <a:buNone/>
            </a:pPr>
            <a:r>
              <a:rPr lang="de-DE" altLang="de-DE" sz="1600" b="1" dirty="0" smtClean="0">
                <a:solidFill>
                  <a:srgbClr val="0000FF"/>
                </a:solidFill>
                <a:latin typeface="Courier New" pitchFamily="49" charset="0"/>
              </a:rPr>
              <a:t>  when others</a:t>
            </a:r>
            <a:r>
              <a:rPr lang="de-DE" altLang="de-DE" sz="1600" i="1" dirty="0" smtClean="0">
                <a:solidFill>
                  <a:srgbClr val="0000FF"/>
                </a:solidFill>
                <a:latin typeface="Courier New" pitchFamily="49" charset="0"/>
              </a:rPr>
              <a:t> =&gt;  -- wenn nix mehr geht</a:t>
            </a:r>
          </a:p>
          <a:p>
            <a:pPr eaLnBrk="1" hangingPunct="1">
              <a:lnSpc>
                <a:spcPct val="80000"/>
              </a:lnSpc>
              <a:buFontTx/>
              <a:buNone/>
            </a:pPr>
            <a:r>
              <a:rPr lang="de-DE" altLang="de-DE" sz="1600" dirty="0" smtClean="0">
                <a:solidFill>
                  <a:srgbClr val="0000FF"/>
                </a:solidFill>
                <a:latin typeface="Courier New" pitchFamily="49" charset="0"/>
              </a:rPr>
              <a:t>    &lt;Strom abschalten&gt;</a:t>
            </a:r>
            <a:endParaRPr lang="de-DE" altLang="de-DE" sz="1600" i="1" dirty="0" smtClean="0">
              <a:solidFill>
                <a:srgbClr val="0000FF"/>
              </a:solidFill>
              <a:latin typeface="Courier New" pitchFamily="49" charset="0"/>
            </a:endParaRPr>
          </a:p>
          <a:p>
            <a:pPr eaLnBrk="1" hangingPunct="1">
              <a:lnSpc>
                <a:spcPct val="80000"/>
              </a:lnSpc>
              <a:buFontTx/>
              <a:buNone/>
            </a:pPr>
            <a:r>
              <a:rPr lang="de-DE" altLang="de-DE" sz="1600" b="1" dirty="0" smtClean="0">
                <a:latin typeface="Courier New" pitchFamily="49" charset="0"/>
              </a:rPr>
              <a:t>end</a:t>
            </a:r>
            <a:r>
              <a:rPr lang="de-DE" altLang="de-DE" sz="1600" dirty="0" smtClean="0">
                <a:latin typeface="Courier New" pitchFamily="49" charset="0"/>
              </a:rPr>
              <a:t> Ampel;</a:t>
            </a:r>
          </a:p>
          <a:p>
            <a:pPr eaLnBrk="1" hangingPunct="1">
              <a:lnSpc>
                <a:spcPct val="80000"/>
              </a:lnSpc>
              <a:buFontTx/>
              <a:buNone/>
            </a:pPr>
            <a:endParaRPr lang="de-DE" altLang="de-DE" sz="1400" dirty="0" smtClean="0"/>
          </a:p>
        </p:txBody>
      </p:sp>
      <p:sp>
        <p:nvSpPr>
          <p:cNvPr id="3" name="Abgerundete rechteckige Legende 2"/>
          <p:cNvSpPr/>
          <p:nvPr/>
        </p:nvSpPr>
        <p:spPr>
          <a:xfrm>
            <a:off x="4499992" y="2132856"/>
            <a:ext cx="2592288" cy="1080120"/>
          </a:xfrm>
          <a:prstGeom prst="wedgeRoundRectCallout">
            <a:avLst>
              <a:gd name="adj1" fmla="val -103261"/>
              <a:gd name="adj2" fmla="val 38907"/>
              <a:gd name="adj3" fmla="val 16667"/>
            </a:avLst>
          </a:prstGeom>
          <a:solidFill>
            <a:srgbClr val="FB97D0"/>
          </a:solidFill>
          <a:ln>
            <a:solidFill>
              <a:srgbClr val="F94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800" dirty="0">
                <a:solidFill>
                  <a:srgbClr val="663300"/>
                </a:solidFill>
              </a:rPr>
              <a:t>Bei Hardwareproblemen in </a:t>
            </a:r>
            <a:r>
              <a:rPr lang="de-DE" sz="1800" dirty="0">
                <a:solidFill>
                  <a:srgbClr val="663300"/>
                </a:solidFill>
                <a:latin typeface="Courier New" panose="02070309020205020404" pitchFamily="49" charset="0"/>
                <a:cs typeface="Courier New" panose="02070309020205020404" pitchFamily="49" charset="0"/>
              </a:rPr>
              <a:t>Set_Ampel</a:t>
            </a:r>
            <a:r>
              <a:rPr lang="de-DE" sz="1800" dirty="0">
                <a:solidFill>
                  <a:srgbClr val="663300"/>
                </a:solidFill>
              </a:rPr>
              <a:t> können Ausnahmen ausgelöst werden.</a:t>
            </a:r>
          </a:p>
        </p:txBody>
      </p:sp>
      <p:sp>
        <p:nvSpPr>
          <p:cNvPr id="2" name="Textfeld 1"/>
          <p:cNvSpPr txBox="1"/>
          <p:nvPr/>
        </p:nvSpPr>
        <p:spPr>
          <a:xfrm>
            <a:off x="6012706" y="4437112"/>
            <a:ext cx="2085802" cy="1200329"/>
          </a:xfrm>
          <a:prstGeom prst="rect">
            <a:avLst/>
          </a:prstGeom>
          <a:solidFill>
            <a:srgbClr val="FA7AC3"/>
          </a:solidFill>
          <a:ln w="28575">
            <a:solidFill>
              <a:srgbClr val="CC0066"/>
            </a:solidFill>
          </a:ln>
        </p:spPr>
        <p:txBody>
          <a:bodyPr wrap="square" rtlCol="0">
            <a:spAutoFit/>
          </a:bodyPr>
          <a:lstStyle/>
          <a:p>
            <a:pPr algn="ctr"/>
            <a:r>
              <a:rPr lang="de-DE" dirty="0" smtClean="0"/>
              <a:t>Ausnahme hier wird dort abgefangen.</a:t>
            </a:r>
            <a:endParaRPr lang="de-DE" dirty="0"/>
          </a:p>
        </p:txBody>
      </p:sp>
      <p:cxnSp>
        <p:nvCxnSpPr>
          <p:cNvPr id="5" name="Gerade Verbindung mit Pfeil 4"/>
          <p:cNvCxnSpPr/>
          <p:nvPr/>
        </p:nvCxnSpPr>
        <p:spPr>
          <a:xfrm flipH="1" flipV="1">
            <a:off x="2915816" y="3933056"/>
            <a:ext cx="4752528" cy="605780"/>
          </a:xfrm>
          <a:prstGeom prst="straightConnector1">
            <a:avLst/>
          </a:prstGeom>
          <a:ln w="28575">
            <a:solidFill>
              <a:srgbClr val="CC0066"/>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a:off x="1979712" y="5013176"/>
            <a:ext cx="5112568" cy="72008"/>
          </a:xfrm>
          <a:prstGeom prst="straightConnector1">
            <a:avLst/>
          </a:prstGeom>
          <a:ln w="28575">
            <a:solidFill>
              <a:srgbClr val="CC0066"/>
            </a:solidFill>
            <a:tailEnd type="triangle"/>
          </a:ln>
        </p:spPr>
        <p:style>
          <a:lnRef idx="1">
            <a:schemeClr val="accent1"/>
          </a:lnRef>
          <a:fillRef idx="0">
            <a:schemeClr val="accent1"/>
          </a:fillRef>
          <a:effectRef idx="0">
            <a:schemeClr val="accent1"/>
          </a:effectRef>
          <a:fontRef idx="minor">
            <a:schemeClr val="tx1"/>
          </a:fontRef>
        </p:style>
      </p:cxnSp>
      <p:sp>
        <p:nvSpPr>
          <p:cNvPr id="4" name="Foliennummernplatzhalter 3"/>
          <p:cNvSpPr>
            <a:spLocks noGrp="1"/>
          </p:cNvSpPr>
          <p:nvPr>
            <p:ph type="sldNum" sz="quarter" idx="11"/>
          </p:nvPr>
        </p:nvSpPr>
        <p:spPr/>
        <p:txBody>
          <a:bodyPr/>
          <a:lstStyle/>
          <a:p>
            <a:pPr>
              <a:defRPr/>
            </a:pPr>
            <a:fld id="{59F2D90D-4469-4D8A-B9FC-E9A5E61D9957}" type="slidenum">
              <a:rPr lang="de-DE" smtClean="0"/>
              <a:pPr>
                <a:defRPr/>
              </a:pPr>
              <a:t>139</a:t>
            </a:fld>
            <a:endParaRPr lang="de-DE" dirty="0"/>
          </a:p>
        </p:txBody>
      </p:sp>
      <p:sp>
        <p:nvSpPr>
          <p:cNvPr id="6" name="Fußzeilenplatzhalter 5"/>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7">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437">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437">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437">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437">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437">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43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Ampel </a:t>
            </a:r>
            <a:r>
              <a:rPr lang="de-DE" altLang="de-DE" dirty="0"/>
              <a:t>–</a:t>
            </a:r>
            <a:r>
              <a:rPr lang="de-DE" dirty="0" smtClean="0"/>
              <a:t> Hauptunterprogramm</a:t>
            </a:r>
            <a:endParaRPr lang="de-DE" dirty="0"/>
          </a:p>
        </p:txBody>
      </p:sp>
      <p:pic>
        <p:nvPicPr>
          <p:cNvPr id="6" name="Grafik 5">
            <a:hlinkClick r:id="rId2" action="ppaction://hlinksldjump"/>
          </p:cNvPr>
          <p:cNvPicPr>
            <a:picLocks noChangeAspect="1"/>
          </p:cNvPicPr>
          <p:nvPr/>
        </p:nvPicPr>
        <p:blipFill>
          <a:blip r:embed="rId3"/>
          <a:stretch>
            <a:fillRect/>
          </a:stretch>
        </p:blipFill>
        <p:spPr>
          <a:xfrm>
            <a:off x="8263111" y="1527028"/>
            <a:ext cx="195089" cy="225572"/>
          </a:xfrm>
          <a:prstGeom prst="rect">
            <a:avLst/>
          </a:prstGeom>
        </p:spPr>
      </p:pic>
      <p:sp>
        <p:nvSpPr>
          <p:cNvPr id="3" name="Inhaltsplatzhalter 2"/>
          <p:cNvSpPr>
            <a:spLocks noGrp="1"/>
          </p:cNvSpPr>
          <p:nvPr>
            <p:ph idx="1"/>
          </p:nvPr>
        </p:nvSpPr>
        <p:spPr/>
        <p:txBody>
          <a:bodyPr/>
          <a:lstStyle/>
          <a:p>
            <a:pPr marL="0" indent="0">
              <a:buNone/>
            </a:pPr>
            <a:r>
              <a:rPr lang="de-DE" sz="2400" dirty="0" smtClean="0"/>
              <a:t>Schreiben Sie ein Hauptunterprogramm, mit dem Sie die Ampel von außen steuern, Ausnahmen induzieren und den tatsächlichen Ablauf beobachten können.</a:t>
            </a:r>
          </a:p>
          <a:p>
            <a:pPr marL="0" indent="0">
              <a:buNone/>
            </a:pPr>
            <a:r>
              <a:rPr lang="de-DE" sz="2400" dirty="0" smtClean="0"/>
              <a:t>Wenn Sie Lust haben, z.B. mit einem der GUI, die Sie im Netz finden können (Claw, GtkAda, JEWL u.ä.).</a:t>
            </a:r>
          </a:p>
          <a:p>
            <a:pPr marL="0" indent="0" algn="ctr">
              <a:buNone/>
            </a:pPr>
            <a:r>
              <a:rPr lang="de-DE" sz="2400" dirty="0" smtClean="0"/>
              <a:t>(Keine Musterlösung)</a:t>
            </a:r>
          </a:p>
          <a:p>
            <a:pPr marL="0" indent="0" algn="ctr">
              <a:buNone/>
            </a:pPr>
            <a:endParaRPr lang="de-DE" sz="2400" dirty="0"/>
          </a:p>
          <a:p>
            <a:pPr marL="0" indent="0">
              <a:buNone/>
            </a:pPr>
            <a:r>
              <a:rPr lang="de-DE" sz="2400" dirty="0" smtClean="0"/>
              <a:t>Es gibt jedoch eine etwas größere Herausforderung.</a:t>
            </a:r>
          </a:p>
          <a:p>
            <a:pPr marL="0" indent="0" algn="ctr">
              <a:buNone/>
            </a:pPr>
            <a:r>
              <a:rPr lang="de-DE" sz="2400" dirty="0" smtClean="0">
                <a:hlinkClick r:id="rId4" action="ppaction://hlinksldjump"/>
              </a:rPr>
              <a:t>Sehen Sie hier.</a:t>
            </a:r>
            <a:endParaRPr lang="de-DE" sz="2400" dirty="0"/>
          </a:p>
        </p:txBody>
      </p:sp>
      <p:sp>
        <p:nvSpPr>
          <p:cNvPr id="7" name="Foliennummernplatzhalter 6"/>
          <p:cNvSpPr>
            <a:spLocks noGrp="1"/>
          </p:cNvSpPr>
          <p:nvPr>
            <p:ph type="sldNum" sz="quarter" idx="11"/>
          </p:nvPr>
        </p:nvSpPr>
        <p:spPr/>
        <p:txBody>
          <a:bodyPr/>
          <a:lstStyle/>
          <a:p>
            <a:pPr>
              <a:defRPr/>
            </a:pPr>
            <a:fld id="{59F2D90D-4469-4D8A-B9FC-E9A5E61D9957}" type="slidenum">
              <a:rPr lang="de-DE" smtClean="0"/>
              <a:pPr>
                <a:defRPr/>
              </a:pPr>
              <a:t>140</a:t>
            </a:fld>
            <a:endParaRPr lang="de-DE" dirty="0"/>
          </a:p>
        </p:txBody>
      </p:sp>
      <p:sp>
        <p:nvSpPr>
          <p:cNvPr id="8" name="Fußzeilenplatzhalter 7"/>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9488212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el 1"/>
          <p:cNvSpPr>
            <a:spLocks noGrp="1"/>
          </p:cNvSpPr>
          <p:nvPr>
            <p:ph type="title"/>
          </p:nvPr>
        </p:nvSpPr>
        <p:spPr>
          <a:xfrm>
            <a:off x="685800" y="476672"/>
            <a:ext cx="7772400" cy="1050356"/>
          </a:xfrm>
        </p:spPr>
        <p:txBody>
          <a:bodyPr/>
          <a:lstStyle/>
          <a:p>
            <a:r>
              <a:rPr lang="de-DE" altLang="de-DE" sz="4100" dirty="0" smtClean="0"/>
              <a:t>Lösung Buffer-Rumpf</a:t>
            </a:r>
            <a:br>
              <a:rPr lang="de-DE" altLang="de-DE" sz="4100" dirty="0" smtClean="0"/>
            </a:br>
            <a:r>
              <a:rPr lang="de-DE" altLang="de-DE" sz="4100" dirty="0" smtClean="0"/>
              <a:t>von Folie 95</a:t>
            </a:r>
          </a:p>
        </p:txBody>
      </p:sp>
      <p:sp>
        <p:nvSpPr>
          <p:cNvPr id="29699" name="Inhaltsplatzhalter 2"/>
          <p:cNvSpPr>
            <a:spLocks noGrp="1"/>
          </p:cNvSpPr>
          <p:nvPr>
            <p:ph idx="1"/>
          </p:nvPr>
        </p:nvSpPr>
        <p:spPr>
          <a:xfrm>
            <a:off x="685800" y="1556792"/>
            <a:ext cx="7772400" cy="4685552"/>
          </a:xfrm>
        </p:spPr>
        <p:txBody>
          <a:bodyPr/>
          <a:lstStyle/>
          <a:p>
            <a:pPr marL="1257300" indent="0">
              <a:buFontTx/>
              <a:buNone/>
            </a:pPr>
            <a:r>
              <a:rPr lang="de-DE" altLang="de-DE" sz="1500" b="1" dirty="0" smtClean="0">
                <a:latin typeface="Courier New" pitchFamily="49" charset="0"/>
                <a:cs typeface="Courier New" pitchFamily="49" charset="0"/>
              </a:rPr>
              <a:t>task body </a:t>
            </a:r>
            <a:r>
              <a:rPr lang="de-DE" altLang="de-DE" sz="1500" dirty="0" smtClean="0">
                <a:solidFill>
                  <a:schemeClr val="accent2"/>
                </a:solidFill>
                <a:latin typeface="Courier New" pitchFamily="49" charset="0"/>
                <a:cs typeface="Courier New" pitchFamily="49" charset="0"/>
              </a:rPr>
              <a:t>Buffer </a:t>
            </a:r>
            <a:r>
              <a:rPr lang="de-DE" altLang="de-DE" sz="1500" b="1" dirty="0" smtClean="0">
                <a:latin typeface="Courier New" pitchFamily="49" charset="0"/>
                <a:cs typeface="Courier New" pitchFamily="49" charset="0"/>
              </a:rPr>
              <a:t>is</a:t>
            </a:r>
            <a:br>
              <a:rPr lang="de-DE" altLang="de-DE" sz="1500" b="1" dirty="0" smtClean="0">
                <a:latin typeface="Courier New" pitchFamily="49" charset="0"/>
                <a:cs typeface="Courier New" pitchFamily="49" charset="0"/>
              </a:rPr>
            </a:br>
            <a:r>
              <a:rPr lang="de-DE" altLang="de-DE" sz="1500" b="1" dirty="0" smtClean="0">
                <a:latin typeface="Courier New" pitchFamily="49" charset="0"/>
                <a:cs typeface="Courier New" pitchFamily="49" charset="0"/>
              </a:rPr>
              <a:t> </a:t>
            </a:r>
            <a:r>
              <a:rPr lang="de-DE" altLang="de-DE" sz="1500" dirty="0" smtClean="0">
                <a:latin typeface="Courier New" pitchFamily="49" charset="0"/>
              </a:rPr>
              <a:t> Storage: array (1 .. Size) </a:t>
            </a:r>
            <a:r>
              <a:rPr lang="de-DE" altLang="de-DE" sz="1500" b="1" dirty="0" smtClean="0">
                <a:latin typeface="Courier New" pitchFamily="49" charset="0"/>
              </a:rPr>
              <a:t>of</a:t>
            </a:r>
            <a:r>
              <a:rPr lang="de-DE" altLang="de-DE" sz="1500" dirty="0" smtClean="0">
                <a:latin typeface="Courier New" pitchFamily="49" charset="0"/>
              </a:rPr>
              <a:t> Data;</a:t>
            </a:r>
            <a:br>
              <a:rPr lang="de-DE" altLang="de-DE" sz="1500" dirty="0" smtClean="0">
                <a:latin typeface="Courier New" pitchFamily="49" charset="0"/>
              </a:rPr>
            </a:br>
            <a:r>
              <a:rPr lang="de-DE" altLang="de-DE" sz="1500" dirty="0" smtClean="0">
                <a:latin typeface="Courier New" pitchFamily="49" charset="0"/>
              </a:rPr>
              <a:t>  Level  : Natural </a:t>
            </a:r>
            <a:r>
              <a:rPr lang="de-DE" altLang="de-DE" sz="1500" b="1" dirty="0" smtClean="0">
                <a:latin typeface="Courier New" pitchFamily="49" charset="0"/>
              </a:rPr>
              <a:t>range</a:t>
            </a:r>
            <a:r>
              <a:rPr lang="de-DE" altLang="de-DE" sz="1500" dirty="0" smtClean="0">
                <a:latin typeface="Courier New" pitchFamily="49" charset="0"/>
              </a:rPr>
              <a:t> 0 .. Size := 0;</a:t>
            </a:r>
            <a:br>
              <a:rPr lang="de-DE" altLang="de-DE" sz="1500" dirty="0" smtClean="0">
                <a:latin typeface="Courier New" pitchFamily="49" charset="0"/>
              </a:rPr>
            </a:br>
            <a:r>
              <a:rPr lang="de-DE" altLang="de-DE" sz="1500" b="1" dirty="0" smtClean="0">
                <a:latin typeface="Courier New" pitchFamily="49" charset="0"/>
              </a:rPr>
              <a:t>begin</a:t>
            </a:r>
            <a:br>
              <a:rPr lang="de-DE" altLang="de-DE" sz="1500" b="1" dirty="0" smtClean="0">
                <a:latin typeface="Courier New" pitchFamily="49" charset="0"/>
              </a:rPr>
            </a:br>
            <a:r>
              <a:rPr lang="de-DE" altLang="de-DE" sz="1500" b="1" dirty="0" smtClean="0">
                <a:latin typeface="Courier New" pitchFamily="49" charset="0"/>
              </a:rPr>
              <a:t>  loop</a:t>
            </a:r>
            <a:br>
              <a:rPr lang="de-DE" altLang="de-DE" sz="1500" b="1" dirty="0" smtClean="0">
                <a:latin typeface="Courier New" pitchFamily="49" charset="0"/>
              </a:rPr>
            </a:br>
            <a:r>
              <a:rPr lang="de-DE" altLang="de-DE" sz="1500" b="1" dirty="0" smtClean="0">
                <a:latin typeface="Courier New" pitchFamily="49" charset="0"/>
              </a:rPr>
              <a:t>    select</a:t>
            </a:r>
            <a:br>
              <a:rPr lang="de-DE" altLang="de-DE" sz="1500" b="1" dirty="0" smtClean="0">
                <a:latin typeface="Courier New" pitchFamily="49" charset="0"/>
              </a:rPr>
            </a:br>
            <a:r>
              <a:rPr lang="de-DE" altLang="de-DE" sz="1500" b="1" dirty="0" smtClean="0">
                <a:latin typeface="Courier New" pitchFamily="49" charset="0"/>
              </a:rPr>
              <a:t>      when </a:t>
            </a:r>
            <a:r>
              <a:rPr lang="de-DE" altLang="de-DE" sz="1500" dirty="0" smtClean="0">
                <a:latin typeface="Courier New" pitchFamily="49" charset="0"/>
              </a:rPr>
              <a:t>Level &lt; Size =&gt;</a:t>
            </a:r>
            <a:br>
              <a:rPr lang="de-DE" altLang="de-DE" sz="1500" dirty="0" smtClean="0">
                <a:latin typeface="Courier New" pitchFamily="49" charset="0"/>
              </a:rPr>
            </a:br>
            <a:r>
              <a:rPr lang="de-DE" altLang="de-DE" sz="1500" dirty="0" smtClean="0">
                <a:latin typeface="Courier New" pitchFamily="49" charset="0"/>
              </a:rPr>
              <a:t>    </a:t>
            </a:r>
            <a:r>
              <a:rPr lang="de-DE" altLang="de-DE" sz="1500" b="1" dirty="0" smtClean="0">
                <a:latin typeface="Courier New" pitchFamily="49" charset="0"/>
              </a:rPr>
              <a:t>    accept </a:t>
            </a:r>
            <a:r>
              <a:rPr lang="de-DE" altLang="de-DE" sz="1500" dirty="0" smtClean="0">
                <a:latin typeface="Courier New" pitchFamily="49" charset="0"/>
              </a:rPr>
              <a:t>Put (X: </a:t>
            </a:r>
            <a:r>
              <a:rPr lang="de-DE" altLang="de-DE" sz="1500" b="1" dirty="0" smtClean="0">
                <a:latin typeface="Courier New" pitchFamily="49" charset="0"/>
              </a:rPr>
              <a:t>in</a:t>
            </a:r>
            <a:r>
              <a:rPr lang="de-DE" altLang="de-DE" sz="1500" dirty="0" smtClean="0">
                <a:latin typeface="Courier New" pitchFamily="49" charset="0"/>
              </a:rPr>
              <a:t> Data) </a:t>
            </a:r>
            <a:r>
              <a:rPr lang="de-DE" altLang="de-DE" sz="1500" b="1" dirty="0" smtClean="0">
                <a:latin typeface="Courier New" pitchFamily="49" charset="0"/>
              </a:rPr>
              <a:t>do</a:t>
            </a:r>
            <a:br>
              <a:rPr lang="de-DE" altLang="de-DE" sz="1500" b="1" dirty="0" smtClean="0">
                <a:latin typeface="Courier New" pitchFamily="49" charset="0"/>
              </a:rPr>
            </a:br>
            <a:r>
              <a:rPr lang="de-DE" altLang="de-DE" sz="1500" dirty="0" smtClean="0">
                <a:latin typeface="Courier New" pitchFamily="49" charset="0"/>
              </a:rPr>
              <a:t>          Level           := </a:t>
            </a:r>
            <a:r>
              <a:rPr lang="de-DE" altLang="de-DE" sz="1500" dirty="0" smtClean="0">
                <a:solidFill>
                  <a:srgbClr val="C00000"/>
                </a:solidFill>
                <a:latin typeface="Courier New" pitchFamily="49" charset="0"/>
              </a:rPr>
              <a:t>@</a:t>
            </a:r>
            <a:r>
              <a:rPr lang="de-DE" altLang="de-DE" sz="1500" dirty="0" smtClean="0">
                <a:latin typeface="Courier New" pitchFamily="49" charset="0"/>
              </a:rPr>
              <a:t> + 1;</a:t>
            </a:r>
            <a:br>
              <a:rPr lang="de-DE" altLang="de-DE" sz="1500" dirty="0" smtClean="0">
                <a:latin typeface="Courier New" pitchFamily="49" charset="0"/>
              </a:rPr>
            </a:br>
            <a:r>
              <a:rPr lang="de-DE" altLang="de-DE" sz="1500" dirty="0" smtClean="0">
                <a:latin typeface="Courier New" pitchFamily="49" charset="0"/>
              </a:rPr>
              <a:t>          Storage (Level) := X;</a:t>
            </a:r>
            <a:br>
              <a:rPr lang="de-DE" altLang="de-DE" sz="1500" dirty="0" smtClean="0">
                <a:latin typeface="Courier New" pitchFamily="49" charset="0"/>
              </a:rPr>
            </a:br>
            <a:r>
              <a:rPr lang="de-DE" altLang="de-DE" sz="1500" dirty="0" smtClean="0">
                <a:latin typeface="Courier New" pitchFamily="49" charset="0"/>
              </a:rPr>
              <a:t>        </a:t>
            </a:r>
            <a:r>
              <a:rPr lang="de-DE" altLang="de-DE" sz="1500" b="1" dirty="0" smtClean="0">
                <a:latin typeface="Courier New" pitchFamily="49" charset="0"/>
              </a:rPr>
              <a:t>end</a:t>
            </a:r>
            <a:r>
              <a:rPr lang="de-DE" altLang="de-DE" sz="1500" dirty="0" smtClean="0">
                <a:latin typeface="Courier New" pitchFamily="49" charset="0"/>
              </a:rPr>
              <a:t> Put;</a:t>
            </a:r>
            <a:br>
              <a:rPr lang="de-DE" altLang="de-DE" sz="1500" dirty="0" smtClean="0">
                <a:latin typeface="Courier New" pitchFamily="49" charset="0"/>
              </a:rPr>
            </a:br>
            <a:r>
              <a:rPr lang="de-DE" altLang="de-DE" sz="1500" dirty="0" smtClean="0">
                <a:latin typeface="Courier New" pitchFamily="49" charset="0"/>
              </a:rPr>
              <a:t>    </a:t>
            </a:r>
            <a:r>
              <a:rPr lang="de-DE" altLang="de-DE" sz="1500" b="1" dirty="0" smtClean="0">
                <a:latin typeface="Courier New" pitchFamily="49" charset="0"/>
              </a:rPr>
              <a:t>or</a:t>
            </a:r>
            <a:br>
              <a:rPr lang="de-DE" altLang="de-DE" sz="1500" b="1" dirty="0" smtClean="0">
                <a:latin typeface="Courier New" pitchFamily="49" charset="0"/>
              </a:rPr>
            </a:br>
            <a:r>
              <a:rPr lang="de-DE" altLang="de-DE" sz="1500" b="1" dirty="0" smtClean="0">
                <a:latin typeface="Courier New" pitchFamily="49" charset="0"/>
              </a:rPr>
              <a:t>      when </a:t>
            </a:r>
            <a:r>
              <a:rPr lang="de-DE" altLang="de-DE" sz="1500" dirty="0" smtClean="0">
                <a:latin typeface="Courier New" pitchFamily="49" charset="0"/>
              </a:rPr>
              <a:t>Level &gt; 0 =&gt;</a:t>
            </a:r>
            <a:br>
              <a:rPr lang="de-DE" altLang="de-DE" sz="1500" dirty="0" smtClean="0">
                <a:latin typeface="Courier New" pitchFamily="49" charset="0"/>
              </a:rPr>
            </a:br>
            <a:r>
              <a:rPr lang="de-DE" altLang="de-DE" sz="1500" dirty="0" smtClean="0">
                <a:latin typeface="Courier New" pitchFamily="49" charset="0"/>
              </a:rPr>
              <a:t>       </a:t>
            </a:r>
            <a:r>
              <a:rPr lang="de-DE" altLang="de-DE" sz="1500" b="1" dirty="0" smtClean="0">
                <a:latin typeface="Courier New" pitchFamily="49" charset="0"/>
              </a:rPr>
              <a:t> accept </a:t>
            </a:r>
            <a:r>
              <a:rPr lang="de-DE" altLang="de-DE" sz="1500" dirty="0" smtClean="0">
                <a:latin typeface="Courier New" pitchFamily="49" charset="0"/>
              </a:rPr>
              <a:t>Get (X: </a:t>
            </a:r>
            <a:r>
              <a:rPr lang="de-DE" altLang="de-DE" sz="1500" b="1" dirty="0" smtClean="0">
                <a:latin typeface="Courier New" pitchFamily="49" charset="0"/>
              </a:rPr>
              <a:t>out</a:t>
            </a:r>
            <a:r>
              <a:rPr lang="de-DE" altLang="de-DE" sz="1500" dirty="0" smtClean="0">
                <a:latin typeface="Courier New" pitchFamily="49" charset="0"/>
              </a:rPr>
              <a:t> Data) </a:t>
            </a:r>
            <a:r>
              <a:rPr lang="de-DE" altLang="de-DE" sz="1500" b="1" dirty="0" smtClean="0">
                <a:latin typeface="Courier New" pitchFamily="49" charset="0"/>
              </a:rPr>
              <a:t>do</a:t>
            </a:r>
            <a:r>
              <a:rPr lang="de-DE" altLang="de-DE" sz="1500" i="1" dirty="0" smtClean="0">
                <a:latin typeface="Courier New" pitchFamily="49" charset="0"/>
              </a:rPr>
              <a:t/>
            </a:r>
            <a:br>
              <a:rPr lang="de-DE" altLang="de-DE" sz="1500" i="1" dirty="0" smtClean="0">
                <a:latin typeface="Courier New" pitchFamily="49" charset="0"/>
              </a:rPr>
            </a:br>
            <a:r>
              <a:rPr lang="de-DE" altLang="de-DE" sz="1500" dirty="0" smtClean="0">
                <a:latin typeface="Courier New" pitchFamily="49" charset="0"/>
              </a:rPr>
              <a:t>          X     := Storage (Level);</a:t>
            </a:r>
            <a:br>
              <a:rPr lang="de-DE" altLang="de-DE" sz="1500" dirty="0" smtClean="0">
                <a:latin typeface="Courier New" pitchFamily="49" charset="0"/>
              </a:rPr>
            </a:br>
            <a:r>
              <a:rPr lang="de-DE" altLang="de-DE" sz="1500" dirty="0" smtClean="0">
                <a:latin typeface="Courier New" pitchFamily="49" charset="0"/>
              </a:rPr>
              <a:t>          Level := </a:t>
            </a:r>
            <a:r>
              <a:rPr lang="de-DE" altLang="de-DE" sz="1500" dirty="0" smtClean="0">
                <a:solidFill>
                  <a:srgbClr val="C00000"/>
                </a:solidFill>
                <a:latin typeface="Courier New" pitchFamily="49" charset="0"/>
              </a:rPr>
              <a:t>@</a:t>
            </a:r>
            <a:r>
              <a:rPr lang="de-DE" altLang="de-DE" sz="1500" dirty="0" smtClean="0">
                <a:latin typeface="Courier New" pitchFamily="49" charset="0"/>
              </a:rPr>
              <a:t> - 1;</a:t>
            </a:r>
            <a:br>
              <a:rPr lang="de-DE" altLang="de-DE" sz="1500" dirty="0" smtClean="0">
                <a:latin typeface="Courier New" pitchFamily="49" charset="0"/>
              </a:rPr>
            </a:br>
            <a:r>
              <a:rPr lang="de-DE" altLang="de-DE" sz="1500" dirty="0" smtClean="0">
                <a:latin typeface="Courier New" pitchFamily="49" charset="0"/>
              </a:rPr>
              <a:t>        </a:t>
            </a:r>
            <a:r>
              <a:rPr lang="de-DE" altLang="de-DE" sz="1500" b="1" dirty="0" smtClean="0">
                <a:latin typeface="Courier New" pitchFamily="49" charset="0"/>
              </a:rPr>
              <a:t>end</a:t>
            </a:r>
            <a:r>
              <a:rPr lang="de-DE" altLang="de-DE" sz="1500" dirty="0" smtClean="0">
                <a:latin typeface="Courier New" pitchFamily="49" charset="0"/>
              </a:rPr>
              <a:t> Get;</a:t>
            </a:r>
            <a:br>
              <a:rPr lang="de-DE" altLang="de-DE" sz="1500" dirty="0" smtClean="0">
                <a:latin typeface="Courier New" pitchFamily="49" charset="0"/>
              </a:rPr>
            </a:br>
            <a:r>
              <a:rPr lang="de-DE" altLang="de-DE" sz="1500" dirty="0" smtClean="0">
                <a:latin typeface="Courier New" pitchFamily="49" charset="0"/>
              </a:rPr>
              <a:t>    end select;</a:t>
            </a:r>
            <a:r>
              <a:rPr lang="de-DE" altLang="de-DE" sz="1500" dirty="0" smtClean="0">
                <a:solidFill>
                  <a:srgbClr val="FF0066"/>
                </a:solidFill>
                <a:latin typeface="Courier New" pitchFamily="49" charset="0"/>
              </a:rPr>
              <a:t/>
            </a:r>
            <a:br>
              <a:rPr lang="de-DE" altLang="de-DE" sz="1500" dirty="0" smtClean="0">
                <a:solidFill>
                  <a:srgbClr val="FF0066"/>
                </a:solidFill>
                <a:latin typeface="Courier New" pitchFamily="49" charset="0"/>
              </a:rPr>
            </a:br>
            <a:r>
              <a:rPr lang="de-DE" altLang="de-DE" sz="1500" b="1" dirty="0" smtClean="0">
                <a:latin typeface="Courier New" pitchFamily="49" charset="0"/>
              </a:rPr>
              <a:t>  end loop</a:t>
            </a:r>
            <a:r>
              <a:rPr lang="de-DE" altLang="de-DE" sz="1500" dirty="0" smtClean="0">
                <a:latin typeface="Courier New" pitchFamily="49" charset="0"/>
              </a:rPr>
              <a:t>;</a:t>
            </a:r>
            <a:br>
              <a:rPr lang="de-DE" altLang="de-DE" sz="1500" dirty="0" smtClean="0">
                <a:latin typeface="Courier New" pitchFamily="49" charset="0"/>
              </a:rPr>
            </a:br>
            <a:r>
              <a:rPr lang="de-DE" altLang="de-DE" sz="1500" b="1" dirty="0" smtClean="0">
                <a:latin typeface="Courier New" pitchFamily="49" charset="0"/>
                <a:cs typeface="Courier New" pitchFamily="49" charset="0"/>
              </a:rPr>
              <a:t>end</a:t>
            </a:r>
            <a:r>
              <a:rPr lang="de-DE" altLang="de-DE" sz="1500" dirty="0" smtClean="0">
                <a:latin typeface="Courier New" pitchFamily="49" charset="0"/>
                <a:cs typeface="Courier New" pitchFamily="49" charset="0"/>
              </a:rPr>
              <a:t> </a:t>
            </a:r>
            <a:r>
              <a:rPr lang="de-DE" altLang="de-DE" sz="1500" dirty="0" smtClean="0">
                <a:solidFill>
                  <a:schemeClr val="accent2"/>
                </a:solidFill>
                <a:latin typeface="Courier New" pitchFamily="49" charset="0"/>
                <a:cs typeface="Courier New" pitchFamily="49" charset="0"/>
              </a:rPr>
              <a:t>Buffer</a:t>
            </a:r>
            <a:r>
              <a:rPr lang="de-DE" altLang="de-DE" sz="1500" dirty="0" smtClean="0">
                <a:latin typeface="Courier New" pitchFamily="49" charset="0"/>
                <a:cs typeface="Courier New" pitchFamily="49" charset="0"/>
              </a:rPr>
              <a:t>;</a:t>
            </a:r>
            <a:endParaRPr lang="de-DE" altLang="de-DE" sz="1500" dirty="0" smtClean="0"/>
          </a:p>
        </p:txBody>
      </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141</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pic>
        <p:nvPicPr>
          <p:cNvPr id="8" name="Grafik 7">
            <a:hlinkClick r:id="rId2" action="ppaction://hlinksldjump"/>
          </p:cNvPr>
          <p:cNvPicPr>
            <a:picLocks noChangeAspect="1"/>
          </p:cNvPicPr>
          <p:nvPr/>
        </p:nvPicPr>
        <p:blipFill>
          <a:blip r:embed="rId3"/>
          <a:stretch>
            <a:fillRect/>
          </a:stretch>
        </p:blipFill>
        <p:spPr>
          <a:xfrm>
            <a:off x="8249914" y="1328192"/>
            <a:ext cx="195089" cy="225572"/>
          </a:xfrm>
          <a:prstGeom prst="rect">
            <a:avLst/>
          </a:prstGeom>
        </p:spPr>
      </p:pic>
      <p:sp>
        <p:nvSpPr>
          <p:cNvPr id="2" name="Textfeld 1"/>
          <p:cNvSpPr txBox="1"/>
          <p:nvPr/>
        </p:nvSpPr>
        <p:spPr>
          <a:xfrm>
            <a:off x="6444208" y="3717032"/>
            <a:ext cx="2000795" cy="584775"/>
          </a:xfrm>
          <a:prstGeom prst="rect">
            <a:avLst/>
          </a:prstGeom>
          <a:solidFill>
            <a:srgbClr val="FFCC66"/>
          </a:solidFill>
          <a:ln w="12700">
            <a:solidFill>
              <a:srgbClr val="C00000"/>
            </a:solidFill>
          </a:ln>
        </p:spPr>
        <p:txBody>
          <a:bodyPr wrap="square" rtlCol="0">
            <a:spAutoFit/>
          </a:bodyPr>
          <a:lstStyle/>
          <a:p>
            <a:pPr algn="ctr"/>
            <a:r>
              <a:rPr lang="de-DE" altLang="de-DE" sz="1600" dirty="0" smtClean="0">
                <a:latin typeface="Courier New" pitchFamily="49" charset="0"/>
              </a:rPr>
              <a:t>@</a:t>
            </a:r>
            <a:r>
              <a:rPr lang="de-DE" altLang="de-DE" sz="1600" dirty="0" smtClean="0">
                <a:latin typeface="+mn-lt"/>
              </a:rPr>
              <a:t> ist das </a:t>
            </a:r>
            <a:r>
              <a:rPr lang="de-DE" sz="1600" dirty="0" smtClean="0">
                <a:latin typeface="Calibri" panose="020F0502020204030204" pitchFamily="34" charset="0"/>
              </a:rPr>
              <a:t>target_name</a:t>
            </a:r>
          </a:p>
          <a:p>
            <a:pPr algn="ctr"/>
            <a:r>
              <a:rPr lang="de-DE" sz="1600" dirty="0" smtClean="0">
                <a:latin typeface="+mn-lt"/>
              </a:rPr>
              <a:t> Symbol </a:t>
            </a:r>
            <a:r>
              <a:rPr lang="de-DE" sz="1600" dirty="0" smtClean="0">
                <a:latin typeface="Calibri" panose="020F0502020204030204" pitchFamily="34" charset="0"/>
              </a:rPr>
              <a:t>(</a:t>
            </a:r>
            <a:r>
              <a:rPr lang="de-DE" altLang="de-DE" sz="1600" dirty="0">
                <a:solidFill>
                  <a:srgbClr val="C00000"/>
                </a:solidFill>
                <a:latin typeface="+mn-lt"/>
              </a:rPr>
              <a:t>Ada </a:t>
            </a:r>
            <a:r>
              <a:rPr lang="de-DE" altLang="de-DE" sz="1600" dirty="0" smtClean="0">
                <a:solidFill>
                  <a:srgbClr val="C00000"/>
                </a:solidFill>
                <a:latin typeface="+mn-lt"/>
              </a:rPr>
              <a:t>2022</a:t>
            </a:r>
            <a:r>
              <a:rPr lang="de-DE" sz="1600" dirty="0" smtClean="0">
                <a:latin typeface="Calibri" panose="020F0502020204030204" pitchFamily="34" charset="0"/>
              </a:rPr>
              <a:t>)</a:t>
            </a:r>
            <a:endParaRPr lang="de-DE" altLang="de-DE" sz="1600" dirty="0" smtClean="0">
              <a:solidFill>
                <a:srgbClr val="C00000"/>
              </a:solidFill>
              <a:latin typeface="+mn-lt"/>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p:txBody>
          <a:bodyPr/>
          <a:lstStyle/>
          <a:p>
            <a:pPr eaLnBrk="1" hangingPunct="1"/>
            <a:r>
              <a:rPr lang="de-DE" altLang="de-DE" dirty="0" smtClean="0"/>
              <a:t>Lösung Protected Buffer</a:t>
            </a:r>
            <a:br>
              <a:rPr lang="de-DE" altLang="de-DE" dirty="0" smtClean="0"/>
            </a:br>
            <a:r>
              <a:rPr lang="de-DE" altLang="de-DE" dirty="0" smtClean="0"/>
              <a:t>von Folie 104</a:t>
            </a:r>
          </a:p>
        </p:txBody>
      </p:sp>
      <p:sp>
        <p:nvSpPr>
          <p:cNvPr id="53253" name="Rectangle 3"/>
          <p:cNvSpPr>
            <a:spLocks noGrp="1" noChangeArrowheads="1"/>
          </p:cNvSpPr>
          <p:nvPr>
            <p:ph idx="1"/>
          </p:nvPr>
        </p:nvSpPr>
        <p:spPr/>
        <p:txBody>
          <a:bodyPr/>
          <a:lstStyle/>
          <a:p>
            <a:pPr marL="442913" indent="0">
              <a:buFontTx/>
              <a:buNone/>
            </a:pPr>
            <a:r>
              <a:rPr lang="de-DE" altLang="de-DE" sz="1800" b="1" dirty="0" smtClean="0">
                <a:latin typeface="Courier New" pitchFamily="49" charset="0"/>
              </a:rPr>
              <a:t>protected</a:t>
            </a:r>
            <a:r>
              <a:rPr lang="de-DE" altLang="de-DE" sz="1800" dirty="0" smtClean="0">
                <a:latin typeface="Courier New" pitchFamily="49" charset="0"/>
              </a:rPr>
              <a:t> </a:t>
            </a:r>
            <a:r>
              <a:rPr lang="de-DE" altLang="de-DE" sz="1800" b="1" dirty="0" smtClean="0">
                <a:latin typeface="Courier New" pitchFamily="49" charset="0"/>
              </a:rPr>
              <a:t>body</a:t>
            </a:r>
            <a:r>
              <a:rPr lang="de-DE" altLang="de-DE" sz="1800" dirty="0" smtClean="0">
                <a:latin typeface="Courier New" pitchFamily="49" charset="0"/>
              </a:rPr>
              <a:t> Buffer </a:t>
            </a:r>
            <a:r>
              <a:rPr lang="de-DE" altLang="de-DE" sz="1800" b="1" dirty="0" smtClean="0">
                <a:latin typeface="Courier New" pitchFamily="49" charset="0"/>
              </a:rPr>
              <a:t>is</a:t>
            </a:r>
            <a:endParaRPr lang="de-DE" altLang="de-DE" sz="1800" dirty="0" smtClean="0">
              <a:latin typeface="Courier New" pitchFamily="49" charset="0"/>
            </a:endParaRPr>
          </a:p>
          <a:p>
            <a:pPr marL="442913" indent="0">
              <a:buFontTx/>
              <a:buNone/>
            </a:pPr>
            <a:r>
              <a:rPr lang="en-US" altLang="de-DE" sz="1800" dirty="0" smtClean="0">
                <a:latin typeface="Courier New" pitchFamily="49" charset="0"/>
              </a:rPr>
              <a:t>  </a:t>
            </a:r>
            <a:r>
              <a:rPr lang="en-US" altLang="de-DE" sz="1800" b="1" dirty="0" smtClean="0">
                <a:latin typeface="Courier New" pitchFamily="49" charset="0"/>
              </a:rPr>
              <a:t>entry</a:t>
            </a:r>
            <a:r>
              <a:rPr lang="en-US" altLang="de-DE" sz="1800" dirty="0" smtClean="0">
                <a:latin typeface="Courier New" pitchFamily="49" charset="0"/>
              </a:rPr>
              <a:t> Put (X: </a:t>
            </a:r>
            <a:r>
              <a:rPr lang="en-US" altLang="de-DE" sz="1800" b="1" dirty="0" smtClean="0">
                <a:latin typeface="Courier New" pitchFamily="49" charset="0"/>
              </a:rPr>
              <a:t>in</a:t>
            </a:r>
            <a:r>
              <a:rPr lang="en-US" altLang="de-DE" sz="1800" dirty="0" smtClean="0">
                <a:latin typeface="Courier New" pitchFamily="49" charset="0"/>
              </a:rPr>
              <a:t> Float) </a:t>
            </a:r>
            <a:r>
              <a:rPr lang="en-US" altLang="de-DE" sz="1800" b="1" dirty="0" smtClean="0">
                <a:latin typeface="Courier New" pitchFamily="49" charset="0"/>
              </a:rPr>
              <a:t>when</a:t>
            </a:r>
            <a:r>
              <a:rPr lang="en-US" altLang="de-DE" sz="1800" dirty="0" smtClean="0">
                <a:latin typeface="Courier New" pitchFamily="49" charset="0"/>
              </a:rPr>
              <a:t> </a:t>
            </a:r>
            <a:r>
              <a:rPr lang="de-DE" altLang="de-DE" sz="1800" dirty="0" smtClean="0">
                <a:latin typeface="Courier New" pitchFamily="49" charset="0"/>
              </a:rPr>
              <a:t>Level &lt; Data'Last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Level        := Level + 1;</a:t>
            </a:r>
            <a:br>
              <a:rPr lang="de-DE" altLang="de-DE" sz="1800" dirty="0" smtClean="0">
                <a:latin typeface="Courier New" pitchFamily="49" charset="0"/>
              </a:rPr>
            </a:br>
            <a:r>
              <a:rPr lang="de-DE" altLang="de-DE" sz="1800" dirty="0" smtClean="0">
                <a:latin typeface="Courier New" pitchFamily="49" charset="0"/>
              </a:rPr>
              <a:t>    Data (Level) := X;</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a:t>
            </a:r>
            <a:r>
              <a:rPr lang="de-DE" altLang="de-DE" sz="1800" dirty="0" smtClean="0">
                <a:latin typeface="Courier New" pitchFamily="49" charset="0"/>
              </a:rPr>
              <a:t> Put;</a:t>
            </a:r>
          </a:p>
          <a:p>
            <a:pPr marL="714375" indent="0">
              <a:buFontTx/>
              <a:buNone/>
            </a:pPr>
            <a:r>
              <a:rPr lang="en-US" altLang="de-DE" sz="1800" b="1" dirty="0" smtClean="0">
                <a:latin typeface="Courier New" pitchFamily="49" charset="0"/>
              </a:rPr>
              <a:t>entry</a:t>
            </a:r>
            <a:r>
              <a:rPr lang="en-US" altLang="de-DE" sz="1800" dirty="0" smtClean="0">
                <a:latin typeface="Courier New" pitchFamily="49" charset="0"/>
              </a:rPr>
              <a:t> Get (X: </a:t>
            </a:r>
            <a:r>
              <a:rPr lang="en-US" altLang="de-DE" sz="1800" b="1" dirty="0" smtClean="0">
                <a:latin typeface="Courier New" pitchFamily="49" charset="0"/>
              </a:rPr>
              <a:t>out</a:t>
            </a:r>
            <a:r>
              <a:rPr lang="en-US" altLang="de-DE" sz="1800" dirty="0" smtClean="0">
                <a:latin typeface="Courier New" pitchFamily="49" charset="0"/>
              </a:rPr>
              <a:t> Float) </a:t>
            </a:r>
            <a:r>
              <a:rPr lang="en-US" altLang="de-DE" sz="1800" b="1" dirty="0" smtClean="0">
                <a:latin typeface="Courier New" pitchFamily="49" charset="0"/>
              </a:rPr>
              <a:t>when</a:t>
            </a:r>
            <a:r>
              <a:rPr lang="en-US" altLang="de-DE" sz="1800" dirty="0" smtClean="0">
                <a:latin typeface="Courier New" pitchFamily="49" charset="0"/>
              </a:rPr>
              <a:t> </a:t>
            </a:r>
            <a:r>
              <a:rPr lang="de-DE" altLang="de-DE" sz="1800" dirty="0" smtClean="0">
                <a:latin typeface="Courier New" pitchFamily="49" charset="0"/>
              </a:rPr>
              <a:t>Level &gt; 0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X     := Data (Level);</a:t>
            </a:r>
            <a:br>
              <a:rPr lang="de-DE" altLang="de-DE" sz="1800" dirty="0" smtClean="0">
                <a:latin typeface="Courier New" pitchFamily="49" charset="0"/>
              </a:rPr>
            </a:br>
            <a:r>
              <a:rPr lang="de-DE" altLang="de-DE" sz="1800" dirty="0" smtClean="0">
                <a:latin typeface="Courier New" pitchFamily="49" charset="0"/>
              </a:rPr>
              <a:t>  Level := Level – 1;</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Get;</a:t>
            </a:r>
          </a:p>
          <a:p>
            <a:pPr marL="442913" indent="0">
              <a:buFontTx/>
              <a:buNone/>
            </a:pPr>
            <a:r>
              <a:rPr lang="de-DE" altLang="de-DE" sz="1800" b="1" dirty="0" smtClean="0">
                <a:latin typeface="Courier New" pitchFamily="49" charset="0"/>
              </a:rPr>
              <a:t>end</a:t>
            </a:r>
            <a:r>
              <a:rPr lang="de-DE" altLang="de-DE" sz="1800" dirty="0" smtClean="0">
                <a:latin typeface="Courier New" pitchFamily="49" charset="0"/>
              </a:rPr>
              <a:t> Buffer;</a:t>
            </a:r>
          </a:p>
          <a:p>
            <a:pPr marL="0" indent="0">
              <a:buFontTx/>
              <a:buNone/>
            </a:pPr>
            <a:endParaRPr lang="de-DE" altLang="de-DE" sz="1000" dirty="0" smtClean="0">
              <a:latin typeface="Courier New" pitchFamily="49" charset="0"/>
            </a:endParaRPr>
          </a:p>
          <a:p>
            <a:pPr marL="0" indent="0">
              <a:buFontTx/>
              <a:buNone/>
            </a:pPr>
            <a:r>
              <a:rPr lang="de-DE" altLang="de-DE" sz="2000" dirty="0" smtClean="0"/>
              <a:t>Statt des Eingangs </a:t>
            </a:r>
            <a:r>
              <a:rPr lang="de-DE" altLang="de-DE" sz="1800" dirty="0" smtClean="0">
                <a:latin typeface="Courier New" panose="02070309020205020404" pitchFamily="49" charset="0"/>
                <a:cs typeface="Courier New" panose="02070309020205020404" pitchFamily="49" charset="0"/>
              </a:rPr>
              <a:t>Get</a:t>
            </a:r>
            <a:r>
              <a:rPr lang="de-DE" altLang="de-DE" sz="2000" dirty="0" smtClean="0"/>
              <a:t> </a:t>
            </a:r>
            <a:r>
              <a:rPr lang="de-DE" altLang="de-DE" sz="2000" dirty="0"/>
              <a:t>eine Lese</a:t>
            </a:r>
            <a:r>
              <a:rPr lang="de-DE" altLang="de-DE" sz="2000" i="1" dirty="0"/>
              <a:t>funktion</a:t>
            </a:r>
            <a:r>
              <a:rPr lang="de-DE" altLang="de-DE" sz="2000" dirty="0"/>
              <a:t> </a:t>
            </a:r>
            <a:r>
              <a:rPr lang="de-DE" altLang="de-DE" sz="2000" dirty="0" smtClean="0"/>
              <a:t>zu verwenden stellt ein Problem dar, da sie keine Sicherheit gegen Lesen nichtexistenter Daten bietet.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142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pic>
        <p:nvPicPr>
          <p:cNvPr id="6" name="Grafik 5">
            <a:hlinkClick r:id="rId2" action="ppaction://hlinksldjump"/>
          </p:cNvPr>
          <p:cNvPicPr>
            <a:picLocks noChangeAspect="1"/>
          </p:cNvPicPr>
          <p:nvPr/>
        </p:nvPicPr>
        <p:blipFill>
          <a:blip r:embed="rId3"/>
          <a:stretch>
            <a:fillRect/>
          </a:stretch>
        </p:blipFill>
        <p:spPr>
          <a:xfrm>
            <a:off x="8263111" y="1527028"/>
            <a:ext cx="195089" cy="225572"/>
          </a:xfrm>
          <a:prstGeom prst="rect">
            <a:avLst/>
          </a:prstGeom>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Hinweise zur Lösung</a:t>
            </a:r>
            <a:br>
              <a:rPr lang="de-DE" dirty="0" smtClean="0"/>
            </a:br>
            <a:r>
              <a:rPr lang="de-DE" dirty="0" smtClean="0"/>
              <a:t>von Folie 106</a:t>
            </a:r>
            <a:endParaRPr lang="de-DE" dirty="0"/>
          </a:p>
        </p:txBody>
      </p:sp>
      <p:sp>
        <p:nvSpPr>
          <p:cNvPr id="3" name="Inhaltsplatzhalter 2"/>
          <p:cNvSpPr>
            <a:spLocks noGrp="1"/>
          </p:cNvSpPr>
          <p:nvPr>
            <p:ph idx="1"/>
          </p:nvPr>
        </p:nvSpPr>
        <p:spPr/>
        <p:txBody>
          <a:bodyPr/>
          <a:lstStyle/>
          <a:p>
            <a:pPr marL="0" indent="0">
              <a:buNone/>
            </a:pPr>
            <a:r>
              <a:rPr lang="de-DE" altLang="de-DE" sz="2200" dirty="0" smtClean="0">
                <a:solidFill>
                  <a:srgbClr val="000000"/>
                </a:solidFill>
              </a:rPr>
              <a:t>Da die auszuführenden Operationen nicht direkt in einem geschützten Objekt ausgeführt werden dürfen, benötigen wir einen Semaphor</a:t>
            </a:r>
            <a:r>
              <a:rPr lang="de-DE" altLang="de-DE" sz="2200" dirty="0">
                <a:solidFill>
                  <a:srgbClr val="000000"/>
                </a:solidFill>
              </a:rPr>
              <a:t> (Folie </a:t>
            </a:r>
            <a:r>
              <a:rPr lang="de-DE" altLang="de-DE" sz="2200" dirty="0" smtClean="0">
                <a:solidFill>
                  <a:srgbClr val="000000"/>
                </a:solidFill>
              </a:rPr>
              <a:t>97), der die Daten und Operationen umschließt. Das Problem dabei ist:</a:t>
            </a:r>
          </a:p>
          <a:p>
            <a:pPr marL="0" indent="0">
              <a:buNone/>
            </a:pPr>
            <a:r>
              <a:rPr lang="de-DE" altLang="de-DE" sz="2200" dirty="0" smtClean="0">
                <a:solidFill>
                  <a:srgbClr val="000000"/>
                </a:solidFill>
              </a:rPr>
              <a:t>Es darf auf gar keinen Fall geschehen, dass die Freigabe z.B. durch unerwartet auftretende Ausnahmen oder Abort-Anweisungen übergangen wird.</a:t>
            </a:r>
          </a:p>
          <a:p>
            <a:pPr marL="0" lvl="0" indent="0">
              <a:buNone/>
            </a:pPr>
            <a:r>
              <a:rPr lang="de-DE" altLang="de-DE" sz="2200" dirty="0" smtClean="0">
                <a:solidFill>
                  <a:srgbClr val="C00000"/>
                </a:solidFill>
              </a:rPr>
              <a:t>Welcher Mechanismus in Ada erzwingt, dass bei Verlassen des geschützten Bereichs (normal oder abnorm) der Semaphor frei-gegeben wird?</a:t>
            </a:r>
          </a:p>
          <a:p>
            <a:pPr marL="0" lvl="0" indent="0">
              <a:buNone/>
            </a:pPr>
            <a:endParaRPr lang="de-DE" altLang="de-DE" sz="1100" dirty="0">
              <a:solidFill>
                <a:srgbClr val="000000"/>
              </a:solidFill>
            </a:endParaRPr>
          </a:p>
          <a:p>
            <a:pPr marL="0" lvl="0" indent="0" algn="ctr">
              <a:buNone/>
            </a:pPr>
            <a:r>
              <a:rPr lang="de-DE" altLang="de-DE" sz="2000" dirty="0">
                <a:solidFill>
                  <a:srgbClr val="000000"/>
                </a:solidFill>
              </a:rPr>
              <a:t>Einen Vorschlag für eine Lösung finden Sie im Ordner </a:t>
            </a:r>
            <a:r>
              <a:rPr lang="de-DE" altLang="de-DE" sz="2000" dirty="0">
                <a:solidFill>
                  <a:srgbClr val="000000"/>
                </a:solidFill>
                <a:latin typeface="Calibri" panose="020F0502020204030204" pitchFamily="34" charset="0"/>
              </a:rPr>
              <a:t>Lock_Object</a:t>
            </a:r>
            <a:r>
              <a:rPr lang="de-DE" altLang="de-DE" sz="2000" dirty="0">
                <a:solidFill>
                  <a:srgbClr val="000000"/>
                </a:solidFill>
              </a:rPr>
              <a:t>.</a:t>
            </a:r>
            <a:endParaRPr lang="de-DE" sz="20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143</a:t>
            </a:fld>
            <a:endParaRPr lang="de-DE" dirty="0"/>
          </a:p>
        </p:txBody>
      </p:sp>
      <p:pic>
        <p:nvPicPr>
          <p:cNvPr id="6" name="Grafik 5">
            <a:hlinkClick r:id="rId2" action="ppaction://hlinksldjump"/>
          </p:cNvPr>
          <p:cNvPicPr>
            <a:picLocks noChangeAspect="1"/>
          </p:cNvPicPr>
          <p:nvPr/>
        </p:nvPicPr>
        <p:blipFill>
          <a:blip r:embed="rId3"/>
          <a:stretch>
            <a:fillRect/>
          </a:stretch>
        </p:blipFill>
        <p:spPr>
          <a:xfrm>
            <a:off x="8263111" y="1527028"/>
            <a:ext cx="195089" cy="225572"/>
          </a:xfrm>
          <a:prstGeom prst="rect">
            <a:avLst/>
          </a:prstGeom>
        </p:spPr>
      </p:pic>
    </p:spTree>
    <p:extLst>
      <p:ext uri="{BB962C8B-B14F-4D97-AF65-F5344CB8AC3E}">
        <p14:creationId xmlns:p14="http://schemas.microsoft.com/office/powerpoint/2010/main" val="2319340765"/>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pPr eaLnBrk="1" hangingPunct="1"/>
            <a:r>
              <a:rPr lang="de-DE" altLang="de-DE" sz="4000" dirty="0" smtClean="0"/>
              <a:t>Eingangspriorisierung</a:t>
            </a:r>
            <a:br>
              <a:rPr lang="de-DE" altLang="de-DE" sz="4000" dirty="0" smtClean="0"/>
            </a:br>
            <a:r>
              <a:rPr lang="de-DE" altLang="de-DE" sz="4000" dirty="0" smtClean="0"/>
              <a:t>Lösung von Folie 109</a:t>
            </a:r>
          </a:p>
        </p:txBody>
      </p:sp>
      <p:sp>
        <p:nvSpPr>
          <p:cNvPr id="57349" name="Rectangle 3"/>
          <p:cNvSpPr>
            <a:spLocks noGrp="1" noChangeArrowheads="1"/>
          </p:cNvSpPr>
          <p:nvPr>
            <p:ph idx="1"/>
          </p:nvPr>
        </p:nvSpPr>
        <p:spPr>
          <a:xfrm>
            <a:off x="685800" y="1981200"/>
            <a:ext cx="7772400" cy="1735832"/>
          </a:xfrm>
        </p:spPr>
        <p:txBody>
          <a:bodyPr/>
          <a:lstStyle/>
          <a:p>
            <a:pPr marL="0" indent="0" eaLnBrk="1" hangingPunct="1">
              <a:lnSpc>
                <a:spcPct val="80000"/>
              </a:lnSpc>
              <a:buFontTx/>
              <a:buNone/>
            </a:pPr>
            <a:r>
              <a:rPr lang="de-DE" altLang="de-DE" sz="1600" dirty="0" smtClean="0"/>
              <a:t>Die einzelnen Annahme-Anweisungen einer Select-Anweisungen werden willkürlich ausgewählt.</a:t>
            </a:r>
          </a:p>
          <a:p>
            <a:pPr marL="0" indent="0" eaLnBrk="1" hangingPunct="1">
              <a:lnSpc>
                <a:spcPct val="80000"/>
              </a:lnSpc>
              <a:buFontTx/>
              <a:buNone/>
            </a:pPr>
            <a:r>
              <a:rPr lang="de-DE" altLang="de-DE" sz="1600" dirty="0" smtClean="0"/>
              <a:t>Mit Eingangsfamilien kann eine gewisse Priorität eingeführt werden.</a:t>
            </a:r>
          </a:p>
          <a:p>
            <a:pPr marL="269875" lvl="1" indent="0" eaLnBrk="1" hangingPunct="1">
              <a:lnSpc>
                <a:spcPct val="80000"/>
              </a:lnSpc>
              <a:buFontTx/>
              <a:buNone/>
            </a:pPr>
            <a:r>
              <a:rPr lang="de-DE" altLang="de-DE" sz="1400" b="1" dirty="0" smtClean="0">
                <a:latin typeface="Courier New" pitchFamily="49" charset="0"/>
              </a:rPr>
              <a:t>type</a:t>
            </a:r>
            <a:r>
              <a:rPr lang="de-DE" altLang="de-DE" sz="1400" dirty="0" smtClean="0">
                <a:latin typeface="Courier New" pitchFamily="49" charset="0"/>
              </a:rPr>
              <a:t> Priorität </a:t>
            </a:r>
            <a:r>
              <a:rPr lang="de-DE" altLang="de-DE" sz="1400" b="1" dirty="0" smtClean="0">
                <a:latin typeface="Courier New" pitchFamily="49" charset="0"/>
              </a:rPr>
              <a:t>is</a:t>
            </a:r>
            <a:r>
              <a:rPr lang="de-DE" altLang="de-DE" sz="1400" dirty="0" smtClean="0">
                <a:latin typeface="Courier New" pitchFamily="49" charset="0"/>
              </a:rPr>
              <a:t> (Hoch, Mittel, Niedrig);</a:t>
            </a:r>
          </a:p>
          <a:p>
            <a:pPr marL="269875" lvl="1" indent="0" defTabSz="4122738" eaLnBrk="1" hangingPunct="1">
              <a:lnSpc>
                <a:spcPct val="80000"/>
              </a:lnSpc>
              <a:buNone/>
            </a:pPr>
            <a:r>
              <a:rPr lang="de-DE" altLang="de-DE" sz="1400" b="1" dirty="0" smtClean="0">
                <a:latin typeface="Courier New" pitchFamily="49" charset="0"/>
              </a:rPr>
              <a:t>task</a:t>
            </a:r>
            <a:r>
              <a:rPr lang="de-DE" altLang="de-DE" sz="1400" dirty="0" smtClean="0">
                <a:latin typeface="Courier New" pitchFamily="49" charset="0"/>
              </a:rPr>
              <a:t> Server </a:t>
            </a:r>
            <a:r>
              <a:rPr lang="de-DE" altLang="de-DE" sz="1400" b="1" dirty="0" smtClean="0">
                <a:latin typeface="Courier New" pitchFamily="49" charset="0"/>
              </a:rPr>
              <a:t>is	protected </a:t>
            </a:r>
            <a:r>
              <a:rPr lang="de-DE" altLang="de-DE" sz="1400" dirty="0" smtClean="0">
                <a:latin typeface="Courier New" pitchFamily="49" charset="0"/>
              </a:rPr>
              <a:t>Server</a:t>
            </a:r>
            <a:r>
              <a:rPr lang="de-DE" altLang="de-DE" sz="1400" b="1" dirty="0" smtClean="0">
                <a:latin typeface="Courier New" pitchFamily="49" charset="0"/>
              </a:rPr>
              <a:t> is</a:t>
            </a:r>
            <a:br>
              <a:rPr lang="de-DE" altLang="de-DE" sz="1400" b="1" dirty="0" smtClean="0">
                <a:latin typeface="Courier New" pitchFamily="49" charset="0"/>
              </a:rPr>
            </a:br>
            <a:r>
              <a:rPr lang="de-DE" altLang="de-DE" sz="1400" b="1" dirty="0" smtClean="0">
                <a:latin typeface="Courier New" pitchFamily="49" charset="0"/>
              </a:rPr>
              <a:t> entry</a:t>
            </a:r>
            <a:r>
              <a:rPr lang="de-DE" altLang="de-DE" sz="1400" dirty="0" smtClean="0">
                <a:latin typeface="Courier New" pitchFamily="49" charset="0"/>
              </a:rPr>
              <a:t> Anfrage (Priorität);	 </a:t>
            </a:r>
            <a:r>
              <a:rPr lang="de-DE" altLang="de-DE" sz="1400" b="1" dirty="0" smtClean="0">
                <a:latin typeface="Courier New" pitchFamily="49" charset="0"/>
              </a:rPr>
              <a:t> entry</a:t>
            </a:r>
            <a:r>
              <a:rPr lang="de-DE" altLang="de-DE" sz="1400" dirty="0" smtClean="0">
                <a:latin typeface="Courier New" pitchFamily="49" charset="0"/>
              </a:rPr>
              <a:t> Anfrage (Priorität);</a:t>
            </a:r>
            <a:br>
              <a:rPr lang="de-DE" altLang="de-DE" sz="1400" dirty="0" smtClean="0">
                <a:latin typeface="Courier New" pitchFamily="49" charset="0"/>
              </a:rPr>
            </a:br>
            <a:r>
              <a:rPr lang="de-DE" altLang="de-DE" sz="1400" b="1" dirty="0" smtClean="0">
                <a:latin typeface="Courier New" pitchFamily="49" charset="0"/>
              </a:rPr>
              <a:t>end</a:t>
            </a:r>
            <a:r>
              <a:rPr lang="de-DE" altLang="de-DE" sz="1400" dirty="0" smtClean="0">
                <a:latin typeface="Courier New" pitchFamily="49" charset="0"/>
              </a:rPr>
              <a:t> Server;	</a:t>
            </a:r>
            <a:r>
              <a:rPr lang="de-DE" altLang="de-DE" sz="1400" b="1" dirty="0" smtClean="0">
                <a:solidFill>
                  <a:srgbClr val="000000"/>
                </a:solidFill>
                <a:latin typeface="Courier New" pitchFamily="49" charset="0"/>
              </a:rPr>
              <a:t>end</a:t>
            </a:r>
            <a:r>
              <a:rPr lang="de-DE" altLang="de-DE" sz="1400" dirty="0" smtClean="0">
                <a:solidFill>
                  <a:srgbClr val="000000"/>
                </a:solidFill>
                <a:latin typeface="Courier New" pitchFamily="49" charset="0"/>
              </a:rPr>
              <a:t> Server;</a:t>
            </a:r>
            <a:endParaRPr lang="de-DE" altLang="de-DE" sz="1400" dirty="0">
              <a:latin typeface="Courier New" pitchFamily="49" charset="0"/>
            </a:endParaRPr>
          </a:p>
          <a:p>
            <a:pPr marL="0" lvl="1" indent="0" defTabSz="4122738" eaLnBrk="1" hangingPunct="1">
              <a:lnSpc>
                <a:spcPct val="80000"/>
              </a:lnSpc>
              <a:buNone/>
            </a:pPr>
            <a:r>
              <a:rPr lang="de-DE" altLang="de-DE" sz="1800" dirty="0" smtClean="0">
                <a:solidFill>
                  <a:srgbClr val="FF0066"/>
                </a:solidFill>
              </a:rPr>
              <a:t>Schreiben Sie den Rumpf dazu für den Prozess bzw. das Geschützte Objekt.</a:t>
            </a:r>
          </a:p>
        </p:txBody>
      </p:sp>
      <p:sp>
        <p:nvSpPr>
          <p:cNvPr id="98308" name="Rectangle 4"/>
          <p:cNvSpPr>
            <a:spLocks noGrp="1" noChangeArrowheads="1"/>
          </p:cNvSpPr>
          <p:nvPr>
            <p:ph type="body" sz="half" idx="4294967295"/>
          </p:nvPr>
        </p:nvSpPr>
        <p:spPr>
          <a:xfrm>
            <a:off x="4355976" y="3789363"/>
            <a:ext cx="4465637" cy="2303462"/>
          </a:xfrm>
        </p:spPr>
        <p:txBody>
          <a:bodyPr/>
          <a:lstStyle/>
          <a:p>
            <a:pPr marL="0" indent="0" eaLnBrk="1" hangingPunct="1">
              <a:lnSpc>
                <a:spcPct val="80000"/>
              </a:lnSpc>
              <a:buFontTx/>
              <a:buNone/>
            </a:pPr>
            <a:r>
              <a:rPr lang="de-DE" altLang="de-DE" sz="1400" b="1" dirty="0" smtClean="0">
                <a:latin typeface="Courier New" pitchFamily="49" charset="0"/>
              </a:rPr>
              <a:t>function</a:t>
            </a:r>
            <a:r>
              <a:rPr lang="de-DE" altLang="de-DE" sz="1400" dirty="0" smtClean="0">
                <a:latin typeface="Courier New" pitchFamily="49" charset="0"/>
              </a:rPr>
              <a:t> </a:t>
            </a:r>
            <a:r>
              <a:rPr lang="de-DE" altLang="de-DE" sz="1400" dirty="0" smtClean="0">
                <a:solidFill>
                  <a:schemeClr val="accent2"/>
                </a:solidFill>
                <a:latin typeface="Courier New" pitchFamily="49" charset="0"/>
              </a:rPr>
              <a:t>Bedingung (P: Priorität)</a:t>
            </a:r>
            <a:br>
              <a:rPr lang="de-DE" altLang="de-DE" sz="1400" dirty="0" smtClean="0">
                <a:solidFill>
                  <a:schemeClr val="accent2"/>
                </a:solidFill>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return</a:t>
            </a:r>
            <a:r>
              <a:rPr lang="de-DE" altLang="de-DE" sz="1400" dirty="0" smtClean="0">
                <a:latin typeface="Courier New" pitchFamily="49" charset="0"/>
              </a:rPr>
              <a:t> Boolean </a:t>
            </a:r>
            <a:r>
              <a:rPr lang="de-DE" altLang="de-DE" sz="1400" b="1" dirty="0" smtClean="0">
                <a:latin typeface="Courier New" pitchFamily="49" charset="0"/>
              </a:rPr>
              <a:t>is</a:t>
            </a:r>
            <a:r>
              <a:rPr lang="de-DE" altLang="de-DE" sz="1400" dirty="0" smtClean="0">
                <a:latin typeface="Courier New" pitchFamily="49" charset="0"/>
              </a:rPr>
              <a:t/>
            </a:r>
            <a:br>
              <a:rPr lang="de-DE" altLang="de-DE" sz="1400" dirty="0" smtClean="0">
                <a:latin typeface="Courier New" pitchFamily="49" charset="0"/>
              </a:rPr>
            </a:br>
            <a:r>
              <a:rPr lang="de-DE" altLang="de-DE" sz="1400" b="1" dirty="0" smtClean="0">
                <a:latin typeface="Courier New" pitchFamily="49" charset="0"/>
              </a:rPr>
              <a:t>begin</a:t>
            </a:r>
            <a:r>
              <a:rPr lang="de-DE" altLang="de-DE" sz="1400" dirty="0" smtClean="0">
                <a:latin typeface="Courier New" pitchFamily="49" charset="0"/>
              </a:rPr>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case</a:t>
            </a:r>
            <a:r>
              <a:rPr lang="de-DE" altLang="de-DE" sz="1400" dirty="0" smtClean="0">
                <a:latin typeface="Courier New" pitchFamily="49" charset="0"/>
              </a:rPr>
              <a:t> P </a:t>
            </a:r>
            <a:r>
              <a:rPr lang="de-DE" altLang="de-DE" sz="1400" b="1" dirty="0" smtClean="0">
                <a:latin typeface="Courier New" pitchFamily="49" charset="0"/>
              </a:rPr>
              <a:t>is</a:t>
            </a:r>
            <a:r>
              <a:rPr lang="de-DE" altLang="de-DE" sz="1400" dirty="0" smtClean="0">
                <a:latin typeface="Courier New" pitchFamily="49" charset="0"/>
              </a:rPr>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Niedrig =&gt;</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return</a:t>
            </a:r>
            <a:r>
              <a:rPr lang="de-DE" altLang="de-DE" sz="1400" dirty="0" smtClean="0">
                <a:latin typeface="Courier New" pitchFamily="49" charset="0"/>
              </a:rPr>
              <a:t> Anfrage(Hoch)  '</a:t>
            </a:r>
            <a:r>
              <a:rPr lang="de-DE" altLang="de-DE" sz="1400" dirty="0" smtClean="0">
                <a:solidFill>
                  <a:schemeClr val="accent2">
                    <a:lumMod val="50000"/>
                  </a:schemeClr>
                </a:solidFill>
                <a:latin typeface="Courier New" pitchFamily="49" charset="0"/>
              </a:rPr>
              <a:t>Count</a:t>
            </a:r>
            <a:r>
              <a:rPr lang="de-DE" altLang="de-DE" sz="1400" dirty="0" smtClean="0">
                <a:latin typeface="Courier New" pitchFamily="49" charset="0"/>
              </a:rPr>
              <a:t>=0 </a:t>
            </a:r>
            <a:r>
              <a:rPr lang="de-DE" altLang="de-DE" sz="1400" b="1" dirty="0" smtClean="0">
                <a:latin typeface="Courier New" pitchFamily="49" charset="0"/>
              </a:rPr>
              <a:t>and</a:t>
            </a:r>
            <a:r>
              <a:rPr lang="de-DE" altLang="de-DE" sz="1400" dirty="0" smtClean="0">
                <a:latin typeface="Courier New" pitchFamily="49" charset="0"/>
              </a:rPr>
              <a:t/>
            </a:r>
            <a:br>
              <a:rPr lang="de-DE" altLang="de-DE" sz="1400" dirty="0" smtClean="0">
                <a:latin typeface="Courier New" pitchFamily="49" charset="0"/>
              </a:rPr>
            </a:br>
            <a:r>
              <a:rPr lang="de-DE" altLang="de-DE" sz="1400" dirty="0" smtClean="0">
                <a:latin typeface="Courier New" pitchFamily="49" charset="0"/>
              </a:rPr>
              <a:t>             Anfrage(Mittel)'</a:t>
            </a:r>
            <a:r>
              <a:rPr lang="de-DE" altLang="de-DE" sz="1400" dirty="0" smtClean="0">
                <a:solidFill>
                  <a:schemeClr val="accent2">
                    <a:lumMod val="50000"/>
                  </a:schemeClr>
                </a:solidFill>
                <a:latin typeface="Courier New" pitchFamily="49" charset="0"/>
              </a:rPr>
              <a:t>Count</a:t>
            </a:r>
            <a:r>
              <a:rPr lang="de-DE" altLang="de-DE" sz="1400" dirty="0" smtClean="0">
                <a:latin typeface="Courier New" pitchFamily="49" charset="0"/>
              </a:rPr>
              <a:t>=0;</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Mittel =&gt;</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return</a:t>
            </a:r>
            <a:r>
              <a:rPr lang="de-DE" altLang="de-DE" sz="1400" dirty="0" smtClean="0">
                <a:latin typeface="Courier New" pitchFamily="49" charset="0"/>
              </a:rPr>
              <a:t> Anfrage(Hoch)  '</a:t>
            </a:r>
            <a:r>
              <a:rPr lang="de-DE" altLang="de-DE" sz="1400" dirty="0" smtClean="0">
                <a:solidFill>
                  <a:schemeClr val="accent2">
                    <a:lumMod val="50000"/>
                  </a:schemeClr>
                </a:solidFill>
                <a:latin typeface="Courier New" pitchFamily="49" charset="0"/>
              </a:rPr>
              <a:t>Count</a:t>
            </a:r>
            <a:r>
              <a:rPr lang="de-DE" altLang="de-DE" sz="1400" dirty="0" smtClean="0">
                <a:latin typeface="Courier New" pitchFamily="49" charset="0"/>
              </a:rPr>
              <a:t>=0;</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Hoch   =&gt;</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return</a:t>
            </a:r>
            <a:r>
              <a:rPr lang="de-DE" altLang="de-DE" sz="1400" dirty="0" smtClean="0">
                <a:latin typeface="Courier New" pitchFamily="49" charset="0"/>
              </a:rPr>
              <a:t> True;</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end case</a:t>
            </a:r>
            <a:r>
              <a:rPr lang="de-DE" altLang="de-DE" sz="1400" dirty="0" smtClean="0">
                <a:latin typeface="Courier New" pitchFamily="49" charset="0"/>
              </a:rPr>
              <a:t>;</a:t>
            </a:r>
            <a:br>
              <a:rPr lang="de-DE" altLang="de-DE" sz="1400" dirty="0" smtClean="0">
                <a:latin typeface="Courier New" pitchFamily="49" charset="0"/>
              </a:rPr>
            </a:br>
            <a:r>
              <a:rPr lang="de-DE" altLang="de-DE" sz="1400" b="1" dirty="0" smtClean="0">
                <a:latin typeface="Courier New" pitchFamily="49" charset="0"/>
              </a:rPr>
              <a:t>end</a:t>
            </a:r>
            <a:r>
              <a:rPr lang="de-DE" altLang="de-DE" sz="1400" dirty="0" smtClean="0">
                <a:latin typeface="Courier New" pitchFamily="49" charset="0"/>
              </a:rPr>
              <a:t> Bedingung;</a:t>
            </a:r>
          </a:p>
        </p:txBody>
      </p:sp>
      <p:sp>
        <p:nvSpPr>
          <p:cNvPr id="98309" name="Rectangle 5"/>
          <p:cNvSpPr>
            <a:spLocks noChangeArrowheads="1"/>
          </p:cNvSpPr>
          <p:nvPr/>
        </p:nvSpPr>
        <p:spPr bwMode="auto">
          <a:xfrm>
            <a:off x="323850" y="3860800"/>
            <a:ext cx="4032250"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lnSpc>
                <a:spcPct val="80000"/>
              </a:lnSpc>
              <a:spcBef>
                <a:spcPct val="20000"/>
              </a:spcBef>
              <a:buSzPct val="90000"/>
            </a:pPr>
            <a:r>
              <a:rPr lang="de-DE" altLang="de-DE" sz="1400" b="1" dirty="0">
                <a:solidFill>
                  <a:srgbClr val="000000"/>
                </a:solidFill>
                <a:latin typeface="Courier New" pitchFamily="49" charset="0"/>
              </a:rPr>
              <a:t>loop</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select</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when</a:t>
            </a:r>
            <a:r>
              <a:rPr lang="de-DE" altLang="de-DE" sz="1400" dirty="0">
                <a:solidFill>
                  <a:srgbClr val="000000"/>
                </a:solidFill>
                <a:latin typeface="Courier New" pitchFamily="49" charset="0"/>
              </a:rPr>
              <a:t> Anfrage(Hoch)  '</a:t>
            </a:r>
            <a:r>
              <a:rPr lang="de-DE" altLang="de-DE" sz="1400" dirty="0">
                <a:solidFill>
                  <a:srgbClr val="3333CC">
                    <a:lumMod val="50000"/>
                  </a:srgbClr>
                </a:solidFill>
                <a:latin typeface="Courier New" pitchFamily="49" charset="0"/>
              </a:rPr>
              <a:t>Count</a:t>
            </a:r>
            <a:r>
              <a:rPr lang="de-DE" altLang="de-DE" sz="1400" dirty="0">
                <a:solidFill>
                  <a:srgbClr val="000000"/>
                </a:solidFill>
                <a:latin typeface="Courier New" pitchFamily="49" charset="0"/>
              </a:rPr>
              <a:t>=0 </a:t>
            </a:r>
            <a:r>
              <a:rPr lang="de-DE" altLang="de-DE" sz="1400" b="1" dirty="0">
                <a:solidFill>
                  <a:srgbClr val="000000"/>
                </a:solidFill>
                <a:latin typeface="Courier New" pitchFamily="49" charset="0"/>
              </a:rPr>
              <a:t>and</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Anfrage(Mittel)'</a:t>
            </a:r>
            <a:r>
              <a:rPr lang="de-DE" altLang="de-DE" sz="1400" dirty="0">
                <a:solidFill>
                  <a:srgbClr val="3333CC">
                    <a:lumMod val="50000"/>
                  </a:srgbClr>
                </a:solidFill>
                <a:latin typeface="Courier New" pitchFamily="49" charset="0"/>
              </a:rPr>
              <a:t>Count</a:t>
            </a:r>
            <a:r>
              <a:rPr lang="de-DE" altLang="de-DE" sz="1400" dirty="0">
                <a:solidFill>
                  <a:srgbClr val="000000"/>
                </a:solidFill>
                <a:latin typeface="Courier New" pitchFamily="49" charset="0"/>
              </a:rPr>
              <a:t>=0 =&gt;</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3333CC"/>
                </a:solidFill>
                <a:latin typeface="Courier New" pitchFamily="49" charset="0"/>
              </a:rPr>
              <a:t>accept</a:t>
            </a:r>
            <a:r>
              <a:rPr lang="de-DE" altLang="de-DE" sz="1400" dirty="0">
                <a:solidFill>
                  <a:srgbClr val="3333CC"/>
                </a:solidFill>
                <a:latin typeface="Courier New" pitchFamily="49" charset="0"/>
              </a:rPr>
              <a:t> Anfrage(Niedrig);</a:t>
            </a:r>
            <a:br>
              <a:rPr lang="de-DE" altLang="de-DE" sz="1400" dirty="0">
                <a:solidFill>
                  <a:srgbClr val="3333CC"/>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or</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when</a:t>
            </a:r>
            <a:r>
              <a:rPr lang="de-DE" altLang="de-DE" sz="1400" dirty="0">
                <a:solidFill>
                  <a:srgbClr val="000000"/>
                </a:solidFill>
                <a:latin typeface="Courier New" pitchFamily="49" charset="0"/>
              </a:rPr>
              <a:t> Anfrage(Hoch)  '</a:t>
            </a:r>
            <a:r>
              <a:rPr lang="de-DE" altLang="de-DE" sz="1400" dirty="0">
                <a:solidFill>
                  <a:srgbClr val="3333CC">
                    <a:lumMod val="50000"/>
                  </a:srgbClr>
                </a:solidFill>
                <a:latin typeface="Courier New" pitchFamily="49" charset="0"/>
              </a:rPr>
              <a:t>Count</a:t>
            </a:r>
            <a:r>
              <a:rPr lang="de-DE" altLang="de-DE" sz="1400" dirty="0">
                <a:solidFill>
                  <a:srgbClr val="000000"/>
                </a:solidFill>
                <a:latin typeface="Courier New" pitchFamily="49" charset="0"/>
              </a:rPr>
              <a:t>=0 =&gt;</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3333CC"/>
                </a:solidFill>
                <a:latin typeface="Courier New" pitchFamily="49" charset="0"/>
              </a:rPr>
              <a:t>accept</a:t>
            </a:r>
            <a:r>
              <a:rPr lang="de-DE" altLang="de-DE" sz="1400" dirty="0">
                <a:solidFill>
                  <a:srgbClr val="3333CC"/>
                </a:solidFill>
                <a:latin typeface="Courier New" pitchFamily="49" charset="0"/>
              </a:rPr>
              <a:t> Anfrage(Mittel);</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or</a:t>
            </a:r>
            <a:r>
              <a:rPr lang="de-DE" altLang="de-DE" sz="1400" dirty="0">
                <a:solidFill>
                  <a:srgbClr val="000000"/>
                </a:solidFill>
                <a:latin typeface="Courier New" pitchFamily="49" charset="0"/>
              </a:rPr>
              <a:t/>
            </a:r>
            <a:br>
              <a:rPr lang="de-DE" altLang="de-DE" sz="1400" dirty="0">
                <a:solidFill>
                  <a:srgbClr val="000000"/>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3333CC"/>
                </a:solidFill>
                <a:latin typeface="Courier New" pitchFamily="49" charset="0"/>
              </a:rPr>
              <a:t>accept</a:t>
            </a:r>
            <a:r>
              <a:rPr lang="de-DE" altLang="de-DE" sz="1400" dirty="0">
                <a:solidFill>
                  <a:srgbClr val="3333CC"/>
                </a:solidFill>
                <a:latin typeface="Courier New" pitchFamily="49" charset="0"/>
              </a:rPr>
              <a:t> Anfrage(Hoch);</a:t>
            </a:r>
            <a:br>
              <a:rPr lang="de-DE" altLang="de-DE" sz="1400" dirty="0">
                <a:solidFill>
                  <a:srgbClr val="3333CC"/>
                </a:solidFill>
                <a:latin typeface="Courier New" pitchFamily="49" charset="0"/>
              </a:rPr>
            </a:br>
            <a:r>
              <a:rPr lang="de-DE" altLang="de-DE" sz="1400" dirty="0">
                <a:solidFill>
                  <a:srgbClr val="000000"/>
                </a:solidFill>
                <a:latin typeface="Courier New" pitchFamily="49" charset="0"/>
              </a:rPr>
              <a:t>  </a:t>
            </a:r>
            <a:r>
              <a:rPr lang="de-DE" altLang="de-DE" sz="1400" b="1" dirty="0">
                <a:solidFill>
                  <a:srgbClr val="000000"/>
                </a:solidFill>
                <a:latin typeface="Courier New" pitchFamily="49" charset="0"/>
              </a:rPr>
              <a:t>end select</a:t>
            </a:r>
            <a:r>
              <a:rPr lang="de-DE" altLang="de-DE" sz="1400" dirty="0">
                <a:solidFill>
                  <a:srgbClr val="000000"/>
                </a:solidFill>
                <a:latin typeface="Courier New" pitchFamily="49" charset="0"/>
              </a:rPr>
              <a:t>;</a:t>
            </a:r>
            <a:br>
              <a:rPr lang="de-DE" altLang="de-DE" sz="1400" dirty="0">
                <a:solidFill>
                  <a:srgbClr val="000000"/>
                </a:solidFill>
                <a:latin typeface="Courier New" pitchFamily="49" charset="0"/>
              </a:rPr>
            </a:br>
            <a:r>
              <a:rPr lang="de-DE" altLang="de-DE" sz="1400" b="1" dirty="0">
                <a:solidFill>
                  <a:srgbClr val="000000"/>
                </a:solidFill>
                <a:latin typeface="Courier New" pitchFamily="49" charset="0"/>
              </a:rPr>
              <a:t>end loop</a:t>
            </a:r>
            <a:r>
              <a:rPr lang="de-DE" altLang="de-DE" sz="1400" dirty="0">
                <a:solidFill>
                  <a:srgbClr val="000000"/>
                </a:solidFill>
                <a:latin typeface="Courier New" pitchFamily="49" charset="0"/>
              </a:rPr>
              <a:t>;</a:t>
            </a:r>
          </a:p>
        </p:txBody>
      </p:sp>
      <p:sp>
        <p:nvSpPr>
          <p:cNvPr id="57352" name="Line 6"/>
          <p:cNvSpPr>
            <a:spLocks noChangeShapeType="1"/>
          </p:cNvSpPr>
          <p:nvPr/>
        </p:nvSpPr>
        <p:spPr bwMode="auto">
          <a:xfrm>
            <a:off x="4356100" y="3860800"/>
            <a:ext cx="0" cy="2160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solidFill>
                <a:srgbClr val="000000"/>
              </a:solidFill>
            </a:endParaRPr>
          </a:p>
        </p:txBody>
      </p:sp>
      <p:sp>
        <p:nvSpPr>
          <p:cNvPr id="57353" name="Text Box 7"/>
          <p:cNvSpPr txBox="1">
            <a:spLocks noChangeArrowheads="1"/>
          </p:cNvSpPr>
          <p:nvPr/>
        </p:nvSpPr>
        <p:spPr bwMode="auto">
          <a:xfrm>
            <a:off x="3059113" y="6021388"/>
            <a:ext cx="25034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de-DE" altLang="de-DE" sz="1000" dirty="0">
                <a:solidFill>
                  <a:srgbClr val="663300"/>
                </a:solidFill>
              </a:rPr>
              <a:t>Aus: John Barnes, Programming in Ada 2005</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solidFill>
                  <a:srgbClr val="000000"/>
                </a:solidFill>
              </a:rPr>
              <a:pPr>
                <a:defRPr/>
              </a:pPr>
              <a:t>144</a:t>
            </a:fld>
            <a:endParaRPr lang="de-DE" dirty="0">
              <a:solidFill>
                <a:srgbClr val="000000"/>
              </a:solidFill>
            </a:endParaRPr>
          </a:p>
        </p:txBody>
      </p:sp>
      <p:sp>
        <p:nvSpPr>
          <p:cNvPr id="3" name="Fußzeilenplatzhalter 2"/>
          <p:cNvSpPr>
            <a:spLocks noGrp="1"/>
          </p:cNvSpPr>
          <p:nvPr>
            <p:ph type="ftr" sz="quarter" idx="10"/>
          </p:nvPr>
        </p:nvSpPr>
        <p:spPr/>
        <p:txBody>
          <a:bodyPr/>
          <a:lstStyle/>
          <a:p>
            <a:pPr>
              <a:defRPr/>
            </a:pPr>
            <a:r>
              <a:rPr lang="de-DE" dirty="0" smtClean="0">
                <a:solidFill>
                  <a:srgbClr val="000000"/>
                </a:solidFill>
              </a:rPr>
              <a:t>Ada-Kurs Nebenläufige Prozesse © 2024 CKW Grein</a:t>
            </a:r>
            <a:endParaRPr lang="de-DE" dirty="0">
              <a:solidFill>
                <a:srgbClr val="000000"/>
              </a:solidFill>
              <a:cs typeface="Times New Roman" pitchFamily="18" charset="0"/>
            </a:endParaRPr>
          </a:p>
        </p:txBody>
      </p:sp>
      <p:cxnSp>
        <p:nvCxnSpPr>
          <p:cNvPr id="5" name="Gerader Verbinder 4"/>
          <p:cNvCxnSpPr/>
          <p:nvPr/>
        </p:nvCxnSpPr>
        <p:spPr>
          <a:xfrm>
            <a:off x="4355976" y="2924944"/>
            <a:ext cx="0" cy="504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Grafik 10">
            <a:hlinkClick r:id="rId2" action="ppaction://hlinksldjump"/>
          </p:cNvPr>
          <p:cNvPicPr>
            <a:picLocks noChangeAspect="1"/>
          </p:cNvPicPr>
          <p:nvPr/>
        </p:nvPicPr>
        <p:blipFill>
          <a:blip r:embed="rId3"/>
          <a:stretch>
            <a:fillRect/>
          </a:stretch>
        </p:blipFill>
        <p:spPr>
          <a:xfrm>
            <a:off x="8263111" y="1527028"/>
            <a:ext cx="195089" cy="225572"/>
          </a:xfrm>
          <a:prstGeom prst="rect">
            <a:avLst/>
          </a:prstGeom>
        </p:spPr>
      </p:pic>
    </p:spTree>
    <p:extLst>
      <p:ext uri="{BB962C8B-B14F-4D97-AF65-F5344CB8AC3E}">
        <p14:creationId xmlns:p14="http://schemas.microsoft.com/office/powerpoint/2010/main" val="2141448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8308">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build="p"/>
      <p:bldP spid="9830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Echte Kreuzung</a:t>
            </a:r>
            <a:br>
              <a:rPr lang="de-DE" dirty="0" smtClean="0"/>
            </a:br>
            <a:r>
              <a:rPr lang="de-DE" dirty="0" smtClean="0"/>
              <a:t>mit zehn Ampeln</a:t>
            </a:r>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Foliennummernplatzhalter 3"/>
          <p:cNvSpPr>
            <a:spLocks noGrp="1"/>
          </p:cNvSpPr>
          <p:nvPr>
            <p:ph type="sldNum" sz="quarter" idx="11"/>
          </p:nvPr>
        </p:nvSpPr>
        <p:spPr/>
        <p:txBody>
          <a:bodyPr/>
          <a:lstStyle/>
          <a:p>
            <a:pPr>
              <a:defRPr/>
            </a:pPr>
            <a:fld id="{DA0DBBEF-F33A-4B6C-BF57-F6FB00203B26}" type="slidenum">
              <a:rPr lang="de-DE" smtClean="0"/>
              <a:pPr>
                <a:defRPr/>
              </a:pPr>
              <a:t>145</a:t>
            </a:fld>
            <a:endParaRPr lang="de-DE" dirty="0"/>
          </a:p>
        </p:txBody>
      </p:sp>
      <p:sp>
        <p:nvSpPr>
          <p:cNvPr id="9" name="Textfeld 8"/>
          <p:cNvSpPr txBox="1"/>
          <p:nvPr/>
        </p:nvSpPr>
        <p:spPr>
          <a:xfrm>
            <a:off x="394990" y="2121932"/>
            <a:ext cx="2880320" cy="3924151"/>
          </a:xfrm>
          <a:prstGeom prst="rect">
            <a:avLst/>
          </a:prstGeom>
          <a:noFill/>
        </p:spPr>
        <p:txBody>
          <a:bodyPr wrap="square" rtlCol="0">
            <a:spAutoFit/>
          </a:bodyPr>
          <a:lstStyle/>
          <a:p>
            <a:pPr marL="192088" indent="-192088">
              <a:buFont typeface="Arial" panose="020B0604020202020204" pitchFamily="34" charset="0"/>
              <a:buChar char="•"/>
            </a:pPr>
            <a:r>
              <a:rPr lang="de-DE" sz="1500" dirty="0"/>
              <a:t>Ohne Ampeln ist 1-3 die </a:t>
            </a:r>
            <a:r>
              <a:rPr lang="de-DE" sz="1500" dirty="0" smtClean="0"/>
              <a:t>Vor-fahrtsstraße</a:t>
            </a:r>
            <a:r>
              <a:rPr lang="de-DE" sz="1500" dirty="0"/>
              <a:t>.</a:t>
            </a:r>
          </a:p>
          <a:p>
            <a:pPr marL="192088" indent="-192088">
              <a:buFont typeface="Arial" panose="020B0604020202020204" pitchFamily="34" charset="0"/>
              <a:buChar char="•"/>
            </a:pPr>
            <a:r>
              <a:rPr lang="de-DE" sz="1500" dirty="0" smtClean="0"/>
              <a:t>1r und 3r sind </a:t>
            </a:r>
            <a:r>
              <a:rPr lang="de-DE" sz="1500" dirty="0"/>
              <a:t>nicht </a:t>
            </a:r>
            <a:r>
              <a:rPr lang="de-DE" sz="1500" dirty="0" smtClean="0"/>
              <a:t>vorfahrts-berechtigte Spuren ohne Ampeln.</a:t>
            </a:r>
          </a:p>
          <a:p>
            <a:pPr marL="192088" indent="-192088">
              <a:buFont typeface="Arial" panose="020B0604020202020204" pitchFamily="34" charset="0"/>
              <a:buChar char="•"/>
            </a:pPr>
            <a:r>
              <a:rPr lang="de-DE" sz="1500" dirty="0" smtClean="0"/>
              <a:t>2 ist eine Autobahnanschluss-stelle.</a:t>
            </a:r>
          </a:p>
          <a:p>
            <a:r>
              <a:rPr lang="de-DE" sz="1600" dirty="0" smtClean="0"/>
              <a:t>Die Ampeln der Straßen 1 und 3 sind Richtungsampeln (mit Pfei-len), die der Straßen 2 und 4 sind </a:t>
            </a:r>
            <a:r>
              <a:rPr lang="de-DE" sz="1600" dirty="0"/>
              <a:t>ohne Richtungsanzeige.</a:t>
            </a:r>
            <a:endParaRPr lang="de-DE" sz="1600" dirty="0" smtClean="0"/>
          </a:p>
          <a:p>
            <a:r>
              <a:rPr lang="de-DE" sz="1600" dirty="0" smtClean="0"/>
              <a:t>Um anzuzeigen, dass kein kreu-zender Gegenverkehr möglich ist, sind 2Lh und 4Lh nur Grün anzeigende Hilfsampeln mit Linkspfeil. </a:t>
            </a:r>
          </a:p>
        </p:txBody>
      </p:sp>
      <p:sp>
        <p:nvSpPr>
          <p:cNvPr id="5" name="Textfeld 4"/>
          <p:cNvSpPr txBox="1"/>
          <p:nvPr/>
        </p:nvSpPr>
        <p:spPr>
          <a:xfrm>
            <a:off x="685800" y="1752600"/>
            <a:ext cx="7772400" cy="369332"/>
          </a:xfrm>
          <a:prstGeom prst="rect">
            <a:avLst/>
          </a:prstGeom>
          <a:noFill/>
        </p:spPr>
        <p:txBody>
          <a:bodyPr wrap="square" rtlCol="0">
            <a:spAutoFit/>
          </a:bodyPr>
          <a:lstStyle/>
          <a:p>
            <a:pPr lvl="0" algn="ctr"/>
            <a:r>
              <a:rPr lang="de-DE" sz="1800" dirty="0">
                <a:solidFill>
                  <a:srgbClr val="000000"/>
                </a:solidFill>
              </a:rPr>
              <a:t>Die Spuren </a:t>
            </a:r>
            <a:r>
              <a:rPr lang="de-DE" sz="1800" dirty="0" smtClean="0">
                <a:solidFill>
                  <a:srgbClr val="000000"/>
                </a:solidFill>
              </a:rPr>
              <a:t>und zugehörigen Ampeln sind </a:t>
            </a:r>
            <a:r>
              <a:rPr lang="de-DE" sz="1800" dirty="0">
                <a:solidFill>
                  <a:srgbClr val="000000"/>
                </a:solidFill>
              </a:rPr>
              <a:t>benannt nach den </a:t>
            </a:r>
            <a:r>
              <a:rPr lang="de-DE" sz="1800" dirty="0" smtClean="0">
                <a:solidFill>
                  <a:srgbClr val="000000"/>
                </a:solidFill>
              </a:rPr>
              <a:t>Richtungen.</a:t>
            </a:r>
            <a:endParaRPr lang="de-DE" sz="1800" dirty="0">
              <a:solidFill>
                <a:srgbClr val="000000"/>
              </a:solidFill>
            </a:endParaRPr>
          </a:p>
        </p:txBody>
      </p:sp>
      <p:sp>
        <p:nvSpPr>
          <p:cNvPr id="7" name="Textfeld 6"/>
          <p:cNvSpPr txBox="1"/>
          <p:nvPr/>
        </p:nvSpPr>
        <p:spPr>
          <a:xfrm>
            <a:off x="7053536" y="1426126"/>
            <a:ext cx="1404664" cy="338554"/>
          </a:xfrm>
          <a:prstGeom prst="rect">
            <a:avLst/>
          </a:prstGeom>
          <a:solidFill>
            <a:srgbClr val="D5D6F5"/>
          </a:solidFill>
          <a:ln>
            <a:solidFill>
              <a:schemeClr val="accent2"/>
            </a:solidFill>
          </a:ln>
        </p:spPr>
        <p:txBody>
          <a:bodyPr wrap="square" rtlCol="0">
            <a:spAutoFit/>
          </a:bodyPr>
          <a:lstStyle/>
          <a:p>
            <a:r>
              <a:rPr lang="de-DE" sz="1600" dirty="0" smtClean="0"/>
              <a:t>Von Folie 140</a:t>
            </a:r>
            <a:endParaRPr lang="de-DE" sz="1600" dirty="0"/>
          </a:p>
        </p:txBody>
      </p:sp>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7922" y="2226857"/>
            <a:ext cx="5400600" cy="3866439"/>
          </a:xfrm>
          <a:prstGeom prst="rect">
            <a:avLst/>
          </a:prstGeom>
        </p:spPr>
      </p:pic>
    </p:spTree>
    <p:extLst>
      <p:ext uri="{BB962C8B-B14F-4D97-AF65-F5344CB8AC3E}">
        <p14:creationId xmlns:p14="http://schemas.microsoft.com/office/powerpoint/2010/main" val="10281886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Reihenfolge der Fahrspuren</a:t>
            </a:r>
            <a:endParaRPr lang="de-DE" dirty="0"/>
          </a:p>
        </p:txBody>
      </p:sp>
      <p:sp>
        <p:nvSpPr>
          <p:cNvPr id="3" name="Inhaltsplatzhalter 2"/>
          <p:cNvSpPr>
            <a:spLocks noGrp="1"/>
          </p:cNvSpPr>
          <p:nvPr>
            <p:ph idx="1"/>
          </p:nvPr>
        </p:nvSpPr>
        <p:spPr/>
        <p:txBody>
          <a:bodyPr/>
          <a:lstStyle/>
          <a:p>
            <a:pPr marL="19050" indent="0">
              <a:buNone/>
            </a:pPr>
            <a:r>
              <a:rPr lang="de-DE" sz="2400" dirty="0" smtClean="0"/>
              <a:t>Synchrone Spurgruppen</a:t>
            </a:r>
            <a:r>
              <a:rPr lang="de-DE" sz="2400" dirty="0"/>
              <a:t>:</a:t>
            </a:r>
          </a:p>
          <a:p>
            <a:pPr marL="444500" indent="-249238">
              <a:buFont typeface="Arial" panose="020B0604020202020204" pitchFamily="34" charset="0"/>
              <a:buChar char="•"/>
            </a:pPr>
            <a:r>
              <a:rPr lang="de-DE" sz="2400" dirty="0" smtClean="0"/>
              <a:t>1G </a:t>
            </a:r>
            <a:r>
              <a:rPr lang="de-DE" sz="2400" dirty="0"/>
              <a:t>und </a:t>
            </a:r>
            <a:r>
              <a:rPr lang="de-DE" sz="2400" dirty="0" smtClean="0"/>
              <a:t>3G (geradeaus auf der Vorfahrtsstraße)</a:t>
            </a:r>
            <a:endParaRPr lang="de-DE" sz="2400" dirty="0"/>
          </a:p>
          <a:p>
            <a:pPr marL="444500" indent="-249238">
              <a:buFont typeface="Arial" panose="020B0604020202020204" pitchFamily="34" charset="0"/>
              <a:buChar char="•"/>
            </a:pPr>
            <a:r>
              <a:rPr lang="de-DE" sz="2400" dirty="0"/>
              <a:t>2gl und </a:t>
            </a:r>
            <a:r>
              <a:rPr lang="de-DE" sz="2400" dirty="0" smtClean="0"/>
              <a:t>2r (von der Autobahn kommend)</a:t>
            </a:r>
            <a:endParaRPr lang="de-DE" sz="2400" dirty="0"/>
          </a:p>
          <a:p>
            <a:pPr marL="444500" indent="-249238">
              <a:buFont typeface="Arial" panose="020B0604020202020204" pitchFamily="34" charset="0"/>
              <a:buChar char="•"/>
            </a:pPr>
            <a:r>
              <a:rPr lang="de-DE" sz="2400" dirty="0"/>
              <a:t>4l (</a:t>
            </a:r>
            <a:r>
              <a:rPr lang="de-DE" sz="2400" dirty="0" smtClean="0"/>
              <a:t>4Lh) und 4gr (kreuzen 2gl)</a:t>
            </a:r>
          </a:p>
          <a:p>
            <a:pPr marL="444500" indent="-249238">
              <a:buFont typeface="Arial" panose="020B0604020202020204" pitchFamily="34" charset="0"/>
              <a:buChar char="•"/>
            </a:pPr>
            <a:r>
              <a:rPr lang="de-DE" sz="2400" dirty="0" smtClean="0"/>
              <a:t>1L (Linksabbieger, kommt 3L zu nah)</a:t>
            </a:r>
          </a:p>
          <a:p>
            <a:pPr marL="444500" indent="-249238">
              <a:buFont typeface="Arial" panose="020B0604020202020204" pitchFamily="34" charset="0"/>
              <a:buChar char="•"/>
            </a:pPr>
            <a:r>
              <a:rPr lang="de-DE" sz="2400" dirty="0" smtClean="0"/>
              <a:t>3L (Linksabbieger, kommt 1L zu nah)</a:t>
            </a:r>
            <a:endParaRPr lang="de-DE" sz="2400" dirty="0"/>
          </a:p>
          <a:p>
            <a:pPr marL="19050" indent="0">
              <a:buNone/>
            </a:pPr>
            <a:r>
              <a:rPr lang="de-DE" sz="2400" dirty="0" smtClean="0"/>
              <a:t>Die Gruppen schließen einander wechselseitig aus.</a:t>
            </a:r>
            <a:endParaRPr lang="de-DE" sz="2400" dirty="0"/>
          </a:p>
          <a:p>
            <a:pPr marL="19050" indent="0">
              <a:buNone/>
            </a:pPr>
            <a:endParaRPr lang="de-DE" sz="2400" dirty="0" smtClean="0"/>
          </a:p>
          <a:p>
            <a:pPr marL="19050" indent="0">
              <a:buNone/>
            </a:pPr>
            <a:r>
              <a:rPr lang="de-DE" sz="2400" dirty="0" smtClean="0"/>
              <a:t>Erstellen </a:t>
            </a:r>
            <a:r>
              <a:rPr lang="de-DE" sz="2400" dirty="0"/>
              <a:t>Sie einen Schaltplan für die Reihenfolge der Spuren</a:t>
            </a:r>
            <a:r>
              <a:rPr lang="de-DE" sz="2400" dirty="0" smtClean="0"/>
              <a:t>.</a:t>
            </a:r>
            <a:endParaRPr lang="de-DE" sz="24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146</a:t>
            </a:fld>
            <a:endParaRPr lang="de-DE" dirty="0"/>
          </a:p>
        </p:txBody>
      </p:sp>
    </p:spTree>
    <p:extLst>
      <p:ext uri="{BB962C8B-B14F-4D97-AF65-F5344CB8AC3E}">
        <p14:creationId xmlns:p14="http://schemas.microsoft.com/office/powerpoint/2010/main" val="164553002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Schaltplan</a:t>
            </a:r>
            <a:endParaRPr lang="de-DE" dirty="0"/>
          </a:p>
        </p:txBody>
      </p:sp>
      <p:sp>
        <p:nvSpPr>
          <p:cNvPr id="4" name="Inhaltsplatzhalter 3"/>
          <p:cNvSpPr>
            <a:spLocks noGrp="1"/>
          </p:cNvSpPr>
          <p:nvPr>
            <p:ph sz="half" idx="2"/>
          </p:nvPr>
        </p:nvSpPr>
        <p:spPr>
          <a:xfrm>
            <a:off x="4429907" y="1912112"/>
            <a:ext cx="4246549" cy="4253192"/>
          </a:xfrm>
        </p:spPr>
        <p:txBody>
          <a:bodyPr/>
          <a:lstStyle/>
          <a:p>
            <a:pPr marL="0" indent="0">
              <a:buNone/>
            </a:pPr>
            <a:r>
              <a:rPr lang="de-DE" sz="1800" dirty="0" smtClean="0"/>
              <a:t>Wandeln Sie den Excel-Schaltplan in eine CSV-Datei um und schreiben Sie ein Pro-gramm, das daraus die Ampeln der Kreu-zung steuert.</a:t>
            </a:r>
          </a:p>
          <a:p>
            <a:pPr marL="0" indent="0">
              <a:buNone/>
            </a:pPr>
            <a:r>
              <a:rPr lang="de-DE" sz="1800" dirty="0" smtClean="0"/>
              <a:t>(Leider sind die Hintergrundfarben nicht im CSV-Format enthalten, daher stehen die Buchstaben für </a:t>
            </a:r>
            <a:r>
              <a:rPr lang="de-DE" sz="1800" i="1" dirty="0" smtClean="0"/>
              <a:t>red</a:t>
            </a:r>
            <a:r>
              <a:rPr lang="de-DE" sz="1800" dirty="0" smtClean="0"/>
              <a:t>, </a:t>
            </a:r>
            <a:r>
              <a:rPr lang="de-DE" sz="1800" i="1" dirty="0" smtClean="0"/>
              <a:t>yellow</a:t>
            </a:r>
            <a:r>
              <a:rPr lang="de-DE" sz="1800" dirty="0" smtClean="0"/>
              <a:t>, </a:t>
            </a:r>
            <a:r>
              <a:rPr lang="de-DE" sz="1800" i="1" dirty="0" smtClean="0"/>
              <a:t>green</a:t>
            </a:r>
            <a:r>
              <a:rPr lang="de-DE" sz="1800" dirty="0" smtClean="0"/>
              <a:t> </a:t>
            </a:r>
            <a:r>
              <a:rPr lang="de-DE" sz="1800" dirty="0"/>
              <a:t>und </a:t>
            </a:r>
            <a:r>
              <a:rPr lang="de-DE" sz="1800" i="1" dirty="0" smtClean="0"/>
              <a:t>dark</a:t>
            </a:r>
            <a:r>
              <a:rPr lang="de-DE" sz="1800" dirty="0" smtClean="0"/>
              <a:t> (gelb und grün haben im Deutschen leider denselben ersten Buchstaben).</a:t>
            </a:r>
          </a:p>
          <a:p>
            <a:pPr marL="0" indent="0">
              <a:buNone/>
            </a:pPr>
            <a:r>
              <a:rPr lang="de-DE" sz="1800" dirty="0" smtClean="0"/>
              <a:t>Eine Lösung findet sich im Ordner </a:t>
            </a:r>
            <a:r>
              <a:rPr lang="de-DE" sz="1800" dirty="0" smtClean="0">
                <a:latin typeface="Calibri" panose="020F0502020204030204" pitchFamily="34" charset="0"/>
              </a:rPr>
              <a:t>Ampel</a:t>
            </a:r>
            <a:r>
              <a:rPr lang="de-DE" sz="1800" dirty="0" smtClean="0"/>
              <a:t>.</a:t>
            </a:r>
          </a:p>
          <a:p>
            <a:pPr marL="0" indent="0">
              <a:buNone/>
            </a:pPr>
            <a:r>
              <a:rPr lang="de-DE" sz="1800" dirty="0" smtClean="0"/>
              <a:t>Es gibt auch dreifarbige Radfahrerampeln.</a:t>
            </a:r>
          </a:p>
          <a:p>
            <a:pPr marL="0" indent="0">
              <a:buNone/>
            </a:pPr>
            <a:r>
              <a:rPr lang="de-DE" sz="1800" dirty="0" smtClean="0"/>
              <a:t>In diesem Beispiel gibt es keine Fußgänger. (Fußgängerampeln zeigen nur rot und grün.)</a:t>
            </a:r>
            <a:endParaRPr lang="de-DE" sz="1800" dirty="0"/>
          </a:p>
        </p:txBody>
      </p:sp>
      <p:sp>
        <p:nvSpPr>
          <p:cNvPr id="5" name="Fußzeilenplatzhalter 4"/>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6" name="Foliennummernplatzhalter 5"/>
          <p:cNvSpPr>
            <a:spLocks noGrp="1"/>
          </p:cNvSpPr>
          <p:nvPr>
            <p:ph type="sldNum" sz="quarter" idx="11"/>
          </p:nvPr>
        </p:nvSpPr>
        <p:spPr/>
        <p:txBody>
          <a:bodyPr/>
          <a:lstStyle/>
          <a:p>
            <a:pPr>
              <a:defRPr/>
            </a:pPr>
            <a:fld id="{62583686-71E7-471F-AE45-28D4E947E702}" type="slidenum">
              <a:rPr lang="de-DE" smtClean="0"/>
              <a:pPr>
                <a:defRPr/>
              </a:pPr>
              <a:t>147</a:t>
            </a:fld>
            <a:endParaRPr lang="de-DE" dirty="0"/>
          </a:p>
        </p:txBody>
      </p:sp>
      <p:pic>
        <p:nvPicPr>
          <p:cNvPr id="9" name="Grafik 8">
            <a:hlinkClick r:id="rId2" action="ppaction://hlinksldjump"/>
          </p:cNvPr>
          <p:cNvPicPr>
            <a:picLocks noChangeAspect="1"/>
          </p:cNvPicPr>
          <p:nvPr/>
        </p:nvPicPr>
        <p:blipFill>
          <a:blip r:embed="rId3"/>
          <a:stretch>
            <a:fillRect/>
          </a:stretch>
        </p:blipFill>
        <p:spPr>
          <a:xfrm>
            <a:off x="8263111" y="1527028"/>
            <a:ext cx="195089" cy="225572"/>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916" y="1995207"/>
            <a:ext cx="4086795" cy="4010585"/>
          </a:xfrm>
          <a:prstGeom prst="rect">
            <a:avLst/>
          </a:prstGeom>
        </p:spPr>
      </p:pic>
    </p:spTree>
    <p:extLst>
      <p:ext uri="{BB962C8B-B14F-4D97-AF65-F5344CB8AC3E}">
        <p14:creationId xmlns:p14="http://schemas.microsoft.com/office/powerpoint/2010/main" val="31406827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148</a:t>
            </a:fld>
            <a:endParaRPr lang="de-DE" dirty="0"/>
          </a:p>
        </p:txBody>
      </p:sp>
      <p:sp>
        <p:nvSpPr>
          <p:cNvPr id="3" name="Inhaltsplatzhalter 2"/>
          <p:cNvSpPr>
            <a:spLocks noGrp="1"/>
          </p:cNvSpPr>
          <p:nvPr>
            <p:ph idx="4294967295"/>
          </p:nvPr>
        </p:nvSpPr>
        <p:spPr>
          <a:xfrm>
            <a:off x="681027" y="1052736"/>
            <a:ext cx="7772400" cy="4608512"/>
          </a:xfrm>
        </p:spPr>
        <p:txBody>
          <a:bodyPr/>
          <a:lstStyle/>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Im Netz verfügbare Veröffentlichungen des Autors:</a:t>
            </a:r>
            <a:endParaRPr lang="de-DE" altLang="de-DE" sz="2800" dirty="0" smtClean="0">
              <a:hlinkClick r:id="rId3"/>
            </a:endParaRPr>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hlinkClick r:id="rId3"/>
              </a:rPr>
              <a:t>http</a:t>
            </a:r>
            <a:r>
              <a:rPr lang="de-DE" altLang="de-DE" sz="2400" dirty="0">
                <a:hlinkClick r:id="rId3"/>
              </a:rPr>
              <a:t>://</a:t>
            </a:r>
            <a:r>
              <a:rPr lang="de-DE" altLang="de-DE" sz="2400" dirty="0" smtClean="0">
                <a:hlinkClick r:id="rId3"/>
              </a:rPr>
              <a:t>archive.adaic.com/tools/CKWG/CKWG.html</a:t>
            </a:r>
            <a:endParaRPr lang="de-DE" altLang="de-DE" sz="2400" dirty="0"/>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800" dirty="0" smtClean="0"/>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Ada Magica</a:t>
            </a:r>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hlinkClick r:id="rId4"/>
              </a:rPr>
              <a:t>https</a:t>
            </a:r>
            <a:r>
              <a:rPr lang="de-DE" altLang="de-DE" sz="2400" dirty="0">
                <a:hlinkClick r:id="rId4"/>
              </a:rPr>
              <a:t>://</a:t>
            </a:r>
            <a:r>
              <a:rPr lang="de-DE" altLang="de-DE" sz="2400" dirty="0" smtClean="0">
                <a:hlinkClick r:id="rId4"/>
              </a:rPr>
              <a:t>www.ada-deutschland.de/sites/default/files/</a:t>
            </a:r>
            <a:br>
              <a:rPr lang="de-DE" altLang="de-DE" sz="2400" dirty="0" smtClean="0">
                <a:hlinkClick r:id="rId4"/>
              </a:rPr>
            </a:br>
            <a:r>
              <a:rPr lang="de-DE" altLang="de-DE" sz="2400" dirty="0" smtClean="0">
                <a:hlinkClick r:id="rId4"/>
              </a:rPr>
              <a:t>AdaTourCD/AdaTourCD2004/Ada Magica/Inhalt.html</a:t>
            </a:r>
            <a:endParaRPr lang="de-DE" altLang="de-DE" sz="2400" dirty="0" smtClean="0"/>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800" dirty="0" smtClean="0"/>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Ort dieses und anderer Kurse</a:t>
            </a:r>
          </a:p>
          <a:p>
            <a:pPr marL="0" indent="0" algn="ctr" eaLnBrk="1" hangingPunct="1">
              <a:spcBef>
                <a:spcPts val="450"/>
              </a:spcBef>
              <a:buClr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sz="2400" dirty="0">
                <a:hlinkClick r:id="rId5"/>
              </a:rPr>
              <a:t>https://</a:t>
            </a:r>
            <a:r>
              <a:rPr lang="de-DE" sz="2400" dirty="0" smtClean="0">
                <a:hlinkClick r:id="rId5"/>
              </a:rPr>
              <a:t>www.ada-deutschland.de/sites/default/files/</a:t>
            </a:r>
            <a:br>
              <a:rPr lang="de-DE" sz="2400" dirty="0" smtClean="0">
                <a:hlinkClick r:id="rId5"/>
              </a:rPr>
            </a:br>
            <a:r>
              <a:rPr lang="de-DE" sz="2400" dirty="0" smtClean="0">
                <a:hlinkClick r:id="rId5"/>
              </a:rPr>
              <a:t>AdaKursGrein/Ada-Kurs-Course.html</a:t>
            </a:r>
            <a:endParaRPr lang="de-DE" sz="2400" dirty="0"/>
          </a:p>
        </p:txBody>
      </p:sp>
    </p:spTree>
    <p:extLst>
      <p:ext uri="{BB962C8B-B14F-4D97-AF65-F5344CB8AC3E}">
        <p14:creationId xmlns:p14="http://schemas.microsoft.com/office/powerpoint/2010/main" val="24748363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de-DE" altLang="de-DE" dirty="0" smtClean="0">
                <a:solidFill>
                  <a:srgbClr val="F834A4"/>
                </a:solidFill>
              </a:rPr>
              <a:t>Nebenläufig oder Parallel</a:t>
            </a:r>
          </a:p>
        </p:txBody>
      </p:sp>
      <p:sp>
        <p:nvSpPr>
          <p:cNvPr id="3077" name="Rectangle 3"/>
          <p:cNvSpPr>
            <a:spLocks noGrp="1" noChangeArrowheads="1"/>
          </p:cNvSpPr>
          <p:nvPr>
            <p:ph idx="1"/>
          </p:nvPr>
        </p:nvSpPr>
        <p:spPr>
          <a:xfrm>
            <a:off x="685800" y="1844824"/>
            <a:ext cx="7772400" cy="4331568"/>
          </a:xfrm>
        </p:spPr>
        <p:txBody>
          <a:bodyPr/>
          <a:lstStyle/>
          <a:p>
            <a:pPr marL="0" lvl="1" indent="0" eaLnBrk="1" hangingPunct="1">
              <a:lnSpc>
                <a:spcPct val="80000"/>
              </a:lnSpc>
              <a:buNone/>
            </a:pPr>
            <a:r>
              <a:rPr lang="de-DE" altLang="de-DE" sz="1800" dirty="0" smtClean="0"/>
              <a:t>Tasking ermöglicht die Entwicklung </a:t>
            </a:r>
            <a:r>
              <a:rPr lang="de-DE" altLang="de-DE" sz="1800" b="1" dirty="0" smtClean="0"/>
              <a:t>nebenläufiger</a:t>
            </a:r>
            <a:r>
              <a:rPr lang="de-DE" altLang="de-DE" sz="1800" dirty="0" smtClean="0"/>
              <a:t> (</a:t>
            </a:r>
            <a:r>
              <a:rPr lang="de-DE" altLang="de-DE" sz="1800" i="1" dirty="0" smtClean="0"/>
              <a:t>concurrent</a:t>
            </a:r>
            <a:r>
              <a:rPr lang="de-DE" altLang="de-DE" sz="1800" dirty="0" smtClean="0"/>
              <a:t>) oder sogar </a:t>
            </a:r>
            <a:r>
              <a:rPr lang="de-DE" altLang="de-DE" sz="1800" b="1" dirty="0" smtClean="0"/>
              <a:t>paralleler</a:t>
            </a:r>
            <a:r>
              <a:rPr lang="de-DE" altLang="de-DE" sz="1800" dirty="0" smtClean="0"/>
              <a:t> Programme.</a:t>
            </a:r>
          </a:p>
          <a:p>
            <a:pPr marL="263525" lvl="2" indent="-263525" eaLnBrk="1" hangingPunct="1">
              <a:lnSpc>
                <a:spcPct val="80000"/>
              </a:lnSpc>
            </a:pPr>
            <a:r>
              <a:rPr lang="de-DE" altLang="de-DE" sz="1800" dirty="0" smtClean="0"/>
              <a:t>Jeder </a:t>
            </a:r>
            <a:r>
              <a:rPr lang="de-DE" altLang="de-DE" sz="1800" b="1" dirty="0" smtClean="0"/>
              <a:t>Prozess</a:t>
            </a:r>
            <a:r>
              <a:rPr lang="de-DE" altLang="de-DE" sz="1800" dirty="0" smtClean="0"/>
              <a:t> (</a:t>
            </a:r>
            <a:r>
              <a:rPr lang="de-DE" altLang="de-DE" sz="1800" i="1" dirty="0" smtClean="0"/>
              <a:t>task</a:t>
            </a:r>
            <a:r>
              <a:rPr lang="de-DE" altLang="de-DE" sz="1800" dirty="0" smtClean="0"/>
              <a:t>) führt seine Anweisungen sequentiell unabhängig von anderen Prozessen aus.</a:t>
            </a:r>
          </a:p>
          <a:p>
            <a:pPr marL="263525" lvl="2" indent="-263525" eaLnBrk="1" hangingPunct="1">
              <a:lnSpc>
                <a:spcPct val="80000"/>
              </a:lnSpc>
            </a:pPr>
            <a:r>
              <a:rPr lang="de-DE" altLang="de-DE" sz="1800" dirty="0" smtClean="0"/>
              <a:t>Auf </a:t>
            </a:r>
            <a:r>
              <a:rPr lang="de-DE" altLang="de-DE" sz="1800" b="1" dirty="0" smtClean="0"/>
              <a:t>Single-Prozessoren</a:t>
            </a:r>
            <a:r>
              <a:rPr lang="de-DE" altLang="de-DE" sz="1800" dirty="0" smtClean="0"/>
              <a:t> werden alle beteiligten Prozesse ebenfalls sequenziell, d.h. nebenläufig, ausgeführt. Der Prozessor wählt in Einklang mit den Bestimmungen des Programms (</a:t>
            </a:r>
            <a:r>
              <a:rPr lang="de-DE" altLang="de-DE" sz="1800" i="1" dirty="0" smtClean="0"/>
              <a:t>dispatching policies</a:t>
            </a:r>
            <a:r>
              <a:rPr lang="de-DE" altLang="de-DE" sz="1800" dirty="0" smtClean="0"/>
              <a:t>) den auszuführenden Prozess und die Prozesswechselzeiten (</a:t>
            </a:r>
            <a:r>
              <a:rPr lang="de-DE" altLang="de-DE" sz="1800" i="1" dirty="0" smtClean="0"/>
              <a:t>time sharing</a:t>
            </a:r>
            <a:r>
              <a:rPr lang="de-DE" altLang="de-DE" sz="1800" dirty="0" smtClean="0"/>
              <a:t>).</a:t>
            </a:r>
          </a:p>
          <a:p>
            <a:pPr marL="263525" lvl="2" indent="-263525" eaLnBrk="1" hangingPunct="1">
              <a:lnSpc>
                <a:spcPct val="80000"/>
              </a:lnSpc>
            </a:pPr>
            <a:r>
              <a:rPr lang="de-DE" altLang="de-DE" sz="1800" dirty="0" smtClean="0"/>
              <a:t>Auf </a:t>
            </a:r>
            <a:r>
              <a:rPr lang="de-DE" altLang="de-DE" sz="1800" b="1" dirty="0" smtClean="0"/>
              <a:t>Multi-Prozessoren</a:t>
            </a:r>
            <a:r>
              <a:rPr lang="de-DE" altLang="de-DE" sz="1800" dirty="0" smtClean="0"/>
              <a:t> können Prozesse gleichzeitig, d.h. parallel, ausgeführt werden. Die ausführende CPU kann für jeden Prozess festgelegt werden.</a:t>
            </a:r>
          </a:p>
          <a:p>
            <a:pPr marL="263525" lvl="2" indent="-263525" eaLnBrk="1" hangingPunct="1">
              <a:lnSpc>
                <a:spcPct val="80000"/>
              </a:lnSpc>
            </a:pPr>
            <a:r>
              <a:rPr lang="de-DE" altLang="de-DE" sz="1800" dirty="0" smtClean="0"/>
              <a:t>Feinabstimmung der </a:t>
            </a:r>
            <a:r>
              <a:rPr lang="de-DE" altLang="de-DE" sz="1800" b="1" dirty="0" smtClean="0"/>
              <a:t>Prozessauswahl</a:t>
            </a:r>
            <a:r>
              <a:rPr lang="de-DE" altLang="de-DE" sz="1800" dirty="0" smtClean="0"/>
              <a:t> erfolgt mittels Prioritäten</a:t>
            </a:r>
            <a:r>
              <a:rPr lang="de-DE" altLang="de-DE" sz="1800" dirty="0"/>
              <a:t>.</a:t>
            </a:r>
          </a:p>
          <a:p>
            <a:pPr marL="263525" lvl="2" indent="-263525" eaLnBrk="1" hangingPunct="1">
              <a:lnSpc>
                <a:spcPct val="80000"/>
              </a:lnSpc>
            </a:pPr>
            <a:r>
              <a:rPr lang="de-DE" altLang="de-DE" sz="1800" dirty="0"/>
              <a:t>An </a:t>
            </a:r>
            <a:r>
              <a:rPr lang="de-DE" altLang="de-DE" sz="1800" b="1" dirty="0"/>
              <a:t>Synchronisationspunkten</a:t>
            </a:r>
            <a:r>
              <a:rPr lang="de-DE" altLang="de-DE" sz="1800" dirty="0"/>
              <a:t> können sich Prozesse verabreden (sogenannte </a:t>
            </a:r>
            <a:r>
              <a:rPr lang="de-DE" altLang="de-DE" sz="1800" i="1" dirty="0"/>
              <a:t>Rendezvous</a:t>
            </a:r>
            <a:r>
              <a:rPr lang="de-DE" altLang="de-DE" sz="1800" dirty="0"/>
              <a:t>), um Daten gezielt und sicher auszutauschen</a:t>
            </a:r>
            <a:r>
              <a:rPr lang="de-DE" altLang="de-DE" sz="1800" dirty="0" smtClean="0"/>
              <a:t>. Ein Rendezvous ähnelt einem Prozeduraufruf, doch kann der Rufende unter Umständen sofort weitermachen, ohne auf die Beendigung des Gerufenen zu warten.</a:t>
            </a:r>
            <a:endParaRPr lang="de-DE" altLang="de-DE" sz="1800" dirty="0" smtClean="0">
              <a:solidFill>
                <a:srgbClr val="000000"/>
              </a:solidFill>
            </a:endParaRPr>
          </a:p>
          <a:p>
            <a:pPr marL="263525" lvl="2" indent="-263525" eaLnBrk="1" hangingPunct="1">
              <a:lnSpc>
                <a:spcPct val="80000"/>
              </a:lnSpc>
            </a:pPr>
            <a:r>
              <a:rPr lang="de-DE" altLang="de-DE" sz="1800" b="1" dirty="0" smtClean="0">
                <a:solidFill>
                  <a:srgbClr val="000000"/>
                </a:solidFill>
              </a:rPr>
              <a:t>Unterprogramme</a:t>
            </a:r>
            <a:r>
              <a:rPr lang="de-DE" altLang="de-DE" sz="1800" dirty="0" smtClean="0">
                <a:solidFill>
                  <a:srgbClr val="000000"/>
                </a:solidFill>
              </a:rPr>
              <a:t> </a:t>
            </a:r>
            <a:r>
              <a:rPr lang="de-DE" altLang="de-DE" sz="1800" dirty="0">
                <a:solidFill>
                  <a:srgbClr val="000000"/>
                </a:solidFill>
              </a:rPr>
              <a:t>sind </a:t>
            </a:r>
            <a:r>
              <a:rPr lang="de-DE" altLang="de-DE" sz="1800" i="1" dirty="0">
                <a:solidFill>
                  <a:srgbClr val="000000"/>
                </a:solidFill>
              </a:rPr>
              <a:t>re-entrant</a:t>
            </a:r>
            <a:r>
              <a:rPr lang="de-DE" altLang="de-DE" sz="1800" dirty="0" smtClean="0">
                <a:solidFill>
                  <a:srgbClr val="000000"/>
                </a:solidFill>
              </a:rPr>
              <a:t>., können also von mehreren Prozessen gleichzeitig aufgerufen werden.</a:t>
            </a:r>
            <a:br>
              <a:rPr lang="de-DE" altLang="de-DE" sz="1800" dirty="0" smtClean="0">
                <a:solidFill>
                  <a:srgbClr val="000000"/>
                </a:solidFill>
              </a:rPr>
            </a:br>
            <a:r>
              <a:rPr lang="de-DE" altLang="de-DE" sz="1800" dirty="0" smtClean="0">
                <a:solidFill>
                  <a:srgbClr val="000000"/>
                </a:solidFill>
              </a:rPr>
              <a:t>Das kann bei Verwendung </a:t>
            </a:r>
            <a:r>
              <a:rPr lang="de-DE" altLang="de-DE" sz="1800" dirty="0" smtClean="0">
                <a:solidFill>
                  <a:srgbClr val="FF0000"/>
                </a:solidFill>
              </a:rPr>
              <a:t>globaler Daten</a:t>
            </a:r>
            <a:r>
              <a:rPr lang="de-DE" altLang="de-DE" sz="1800" dirty="0" smtClean="0">
                <a:solidFill>
                  <a:srgbClr val="000000"/>
                </a:solidFill>
              </a:rPr>
              <a:t> zu Problemen führen.</a:t>
            </a:r>
            <a:endParaRPr lang="de-DE" altLang="de-DE" sz="1800" dirty="0">
              <a:solidFill>
                <a:srgbClr val="000000"/>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11920076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235224"/>
          </a:xfrm>
        </p:spPr>
        <p:txBody>
          <a:bodyPr/>
          <a:lstStyle/>
          <a:p>
            <a:r>
              <a:rPr lang="de-DE" dirty="0" smtClean="0">
                <a:solidFill>
                  <a:srgbClr val="FF0000"/>
                </a:solidFill>
              </a:rPr>
              <a:t>Copyright © 2023, 2024 C.K.W.Grein</a:t>
            </a:r>
            <a:endParaRPr lang="de-DE" dirty="0">
              <a:solidFill>
                <a:srgbClr val="FF0000"/>
              </a:solidFill>
            </a:endParaRPr>
          </a:p>
        </p:txBody>
      </p:sp>
      <p:sp>
        <p:nvSpPr>
          <p:cNvPr id="3" name="Inhaltsplatzhalter 2"/>
          <p:cNvSpPr>
            <a:spLocks noGrp="1"/>
          </p:cNvSpPr>
          <p:nvPr>
            <p:ph idx="1"/>
          </p:nvPr>
        </p:nvSpPr>
        <p:spPr>
          <a:xfrm>
            <a:off x="685800" y="2060848"/>
            <a:ext cx="7739063" cy="4154216"/>
          </a:xfrm>
        </p:spPr>
        <p:txBody>
          <a:bodyPr/>
          <a:lstStyle/>
          <a:p>
            <a:pPr marL="0" indent="0" algn="just">
              <a:buNone/>
            </a:pPr>
            <a:r>
              <a:rPr lang="de-DE" sz="2400" dirty="0" smtClean="0"/>
              <a:t>Dieser Kurs wird veröffentlicht in vorliegender Form ohne irgendeine Gewähr, weder ausdrücklich noch implizit.</a:t>
            </a:r>
          </a:p>
          <a:p>
            <a:pPr marL="0" indent="0" algn="just">
              <a:buNone/>
            </a:pPr>
            <a:r>
              <a:rPr lang="de-DE" sz="2400" dirty="0" smtClean="0"/>
              <a:t>Dieser Kurs und der Ada-Kode (oder Fragmente), die mit ihm kommen, sind nur gedacht für Ihren persönlichen Gebrauch. Sie dürfen ihn weder in irgend einer Weise veröffentlichen noch für kommerzielle Zwecke verwenden.</a:t>
            </a:r>
          </a:p>
          <a:p>
            <a:pPr marL="0" indent="0" algn="just">
              <a:buNone/>
            </a:pPr>
            <a:r>
              <a:rPr lang="de-DE" sz="2400" dirty="0" smtClean="0"/>
              <a:t>Mitgelieferte oder verlinkte Dokumente (oder Kode) unter-liegen dem </a:t>
            </a:r>
            <a:r>
              <a:rPr lang="de-DE" sz="2400" dirty="0"/>
              <a:t>Copyright</a:t>
            </a:r>
            <a:r>
              <a:rPr lang="de-DE" sz="2400" dirty="0" smtClean="0"/>
              <a:t> der entsprechenden Autoren.</a:t>
            </a:r>
            <a:endParaRPr lang="de-DE" sz="2400" dirty="0"/>
          </a:p>
        </p:txBody>
      </p:sp>
      <p:sp>
        <p:nvSpPr>
          <p:cNvPr id="4" name="Fußzeilenplatzhalter 3"/>
          <p:cNvSpPr>
            <a:spLocks noGrp="1"/>
          </p:cNvSpPr>
          <p:nvPr>
            <p:ph type="ftr" idx="10"/>
          </p:nvPr>
        </p:nvSpPr>
        <p:spPr/>
        <p:txBody>
          <a:bodyPr/>
          <a:lstStyle/>
          <a:p>
            <a:pPr>
              <a:defRPr/>
            </a:pPr>
            <a:r>
              <a:rPr lang="de-DE" dirty="0" smtClean="0"/>
              <a:t>Ada-Kurs Nebenläufige Prozesse © 2024 CKW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149</a:t>
            </a:fld>
            <a:endParaRPr lang="de-DE" dirty="0"/>
          </a:p>
        </p:txBody>
      </p:sp>
    </p:spTree>
    <p:extLst>
      <p:ext uri="{BB962C8B-B14F-4D97-AF65-F5344CB8AC3E}">
        <p14:creationId xmlns:p14="http://schemas.microsoft.com/office/powerpoint/2010/main" val="34921213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3" name="Foliennummernplatzhalter 2"/>
          <p:cNvSpPr>
            <a:spLocks noGrp="1"/>
          </p:cNvSpPr>
          <p:nvPr>
            <p:ph type="sldNum" sz="quarter" idx="11"/>
          </p:nvPr>
        </p:nvSpPr>
        <p:spPr/>
        <p:txBody>
          <a:bodyPr/>
          <a:lstStyle/>
          <a:p>
            <a:pPr>
              <a:defRPr/>
            </a:pPr>
            <a:fld id="{0C4675A5-C0E2-4C0F-98A7-1E29AE7CE346}" type="slidenum">
              <a:rPr lang="de-DE" smtClean="0"/>
              <a:pPr>
                <a:defRPr/>
              </a:pPr>
              <a:t>15</a:t>
            </a:fld>
            <a:endParaRPr lang="de-DE"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698" y="615349"/>
            <a:ext cx="8550285" cy="5261923"/>
          </a:xfrm>
          <a:prstGeom prst="rect">
            <a:avLst/>
          </a:prstGeom>
        </p:spPr>
      </p:pic>
    </p:spTree>
    <p:extLst>
      <p:ext uri="{BB962C8B-B14F-4D97-AF65-F5344CB8AC3E}">
        <p14:creationId xmlns:p14="http://schemas.microsoft.com/office/powerpoint/2010/main" val="16038370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p:txBody>
          <a:bodyPr/>
          <a:lstStyle/>
          <a:p>
            <a:pPr eaLnBrk="1" hangingPunct="1"/>
            <a:r>
              <a:rPr lang="de-DE" altLang="de-DE" dirty="0" smtClean="0"/>
              <a:t>Prozesse vs. Geschützte Bereiche</a:t>
            </a:r>
          </a:p>
        </p:txBody>
      </p:sp>
      <p:sp>
        <p:nvSpPr>
          <p:cNvPr id="4101" name="Rectangle 3"/>
          <p:cNvSpPr>
            <a:spLocks noGrp="1" noChangeArrowheads="1"/>
          </p:cNvSpPr>
          <p:nvPr>
            <p:ph idx="1"/>
          </p:nvPr>
        </p:nvSpPr>
        <p:spPr/>
        <p:txBody>
          <a:bodyPr/>
          <a:lstStyle/>
          <a:p>
            <a:pPr eaLnBrk="1" hangingPunct="1">
              <a:lnSpc>
                <a:spcPct val="80000"/>
              </a:lnSpc>
              <a:buFontTx/>
              <a:buNone/>
            </a:pPr>
            <a:r>
              <a:rPr lang="de-DE" altLang="de-DE" sz="2400" dirty="0" smtClean="0"/>
              <a:t>Zwei Arten von Objekten</a:t>
            </a:r>
          </a:p>
          <a:p>
            <a:pPr eaLnBrk="1" hangingPunct="1">
              <a:lnSpc>
                <a:spcPct val="80000"/>
              </a:lnSpc>
            </a:pPr>
            <a:r>
              <a:rPr lang="de-DE" altLang="de-DE" sz="2100" i="1" dirty="0" smtClean="0"/>
              <a:t>Prozesse</a:t>
            </a:r>
            <a:r>
              <a:rPr lang="de-DE" altLang="de-DE" sz="2100" dirty="0" smtClean="0"/>
              <a:t> (</a:t>
            </a:r>
            <a:r>
              <a:rPr lang="de-DE" altLang="de-DE" sz="1900" b="1" dirty="0" smtClean="0">
                <a:latin typeface="Courier New" pitchFamily="49" charset="0"/>
              </a:rPr>
              <a:t>task type</a:t>
            </a:r>
            <a:r>
              <a:rPr lang="de-DE" altLang="de-DE" sz="2100" dirty="0" smtClean="0"/>
              <a:t>) sind die ausführenden Instanzen. Sie haben einen eigenen Kontrollfluss.</a:t>
            </a:r>
          </a:p>
          <a:p>
            <a:pPr eaLnBrk="1" hangingPunct="1">
              <a:lnSpc>
                <a:spcPct val="80000"/>
              </a:lnSpc>
            </a:pPr>
            <a:r>
              <a:rPr lang="de-DE" altLang="de-DE" sz="2100" dirty="0" smtClean="0"/>
              <a:t>(</a:t>
            </a:r>
            <a:r>
              <a:rPr lang="de-DE" altLang="de-DE" sz="2100" dirty="0" smtClean="0">
                <a:solidFill>
                  <a:srgbClr val="C00000"/>
                </a:solidFill>
              </a:rPr>
              <a:t>Ada 95</a:t>
            </a:r>
            <a:r>
              <a:rPr lang="de-DE" altLang="de-DE" sz="2100" dirty="0" smtClean="0"/>
              <a:t>) </a:t>
            </a:r>
            <a:r>
              <a:rPr lang="de-DE" altLang="de-DE" sz="2100" i="1" dirty="0" smtClean="0"/>
              <a:t>Geschützte Bereiche</a:t>
            </a:r>
            <a:r>
              <a:rPr lang="de-DE" altLang="de-DE" sz="2100" dirty="0" smtClean="0"/>
              <a:t> (</a:t>
            </a:r>
            <a:r>
              <a:rPr lang="de-DE" altLang="de-DE" sz="1900" b="1" dirty="0" smtClean="0">
                <a:latin typeface="Courier New" pitchFamily="49" charset="0"/>
              </a:rPr>
              <a:t>protected type</a:t>
            </a:r>
            <a:r>
              <a:rPr lang="de-DE" altLang="de-DE" sz="2100" dirty="0" smtClean="0"/>
              <a:t>) bilden Barrieren, die Prozessen alleinigen Schreibzugriff, aber geteilten Lesezugriff auf gemeinsame Daten erlauben. (Das ist so etwas wie Semaphore auf einem höheren Abstraktionsniveau.)</a:t>
            </a:r>
          </a:p>
          <a:p>
            <a:pPr eaLnBrk="1" hangingPunct="1">
              <a:lnSpc>
                <a:spcPct val="80000"/>
              </a:lnSpc>
            </a:pPr>
            <a:r>
              <a:rPr lang="de-DE" altLang="de-DE" sz="2100" dirty="0" smtClean="0"/>
              <a:t>In </a:t>
            </a:r>
            <a:r>
              <a:rPr lang="de-DE" altLang="de-DE" sz="2100" dirty="0" smtClean="0">
                <a:solidFill>
                  <a:srgbClr val="C00000"/>
                </a:solidFill>
              </a:rPr>
              <a:t>Ada 83 </a:t>
            </a:r>
            <a:r>
              <a:rPr lang="de-DE" altLang="de-DE" sz="2100" dirty="0" smtClean="0"/>
              <a:t>verwendete man statt dessen sogenannte </a:t>
            </a:r>
            <a:r>
              <a:rPr lang="de-DE" altLang="de-DE" sz="2100" i="1" dirty="0" smtClean="0"/>
              <a:t>passive Prozesse</a:t>
            </a:r>
            <a:r>
              <a:rPr lang="de-DE" altLang="de-DE" sz="2100" dirty="0" smtClean="0"/>
              <a:t>. Sie haben keinen echten Kontrollfluss.</a:t>
            </a:r>
          </a:p>
          <a:p>
            <a:pPr eaLnBrk="1" hangingPunct="1">
              <a:lnSpc>
                <a:spcPct val="80000"/>
              </a:lnSpc>
              <a:buFontTx/>
              <a:buNone/>
            </a:pPr>
            <a:r>
              <a:rPr lang="de-DE" altLang="de-DE" sz="2400" dirty="0" smtClean="0"/>
              <a:t>Kommunikation zwischen Prozessen mittels</a:t>
            </a:r>
          </a:p>
          <a:p>
            <a:pPr eaLnBrk="1" hangingPunct="1">
              <a:lnSpc>
                <a:spcPct val="80000"/>
              </a:lnSpc>
            </a:pPr>
            <a:r>
              <a:rPr lang="de-DE" altLang="de-DE" sz="2100" dirty="0" smtClean="0"/>
              <a:t>Rendezvous</a:t>
            </a:r>
          </a:p>
          <a:p>
            <a:pPr eaLnBrk="1" hangingPunct="1">
              <a:lnSpc>
                <a:spcPct val="80000"/>
              </a:lnSpc>
            </a:pPr>
            <a:r>
              <a:rPr lang="de-DE" altLang="de-DE" sz="2100" dirty="0" smtClean="0"/>
              <a:t>(</a:t>
            </a:r>
            <a:r>
              <a:rPr lang="de-DE" altLang="de-DE" sz="2100" dirty="0" smtClean="0">
                <a:solidFill>
                  <a:srgbClr val="C00000"/>
                </a:solidFill>
              </a:rPr>
              <a:t>Ada 95</a:t>
            </a:r>
            <a:r>
              <a:rPr lang="de-DE" altLang="de-DE" sz="2100" dirty="0" smtClean="0"/>
              <a:t>) geschützten Bereichen</a:t>
            </a:r>
          </a:p>
          <a:p>
            <a:pPr eaLnBrk="1" hangingPunct="1">
              <a:lnSpc>
                <a:spcPct val="80000"/>
              </a:lnSpc>
            </a:pPr>
            <a:r>
              <a:rPr lang="de-DE" altLang="de-DE" sz="2100" dirty="0">
                <a:solidFill>
                  <a:srgbClr val="FF0000"/>
                </a:solidFill>
              </a:rPr>
              <a:t>g</a:t>
            </a:r>
            <a:r>
              <a:rPr lang="de-DE" altLang="de-DE" sz="2100" dirty="0" smtClean="0">
                <a:solidFill>
                  <a:srgbClr val="FF0000"/>
                </a:solidFill>
              </a:rPr>
              <a:t>emeinsam benutzten Variablen (gefährlich)</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16</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de-DE" altLang="de-DE" dirty="0" smtClean="0"/>
              <a:t>Gemeinsam benutzte Variablen</a:t>
            </a:r>
          </a:p>
        </p:txBody>
      </p:sp>
      <p:sp>
        <p:nvSpPr>
          <p:cNvPr id="5125" name="Rectangle 3"/>
          <p:cNvSpPr>
            <a:spLocks noGrp="1" noChangeArrowheads="1"/>
          </p:cNvSpPr>
          <p:nvPr>
            <p:ph idx="1"/>
          </p:nvPr>
        </p:nvSpPr>
        <p:spPr>
          <a:xfrm>
            <a:off x="685800" y="1752600"/>
            <a:ext cx="7772400" cy="4343400"/>
          </a:xfrm>
        </p:spPr>
        <p:txBody>
          <a:bodyPr/>
          <a:lstStyle/>
          <a:p>
            <a:pPr marL="0" indent="0" eaLnBrk="1" hangingPunct="1">
              <a:lnSpc>
                <a:spcPct val="80000"/>
              </a:lnSpc>
              <a:buNone/>
            </a:pPr>
            <a:r>
              <a:rPr lang="de-DE" altLang="de-DE" sz="2200" dirty="0" smtClean="0"/>
              <a:t>Prozesse können gemeinsam </a:t>
            </a:r>
            <a:r>
              <a:rPr lang="de-DE" altLang="de-DE" sz="2200" dirty="0"/>
              <a:t>benutzte </a:t>
            </a:r>
            <a:r>
              <a:rPr lang="de-DE" altLang="de-DE" sz="2200" dirty="0" smtClean="0"/>
              <a:t>Variablen (</a:t>
            </a:r>
            <a:r>
              <a:rPr lang="en-US" altLang="de-DE" sz="2200" i="1" dirty="0" smtClean="0"/>
              <a:t>shared</a:t>
            </a:r>
            <a:r>
              <a:rPr lang="de-DE" altLang="de-DE" sz="2200" i="1" dirty="0" smtClean="0"/>
              <a:t> variables</a:t>
            </a:r>
            <a:r>
              <a:rPr lang="de-DE" altLang="de-DE" sz="2200" dirty="0" smtClean="0"/>
              <a:t>) als </a:t>
            </a:r>
            <a:r>
              <a:rPr lang="de-DE" altLang="de-DE" sz="2200" dirty="0"/>
              <a:t>lokale </a:t>
            </a:r>
            <a:r>
              <a:rPr lang="de-DE" altLang="de-DE" sz="2200" dirty="0" smtClean="0"/>
              <a:t>Kopie halten zur Erhöhung der Zugriffsgeschwindigkeit.</a:t>
            </a:r>
          </a:p>
          <a:p>
            <a:pPr marL="0" indent="0" eaLnBrk="1" hangingPunct="1">
              <a:lnSpc>
                <a:spcPct val="80000"/>
              </a:lnSpc>
              <a:buFontTx/>
              <a:buNone/>
            </a:pPr>
            <a:r>
              <a:rPr lang="de-DE" altLang="de-DE" sz="2200" u="sng" dirty="0" smtClean="0">
                <a:solidFill>
                  <a:srgbClr val="C00000"/>
                </a:solidFill>
              </a:rPr>
              <a:t>Ada 83 </a:t>
            </a:r>
            <a:r>
              <a:rPr lang="de-DE" altLang="de-DE" sz="2200" u="sng" dirty="0" smtClean="0"/>
              <a:t>sagt dazu:</a:t>
            </a:r>
            <a:r>
              <a:rPr lang="de-DE" altLang="de-DE" sz="2200" dirty="0" smtClean="0"/>
              <a:t> Es darf angenommen werden, dass globale Daten nur an sogenannten Synchronisationspunkten geschrieben werden. (</a:t>
            </a:r>
            <a:r>
              <a:rPr lang="de-DE" altLang="de-DE" sz="2200" dirty="0" smtClean="0">
                <a:solidFill>
                  <a:srgbClr val="C00000"/>
                </a:solidFill>
              </a:rPr>
              <a:t>Ada 95 </a:t>
            </a:r>
            <a:r>
              <a:rPr lang="de-DE" altLang="de-DE" sz="2200" dirty="0" smtClean="0"/>
              <a:t>benutzt eine kompliziertere Logik, die jedoch ungefähr auf dasselbe hinausläuft.)</a:t>
            </a:r>
          </a:p>
          <a:p>
            <a:pPr marL="0" indent="0" eaLnBrk="1" hangingPunct="1">
              <a:lnSpc>
                <a:spcPct val="80000"/>
              </a:lnSpc>
              <a:buFontTx/>
              <a:buNone/>
            </a:pPr>
            <a:r>
              <a:rPr lang="de-DE" altLang="de-DE" sz="2200" i="1" dirty="0" smtClean="0"/>
              <a:t>Synchronisationspunkte</a:t>
            </a:r>
            <a:r>
              <a:rPr lang="de-DE" altLang="de-DE" sz="2200" dirty="0" smtClean="0"/>
              <a:t> sind</a:t>
            </a:r>
          </a:p>
          <a:p>
            <a:pPr marL="354013" lvl="1" indent="-174625" eaLnBrk="1" hangingPunct="1">
              <a:lnSpc>
                <a:spcPct val="80000"/>
              </a:lnSpc>
            </a:pPr>
            <a:r>
              <a:rPr lang="de-DE" altLang="de-DE" sz="2200" dirty="0" smtClean="0"/>
              <a:t>Beginn und Ende eines Rendezvous</a:t>
            </a:r>
          </a:p>
          <a:p>
            <a:pPr marL="354013" lvl="1" indent="-174625" eaLnBrk="1" hangingPunct="1">
              <a:lnSpc>
                <a:spcPct val="80000"/>
              </a:lnSpc>
            </a:pPr>
            <a:r>
              <a:rPr lang="de-DE" altLang="de-DE" sz="2200" dirty="0" smtClean="0"/>
              <a:t>Delay-Anweisungen</a:t>
            </a:r>
          </a:p>
          <a:p>
            <a:pPr marL="354013" lvl="1" indent="-174625" eaLnBrk="1" hangingPunct="1">
              <a:lnSpc>
                <a:spcPct val="80000"/>
              </a:lnSpc>
            </a:pPr>
            <a:r>
              <a:rPr lang="de-DE" altLang="de-DE" sz="2200" dirty="0" smtClean="0"/>
              <a:t>Aktivierung und Terminierung eines Prozesses</a:t>
            </a:r>
          </a:p>
          <a:p>
            <a:pPr marL="0" indent="0" eaLnBrk="1" hangingPunct="1">
              <a:lnSpc>
                <a:spcPct val="80000"/>
              </a:lnSpc>
              <a:buFontTx/>
              <a:buNone/>
            </a:pPr>
            <a:r>
              <a:rPr lang="de-DE" altLang="de-DE" sz="2200" dirty="0" smtClean="0"/>
              <a:t>An diesen Punkten werden die lokalen Kopien mit den globalen Originalen abgeglichen.</a:t>
            </a:r>
          </a:p>
          <a:p>
            <a:pPr marL="0" indent="0" eaLnBrk="1" hangingPunct="1">
              <a:lnSpc>
                <a:spcPct val="80000"/>
              </a:lnSpc>
              <a:buNone/>
            </a:pPr>
            <a:r>
              <a:rPr lang="de-DE" altLang="de-DE" sz="2200" dirty="0">
                <a:solidFill>
                  <a:srgbClr val="FF0000"/>
                </a:solidFill>
              </a:rPr>
              <a:t>Gemeinsam benutzte Variablen sind daher nicht </a:t>
            </a:r>
            <a:r>
              <a:rPr lang="de-DE" altLang="de-DE" sz="2200" dirty="0" smtClean="0">
                <a:solidFill>
                  <a:srgbClr val="FF0000"/>
                </a:solidFill>
              </a:rPr>
              <a:t>besonders geeignet </a:t>
            </a:r>
            <a:r>
              <a:rPr lang="de-DE" altLang="de-DE" sz="2200" dirty="0">
                <a:solidFill>
                  <a:srgbClr val="FF0000"/>
                </a:solidFill>
              </a:rPr>
              <a:t>zum Datenaustausch</a:t>
            </a:r>
            <a:r>
              <a:rPr lang="de-DE" altLang="de-DE" sz="2200" dirty="0" smtClean="0">
                <a:solidFill>
                  <a:srgbClr val="FF0000"/>
                </a:solidFill>
              </a:rPr>
              <a:t>.</a:t>
            </a:r>
            <a:endParaRPr lang="de-DE" altLang="de-DE" sz="2200" dirty="0">
              <a:solidFill>
                <a:srgbClr val="FF0000"/>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17</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685800" y="609600"/>
            <a:ext cx="7772400" cy="1219200"/>
          </a:xfrm>
        </p:spPr>
        <p:txBody>
          <a:bodyPr/>
          <a:lstStyle/>
          <a:p>
            <a:pPr marL="0" indent="0" eaLnBrk="1" hangingPunct="1">
              <a:lnSpc>
                <a:spcPct val="80000"/>
              </a:lnSpc>
              <a:buNone/>
            </a:pPr>
            <a:r>
              <a:rPr lang="de-DE" altLang="de-DE" dirty="0">
                <a:solidFill>
                  <a:schemeClr val="tx1"/>
                </a:solidFill>
              </a:rPr>
              <a:t>Gemeinsam benutzte </a:t>
            </a:r>
            <a:r>
              <a:rPr lang="de-DE" altLang="de-DE" dirty="0" smtClean="0">
                <a:solidFill>
                  <a:schemeClr val="tx1"/>
                </a:solidFill>
              </a:rPr>
              <a:t>Variablen</a:t>
            </a:r>
            <a:br>
              <a:rPr lang="de-DE" altLang="de-DE" dirty="0" smtClean="0">
                <a:solidFill>
                  <a:schemeClr val="tx1"/>
                </a:solidFill>
              </a:rPr>
            </a:br>
            <a:r>
              <a:rPr lang="de-DE" altLang="de-DE" dirty="0" smtClean="0">
                <a:solidFill>
                  <a:srgbClr val="C00000"/>
                </a:solidFill>
              </a:rPr>
              <a:t>Ada 83</a:t>
            </a:r>
            <a:endParaRPr lang="de-DE" altLang="de-DE" dirty="0">
              <a:solidFill>
                <a:srgbClr val="C00000"/>
              </a:solidFill>
            </a:endParaRPr>
          </a:p>
        </p:txBody>
      </p:sp>
      <p:sp>
        <p:nvSpPr>
          <p:cNvPr id="6149" name="Rectangle 3"/>
          <p:cNvSpPr>
            <a:spLocks noGrp="1" noChangeArrowheads="1"/>
          </p:cNvSpPr>
          <p:nvPr>
            <p:ph idx="1"/>
          </p:nvPr>
        </p:nvSpPr>
        <p:spPr>
          <a:xfrm>
            <a:off x="685800" y="1981200"/>
            <a:ext cx="7846640" cy="4114800"/>
          </a:xfrm>
        </p:spPr>
        <p:txBody>
          <a:bodyPr/>
          <a:lstStyle/>
          <a:p>
            <a:pPr marL="0" indent="0" eaLnBrk="1" hangingPunct="1">
              <a:buFontTx/>
              <a:buNone/>
            </a:pPr>
            <a:r>
              <a:rPr lang="de-DE" altLang="de-DE" sz="2000" dirty="0" smtClean="0">
                <a:solidFill>
                  <a:srgbClr val="C00000"/>
                </a:solidFill>
              </a:rPr>
              <a:t>Ada 83</a:t>
            </a:r>
            <a:r>
              <a:rPr lang="de-DE" altLang="de-DE" sz="2000" dirty="0" smtClean="0"/>
              <a:t> hat für gemeinsam benutzte Variablen (</a:t>
            </a:r>
            <a:r>
              <a:rPr lang="de-DE" altLang="de-DE" sz="2000" i="1" dirty="0" smtClean="0"/>
              <a:t>shared variables</a:t>
            </a:r>
            <a:r>
              <a:rPr lang="de-DE" altLang="de-DE" sz="2000" dirty="0" smtClean="0"/>
              <a:t>) das Pragma </a:t>
            </a:r>
            <a:r>
              <a:rPr lang="de-DE" altLang="de-DE" sz="1800" dirty="0" smtClean="0">
                <a:latin typeface="Courier New" panose="02070309020205020404" pitchFamily="49" charset="0"/>
                <a:cs typeface="Courier New" panose="02070309020205020404" pitchFamily="49" charset="0"/>
              </a:rPr>
              <a:t>Shared</a:t>
            </a:r>
            <a:r>
              <a:rPr lang="de-DE" altLang="de-DE" sz="2000" dirty="0" smtClean="0"/>
              <a:t>:</a:t>
            </a:r>
          </a:p>
          <a:p>
            <a:pPr marL="0" indent="0" eaLnBrk="1" hangingPunct="1">
              <a:buFontTx/>
              <a:buNone/>
            </a:pPr>
            <a:r>
              <a:rPr lang="de-DE" altLang="de-DE" sz="2000" dirty="0" smtClean="0">
                <a:latin typeface="Courier New" pitchFamily="49" charset="0"/>
              </a:rPr>
              <a:t>  Zähler: Natural := 0;</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pragma</a:t>
            </a:r>
            <a:r>
              <a:rPr lang="de-DE" altLang="de-DE" sz="2000" dirty="0" smtClean="0">
                <a:latin typeface="Courier New" pitchFamily="49" charset="0"/>
              </a:rPr>
              <a:t> Shared (Zähler);</a:t>
            </a:r>
          </a:p>
          <a:p>
            <a:pPr marL="0" indent="0" eaLnBrk="1" hangingPunct="1">
              <a:buFontTx/>
              <a:buNone/>
            </a:pPr>
            <a:r>
              <a:rPr lang="de-DE" altLang="de-DE" sz="2000" dirty="0" smtClean="0"/>
              <a:t>Dieses Pragma bewirkt, dass keine lokalen Kopien der Variablen existieren. Jeder Zugriff gilt als Synchronisationspunkt.</a:t>
            </a:r>
          </a:p>
          <a:p>
            <a:pPr marL="0" indent="0" eaLnBrk="1" hangingPunct="1">
              <a:buFontTx/>
              <a:buNone/>
            </a:pPr>
            <a:endParaRPr lang="de-DE" altLang="de-DE" sz="800" dirty="0" smtClean="0"/>
          </a:p>
          <a:p>
            <a:pPr marL="0" indent="0" eaLnBrk="1" hangingPunct="1">
              <a:buFontTx/>
              <a:buNone/>
            </a:pPr>
            <a:r>
              <a:rPr lang="de-DE" altLang="de-DE" sz="2000" dirty="0" smtClean="0"/>
              <a:t>Das funktioniert trotzdem nicht zuverlässig:</a:t>
            </a:r>
          </a:p>
          <a:p>
            <a:pPr marL="0" indent="0" eaLnBrk="1" hangingPunct="1">
              <a:buFontTx/>
              <a:buNone/>
            </a:pPr>
            <a:r>
              <a:rPr lang="de-DE" altLang="de-DE" sz="2000" dirty="0">
                <a:latin typeface="Courier New" pitchFamily="49" charset="0"/>
              </a:rPr>
              <a:t> </a:t>
            </a:r>
            <a:r>
              <a:rPr lang="de-DE" altLang="de-DE" sz="2000" dirty="0" smtClean="0">
                <a:latin typeface="Courier New" pitchFamily="49" charset="0"/>
              </a:rPr>
              <a:t> Zähler </a:t>
            </a:r>
            <a:r>
              <a:rPr lang="de-DE" altLang="de-DE" sz="2000" dirty="0">
                <a:latin typeface="Courier New" pitchFamily="49" charset="0"/>
              </a:rPr>
              <a:t>:= Zähler + 1</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t>Die Addition ist hier nicht geschützt. Was kann hier geschehen?</a:t>
            </a:r>
          </a:p>
          <a:p>
            <a:pPr marL="0" indent="0" eaLnBrk="1" hangingPunct="1">
              <a:buFontTx/>
              <a:buNone/>
            </a:pPr>
            <a:endParaRPr lang="de-DE" altLang="de-DE" sz="800" dirty="0" smtClean="0">
              <a:solidFill>
                <a:srgbClr val="FF0066"/>
              </a:solidFill>
            </a:endParaRPr>
          </a:p>
          <a:p>
            <a:pPr marL="0" indent="0" eaLnBrk="1" hangingPunct="1">
              <a:buFontTx/>
              <a:buNone/>
            </a:pPr>
            <a:r>
              <a:rPr lang="de-DE" altLang="de-DE" sz="2000" dirty="0" smtClean="0">
                <a:solidFill>
                  <a:srgbClr val="FF0066"/>
                </a:solidFill>
              </a:rPr>
              <a:t>Ada 95 hat dieses Pragma daher abgeschafft.</a:t>
            </a:r>
            <a:r>
              <a:rPr lang="de-DE" altLang="de-DE" sz="2000" dirty="0">
                <a:solidFill>
                  <a:srgbClr val="FF0066"/>
                </a:solidFill>
              </a:rPr>
              <a:t> </a:t>
            </a:r>
            <a:r>
              <a:rPr lang="de-DE" altLang="de-DE" sz="2000" dirty="0" smtClean="0">
                <a:solidFill>
                  <a:schemeClr val="accent2"/>
                </a:solidFill>
              </a:rPr>
              <a:t>Es wird ersetzt durch die Aspekte </a:t>
            </a:r>
            <a:r>
              <a:rPr lang="de-DE" altLang="de-DE" sz="1800" dirty="0" smtClean="0">
                <a:solidFill>
                  <a:schemeClr val="accent2"/>
                </a:solidFill>
                <a:latin typeface="Courier New" panose="02070309020205020404" pitchFamily="49" charset="0"/>
                <a:cs typeface="Courier New" panose="02070309020205020404" pitchFamily="49" charset="0"/>
              </a:rPr>
              <a:t>Atomic</a:t>
            </a:r>
            <a:r>
              <a:rPr lang="de-DE" altLang="de-DE" sz="2000" dirty="0" smtClean="0">
                <a:solidFill>
                  <a:schemeClr val="accent2"/>
                </a:solidFill>
              </a:rPr>
              <a:t> und </a:t>
            </a:r>
            <a:r>
              <a:rPr lang="de-DE" altLang="de-DE" sz="1800" dirty="0" smtClean="0">
                <a:solidFill>
                  <a:schemeClr val="accent2"/>
                </a:solidFill>
                <a:latin typeface="Courier New" panose="02070309020205020404" pitchFamily="49" charset="0"/>
                <a:cs typeface="Courier New" panose="02070309020205020404" pitchFamily="49" charset="0"/>
              </a:rPr>
              <a:t>Volatile</a:t>
            </a:r>
            <a:r>
              <a:rPr lang="de-DE" altLang="de-DE" sz="2000" dirty="0" smtClean="0">
                <a:solidFill>
                  <a:schemeClr val="accent2"/>
                </a:solidFill>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18</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Einleitung</a:t>
            </a:r>
            <a:endParaRPr lang="de-DE" dirty="0"/>
          </a:p>
        </p:txBody>
      </p:sp>
      <p:sp>
        <p:nvSpPr>
          <p:cNvPr id="5" name="Inhaltsplatzhalter 4"/>
          <p:cNvSpPr>
            <a:spLocks noGrp="1"/>
          </p:cNvSpPr>
          <p:nvPr>
            <p:ph idx="1"/>
          </p:nvPr>
        </p:nvSpPr>
        <p:spPr>
          <a:xfrm>
            <a:off x="685800" y="1752600"/>
            <a:ext cx="7772400" cy="4495800"/>
          </a:xfrm>
        </p:spPr>
        <p:txBody>
          <a:bodyPr/>
          <a:lstStyle/>
          <a:p>
            <a:pPr marL="0" indent="0">
              <a:buNone/>
            </a:pPr>
            <a:r>
              <a:rPr lang="de-DE" sz="2400" dirty="0" smtClean="0"/>
              <a:t>Dieser Kurs kann nur eine grobe Einführung in die Problema-tik nebenläufiger oder tatsächlich paralleler Prozesse geben.</a:t>
            </a:r>
          </a:p>
          <a:p>
            <a:pPr marL="0" indent="0">
              <a:buNone/>
            </a:pPr>
            <a:r>
              <a:rPr lang="de-DE" sz="2400" dirty="0" smtClean="0"/>
              <a:t>Enthält schon die sequentielle Verarbeitung ihre Fallen, so wird die Prozess-Programmierung durch die nötige Synchro-nisation zum Datenaustausch </a:t>
            </a:r>
            <a:r>
              <a:rPr lang="de-DE" sz="2400" dirty="0"/>
              <a:t>zwischen Prozessen </a:t>
            </a:r>
            <a:r>
              <a:rPr lang="de-DE" sz="2400" dirty="0" smtClean="0"/>
              <a:t>verkom-pliziert.</a:t>
            </a:r>
          </a:p>
          <a:p>
            <a:pPr marL="0" indent="0">
              <a:buNone/>
            </a:pPr>
            <a:r>
              <a:rPr lang="de-DE" sz="2400" dirty="0" smtClean="0"/>
              <a:t>Ein weiteres Problem </a:t>
            </a:r>
            <a:r>
              <a:rPr lang="de-DE" sz="2400" dirty="0"/>
              <a:t>bildet </a:t>
            </a:r>
            <a:r>
              <a:rPr lang="de-DE" sz="2400" dirty="0" smtClean="0"/>
              <a:t>der Nachweis des korrekten Zeitverhaltens und die Analyse, ob die verwendeten Prozessoren (CPUs) über genügend Kapazität verfügen, die Zeitvorgaben des Projekts einzuhalten (</a:t>
            </a:r>
            <a:r>
              <a:rPr lang="en-US" sz="2400" i="1" dirty="0" smtClean="0"/>
              <a:t>schedulability</a:t>
            </a:r>
            <a:r>
              <a:rPr lang="de-DE" sz="2400" dirty="0" smtClean="0"/>
              <a:t>).</a:t>
            </a:r>
          </a:p>
          <a:p>
            <a:pPr marL="0" indent="0">
              <a:buNone/>
            </a:pPr>
            <a:r>
              <a:rPr lang="de-DE" sz="2000" dirty="0" smtClean="0"/>
              <a:t>(Diese letztere Problematik geht weit über den Anspruch dieses Kurses hinaus.)</a:t>
            </a:r>
            <a:endParaRPr lang="de-DE" sz="2400" dirty="0"/>
          </a:p>
          <a:p>
            <a:pPr marL="0" indent="0">
              <a:buNone/>
            </a:pPr>
            <a:endParaRPr lang="de-DE" sz="2400"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1</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6413216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latin typeface="+mn-lt"/>
              </a:rPr>
              <a:t>Pragma Shared vs.</a:t>
            </a:r>
            <a:br>
              <a:rPr lang="de-DE" dirty="0" smtClean="0">
                <a:latin typeface="+mn-lt"/>
              </a:rPr>
            </a:br>
            <a:r>
              <a:rPr lang="de-DE" altLang="de-DE" dirty="0" smtClean="0">
                <a:solidFill>
                  <a:schemeClr val="tx1"/>
                </a:solidFill>
                <a:latin typeface="+mn-lt"/>
              </a:rPr>
              <a:t>Aspekte </a:t>
            </a:r>
            <a:r>
              <a:rPr lang="de-DE" altLang="de-DE" dirty="0">
                <a:solidFill>
                  <a:schemeClr val="tx1"/>
                </a:solidFill>
                <a:latin typeface="+mn-lt"/>
                <a:cs typeface="Courier New" panose="02070309020205020404" pitchFamily="49" charset="0"/>
              </a:rPr>
              <a:t>Atomic</a:t>
            </a:r>
            <a:r>
              <a:rPr lang="de-DE" altLang="de-DE" dirty="0">
                <a:solidFill>
                  <a:schemeClr val="tx1"/>
                </a:solidFill>
                <a:latin typeface="+mn-lt"/>
              </a:rPr>
              <a:t> und </a:t>
            </a:r>
            <a:r>
              <a:rPr lang="de-DE" altLang="de-DE" dirty="0">
                <a:solidFill>
                  <a:schemeClr val="tx1"/>
                </a:solidFill>
                <a:latin typeface="+mn-lt"/>
                <a:cs typeface="Courier New" panose="02070309020205020404" pitchFamily="49" charset="0"/>
              </a:rPr>
              <a:t>Volatile</a:t>
            </a:r>
            <a:endParaRPr lang="de-DE" dirty="0">
              <a:solidFill>
                <a:schemeClr val="tx1"/>
              </a:solidFill>
              <a:latin typeface="+mn-lt"/>
            </a:endParaRPr>
          </a:p>
        </p:txBody>
      </p:sp>
      <p:sp>
        <p:nvSpPr>
          <p:cNvPr id="3" name="Inhaltsplatzhalter 2"/>
          <p:cNvSpPr>
            <a:spLocks noGrp="1"/>
          </p:cNvSpPr>
          <p:nvPr>
            <p:ph idx="1"/>
          </p:nvPr>
        </p:nvSpPr>
        <p:spPr/>
        <p:txBody>
          <a:bodyPr/>
          <a:lstStyle/>
          <a:p>
            <a:pPr marL="0" lvl="0" indent="0">
              <a:buNone/>
            </a:pPr>
            <a:r>
              <a:rPr lang="de-DE" sz="2400" dirty="0">
                <a:solidFill>
                  <a:srgbClr val="FF0000"/>
                </a:solidFill>
              </a:rPr>
              <a:t>Dass diese Anweisung nicht zuverlässig ist, ist ein allgemeines Problem gemeinsam benutzter Variablen:</a:t>
            </a:r>
          </a:p>
          <a:p>
            <a:pPr marL="357188" indent="0">
              <a:buNone/>
            </a:pPr>
            <a:r>
              <a:rPr lang="de-DE" altLang="de-DE" sz="2000" dirty="0" smtClean="0">
                <a:solidFill>
                  <a:srgbClr val="FF0000"/>
                </a:solidFill>
                <a:latin typeface="Courier New" pitchFamily="49" charset="0"/>
              </a:rPr>
              <a:t>Zähler := Zähler + 1;</a:t>
            </a:r>
          </a:p>
          <a:p>
            <a:pPr marL="0" indent="0">
              <a:buNone/>
            </a:pPr>
            <a:r>
              <a:rPr lang="de-DE" sz="2400" dirty="0" smtClean="0"/>
              <a:t>Prozess 1 liest den Wert der Variablen in ein Register.</a:t>
            </a:r>
          </a:p>
          <a:p>
            <a:pPr marL="0" indent="0">
              <a:buNone/>
            </a:pPr>
            <a:r>
              <a:rPr lang="de-DE" sz="2400" dirty="0" smtClean="0"/>
              <a:t>Prozesswechsel zu Prozess 2, der ebenfalls denselben Wert liest.</a:t>
            </a:r>
          </a:p>
          <a:p>
            <a:pPr marL="0" indent="0">
              <a:buNone/>
            </a:pPr>
            <a:r>
              <a:rPr lang="de-DE" sz="2400" dirty="0" smtClean="0"/>
              <a:t>Beide erhöhen den Wert um 1 und speichern zurück.</a:t>
            </a:r>
          </a:p>
          <a:p>
            <a:pPr marL="0" indent="0">
              <a:buNone/>
            </a:pPr>
            <a:r>
              <a:rPr lang="de-DE" sz="2400" dirty="0" smtClean="0"/>
              <a:t>Im Effekt wird die Variable also nur um 1 erhöht.</a:t>
            </a:r>
            <a:endParaRPr lang="de-DE" sz="1800" dirty="0" smtClean="0"/>
          </a:p>
          <a:p>
            <a:pPr marL="0" indent="0">
              <a:buNone/>
            </a:pPr>
            <a:r>
              <a:rPr lang="de-DE" sz="2400" dirty="0" smtClean="0">
                <a:solidFill>
                  <a:schemeClr val="accent2"/>
                </a:solidFill>
              </a:rPr>
              <a:t>Das Problem bleibt bestehen für die das Pragma ersetzenden Aspekte.</a:t>
            </a:r>
            <a:endParaRPr lang="de-DE" sz="2400" dirty="0">
              <a:solidFill>
                <a:schemeClr val="accent2"/>
              </a:solidFill>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19</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772650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a:t>
            </a:r>
            <a:endParaRPr lang="de-DE" dirty="0"/>
          </a:p>
        </p:txBody>
      </p:sp>
      <p:sp>
        <p:nvSpPr>
          <p:cNvPr id="3" name="Inhaltsplatzhalter 2"/>
          <p:cNvSpPr>
            <a:spLocks noGrp="1"/>
          </p:cNvSpPr>
          <p:nvPr>
            <p:ph idx="1"/>
          </p:nvPr>
        </p:nvSpPr>
        <p:spPr>
          <a:xfrm>
            <a:off x="685800" y="1981200"/>
            <a:ext cx="7772400" cy="3968080"/>
          </a:xfrm>
        </p:spPr>
        <p:txBody>
          <a:bodyPr/>
          <a:lstStyle/>
          <a:p>
            <a:pPr marL="0" indent="0">
              <a:buNone/>
            </a:pPr>
            <a:r>
              <a:rPr lang="en-US" sz="2400" dirty="0" smtClean="0">
                <a:solidFill>
                  <a:srgbClr val="C00000"/>
                </a:solidFill>
              </a:rPr>
              <a:t>Building Parallel, Embedded, and Real-Time Applications with Ada</a:t>
            </a:r>
            <a:r>
              <a:rPr lang="de-DE" sz="2400" dirty="0" smtClean="0"/>
              <a:t/>
            </a:r>
            <a:br>
              <a:rPr lang="de-DE" sz="2400" dirty="0" smtClean="0"/>
            </a:br>
            <a:r>
              <a:rPr lang="en-US" sz="2400" dirty="0" smtClean="0"/>
              <a:t>Authors: John W. McCormick, University of Northern Iowa;</a:t>
            </a:r>
            <a:br>
              <a:rPr lang="en-US" sz="2400" dirty="0" smtClean="0"/>
            </a:br>
            <a:r>
              <a:rPr lang="en-US" sz="2400" dirty="0" smtClean="0"/>
              <a:t>               </a:t>
            </a:r>
            <a:r>
              <a:rPr lang="de-DE" sz="2400" dirty="0" smtClean="0"/>
              <a:t>Frank Singhoff</a:t>
            </a:r>
            <a:r>
              <a:rPr lang="en-US" sz="2400" dirty="0" smtClean="0"/>
              <a:t>, </a:t>
            </a:r>
            <a:r>
              <a:rPr lang="fr-FR" sz="2400" dirty="0" smtClean="0"/>
              <a:t>Université de Bretagne Occidentale;</a:t>
            </a:r>
            <a:br>
              <a:rPr lang="fr-FR" sz="2400" dirty="0" smtClean="0"/>
            </a:br>
            <a:r>
              <a:rPr lang="fr-FR" sz="2400" dirty="0" smtClean="0"/>
              <a:t>               Jérôme Hugues</a:t>
            </a:r>
            <a:r>
              <a:rPr lang="en-US" sz="2400" dirty="0" smtClean="0"/>
              <a:t>, Institute for Space and Aeronautics</a:t>
            </a:r>
            <a:br>
              <a:rPr lang="en-US" sz="2400" dirty="0" smtClean="0"/>
            </a:br>
            <a:r>
              <a:rPr lang="en-US" sz="2400" dirty="0" smtClean="0"/>
              <a:t>               Engineering (ISAE), Toulouse</a:t>
            </a:r>
            <a:br>
              <a:rPr lang="en-US" sz="2400" dirty="0" smtClean="0"/>
            </a:br>
            <a:r>
              <a:rPr lang="en-US" sz="2400" dirty="0" smtClean="0"/>
              <a:t>Date Published: May 2011</a:t>
            </a:r>
            <a:br>
              <a:rPr lang="en-US" sz="2400" dirty="0" smtClean="0"/>
            </a:br>
            <a:endParaRPr lang="de-DE" sz="1050" dirty="0"/>
          </a:p>
          <a:p>
            <a:pPr marL="0" indent="0">
              <a:buNone/>
            </a:pPr>
            <a:r>
              <a:rPr lang="de-DE" sz="2400" dirty="0">
                <a:solidFill>
                  <a:srgbClr val="C00000"/>
                </a:solidFill>
              </a:rPr>
              <a:t>Book </a:t>
            </a:r>
            <a:r>
              <a:rPr lang="en-US" sz="2400" dirty="0" smtClean="0">
                <a:solidFill>
                  <a:srgbClr val="C00000"/>
                </a:solidFill>
              </a:rPr>
              <a:t>list</a:t>
            </a:r>
            <a:r>
              <a:rPr lang="de-DE" sz="2400" dirty="0" smtClean="0">
                <a:solidFill>
                  <a:srgbClr val="C00000"/>
                </a:solidFill>
              </a:rPr>
              <a:t>:</a:t>
            </a:r>
            <a:br>
              <a:rPr lang="de-DE" sz="2400" dirty="0" smtClean="0">
                <a:solidFill>
                  <a:srgbClr val="C00000"/>
                </a:solidFill>
              </a:rPr>
            </a:br>
            <a:r>
              <a:rPr lang="de-DE" sz="2400" dirty="0" smtClean="0">
                <a:solidFill>
                  <a:schemeClr val="accent6"/>
                </a:solidFill>
                <a:hlinkClick r:id="rId3"/>
              </a:rPr>
              <a:t>http</a:t>
            </a:r>
            <a:r>
              <a:rPr lang="de-DE" sz="2400" dirty="0">
                <a:solidFill>
                  <a:schemeClr val="accent6"/>
                </a:solidFill>
                <a:hlinkClick r:id="rId3"/>
              </a:rPr>
              <a:t>://</a:t>
            </a:r>
            <a:r>
              <a:rPr lang="de-DE" sz="2400" dirty="0" smtClean="0">
                <a:solidFill>
                  <a:schemeClr val="accent6"/>
                </a:solidFill>
                <a:hlinkClick r:id="rId3"/>
              </a:rPr>
              <a:t>www.adaic.org/learn/materials</a:t>
            </a:r>
            <a:r>
              <a:rPr lang="de-DE" sz="2000" dirty="0" smtClean="0">
                <a:solidFill>
                  <a:schemeClr val="accent6"/>
                </a:solidFill>
                <a:hlinkClick r:id="rId3"/>
              </a:rPr>
              <a:t>/</a:t>
            </a:r>
            <a:endParaRPr lang="de-DE" sz="2000" dirty="0" smtClean="0">
              <a:solidFill>
                <a:schemeClr val="accent6"/>
              </a:solidFill>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20</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3811682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F0000"/>
                </a:solidFill>
              </a:rPr>
              <a:t>Achtung: Compiler-Eigenheiten</a:t>
            </a:r>
            <a:endParaRPr lang="de-DE" dirty="0"/>
          </a:p>
        </p:txBody>
      </p:sp>
      <p:sp>
        <p:nvSpPr>
          <p:cNvPr id="3" name="Inhaltsplatzhalter 2"/>
          <p:cNvSpPr>
            <a:spLocks noGrp="1"/>
          </p:cNvSpPr>
          <p:nvPr>
            <p:ph idx="1"/>
          </p:nvPr>
        </p:nvSpPr>
        <p:spPr/>
        <p:txBody>
          <a:bodyPr/>
          <a:lstStyle/>
          <a:p>
            <a:pPr marL="457200" lvl="0" indent="-457200" defTabSz="449263">
              <a:spcBef>
                <a:spcPts val="800"/>
              </a:spcBef>
              <a:buClr>
                <a:srgbClr val="000000"/>
              </a:buClr>
              <a:buSzPct val="100000"/>
              <a:buFont typeface="Arial" panose="020B0604020202020204" pitchFamily="34" charset="0"/>
              <a:buChar char="•"/>
            </a:pPr>
            <a:r>
              <a:rPr lang="de-DE" sz="2000" dirty="0">
                <a:solidFill>
                  <a:srgbClr val="000000"/>
                </a:solidFill>
              </a:rPr>
              <a:t>Verwechseln Sie nicht Eigenheiten Ihres Übersetzers oder seiner Umgebung mit Eigenschaften der Sprache </a:t>
            </a:r>
            <a:r>
              <a:rPr lang="de-DE" sz="2000" dirty="0" smtClean="0">
                <a:solidFill>
                  <a:srgbClr val="000000"/>
                </a:solidFill>
              </a:rPr>
              <a:t>Ada.</a:t>
            </a:r>
            <a:endParaRPr lang="de-DE" sz="2000" dirty="0">
              <a:solidFill>
                <a:srgbClr val="000000"/>
              </a:solidFill>
            </a:endParaRPr>
          </a:p>
          <a:p>
            <a:pPr marL="457200" lvl="0" indent="-457200" defTabSz="449263">
              <a:spcBef>
                <a:spcPts val="800"/>
              </a:spcBef>
              <a:buClr>
                <a:srgbClr val="000000"/>
              </a:buClr>
              <a:buSzPct val="100000"/>
              <a:buFont typeface="Arial" panose="020B0604020202020204" pitchFamily="34" charset="0"/>
              <a:buChar char="•"/>
            </a:pPr>
            <a:r>
              <a:rPr lang="de-DE" sz="2000" dirty="0">
                <a:solidFill>
                  <a:srgbClr val="000000"/>
                </a:solidFill>
              </a:rPr>
              <a:t>Ada sagt zum Beispiel nichts darüber, wie Programme abgespeichert </a:t>
            </a:r>
            <a:r>
              <a:rPr lang="de-DE" sz="2000" dirty="0" smtClean="0">
                <a:solidFill>
                  <a:srgbClr val="000000"/>
                </a:solidFill>
              </a:rPr>
              <a:t>werden.</a:t>
            </a:r>
            <a:br>
              <a:rPr lang="de-DE" sz="2000" dirty="0" smtClean="0">
                <a:solidFill>
                  <a:srgbClr val="000000"/>
                </a:solidFill>
              </a:rPr>
            </a:br>
            <a:r>
              <a:rPr lang="de-DE" sz="1600" dirty="0" smtClean="0">
                <a:solidFill>
                  <a:srgbClr val="000000"/>
                </a:solidFill>
              </a:rPr>
              <a:t>Es ist oft zu hören, Dateien mit Spezifikationen erhalten die Namenserweiterung „.ads“, Dateien mit der Implementierung die Erweiterung „.adb“. Das ist falsch! Das ist die Konvention von GNAT, eines Übersetzers einer gewissen Firma, die allerdings vom Benutzer geändert werden kann.</a:t>
            </a:r>
            <a:endParaRPr lang="de-DE" sz="1600" dirty="0">
              <a:solidFill>
                <a:srgbClr val="000000"/>
              </a:solidFill>
            </a:endParaRPr>
          </a:p>
          <a:p>
            <a:pPr marL="457200" lvl="0" indent="-457200" defTabSz="449263">
              <a:spcBef>
                <a:spcPts val="800"/>
              </a:spcBef>
              <a:buClr>
                <a:srgbClr val="000000"/>
              </a:buClr>
              <a:buSzPct val="100000"/>
              <a:buFont typeface="Arial" panose="020B0604020202020204" pitchFamily="34" charset="0"/>
              <a:buChar char="•"/>
            </a:pPr>
            <a:r>
              <a:rPr lang="de-DE" sz="2000" dirty="0">
                <a:solidFill>
                  <a:srgbClr val="000000"/>
                </a:solidFill>
              </a:rPr>
              <a:t>GNAT im Standardmodus ist kein echter Ada-Übersetzer; dazu werden die folgenden Compiler-Direktiven benötigt:</a:t>
            </a:r>
          </a:p>
          <a:p>
            <a:pPr marL="711200" lvl="1" indent="-260350" defTabSz="449263">
              <a:spcBef>
                <a:spcPts val="700"/>
              </a:spcBef>
              <a:buClr>
                <a:srgbClr val="000000"/>
              </a:buClr>
              <a:buSzPct val="100000"/>
              <a:buFont typeface="Arial" panose="020B0604020202020204" pitchFamily="34" charset="0"/>
              <a:buChar char="•"/>
            </a:pPr>
            <a:r>
              <a:rPr lang="de-DE" sz="1800" dirty="0">
                <a:solidFill>
                  <a:srgbClr val="000000"/>
                </a:solidFill>
                <a:latin typeface="Courier New" panose="02070309020205020404" pitchFamily="49" charset="0"/>
                <a:cs typeface="Courier New" panose="02070309020205020404" pitchFamily="49" charset="0"/>
              </a:rPr>
              <a:t>-gnatE</a:t>
            </a:r>
            <a:r>
              <a:rPr lang="de-DE" sz="1800" dirty="0">
                <a:solidFill>
                  <a:srgbClr val="000000"/>
                </a:solidFill>
              </a:rPr>
              <a:t> (dynamische Ausarbeitung (</a:t>
            </a:r>
            <a:r>
              <a:rPr lang="de-DE" sz="1800" i="1" dirty="0">
                <a:solidFill>
                  <a:srgbClr val="000000"/>
                </a:solidFill>
              </a:rPr>
              <a:t>elaboration</a:t>
            </a:r>
            <a:r>
              <a:rPr lang="de-DE" sz="1800" dirty="0">
                <a:solidFill>
                  <a:srgbClr val="000000"/>
                </a:solidFill>
              </a:rPr>
              <a:t>))</a:t>
            </a:r>
          </a:p>
          <a:p>
            <a:pPr marL="711200" lvl="1" indent="-260350" defTabSz="449263">
              <a:spcBef>
                <a:spcPts val="700"/>
              </a:spcBef>
              <a:buClr>
                <a:srgbClr val="000000"/>
              </a:buClr>
              <a:buSzPct val="100000"/>
              <a:buFont typeface="Arial" panose="020B0604020202020204" pitchFamily="34" charset="0"/>
              <a:buChar char="•"/>
            </a:pPr>
            <a:r>
              <a:rPr lang="de-DE" sz="1800" dirty="0">
                <a:solidFill>
                  <a:srgbClr val="808080">
                    <a:lumMod val="75000"/>
                  </a:srgbClr>
                </a:solidFill>
                <a:latin typeface="Courier New" panose="02070309020205020404" pitchFamily="49" charset="0"/>
                <a:cs typeface="Courier New" panose="02070309020205020404" pitchFamily="49" charset="0"/>
              </a:rPr>
              <a:t>-gnato</a:t>
            </a:r>
            <a:r>
              <a:rPr lang="de-DE" sz="1800" dirty="0">
                <a:solidFill>
                  <a:srgbClr val="808080">
                    <a:lumMod val="75000"/>
                  </a:srgbClr>
                </a:solidFill>
              </a:rPr>
              <a:t> (Ganzzahlüberlauf-Prüfung) [inzwischen Standard]</a:t>
            </a:r>
          </a:p>
          <a:p>
            <a:pPr marL="711200" lvl="1" indent="-260350" defTabSz="449263">
              <a:spcBef>
                <a:spcPts val="700"/>
              </a:spcBef>
              <a:buClr>
                <a:srgbClr val="000000"/>
              </a:buClr>
              <a:buSzPct val="100000"/>
              <a:buFont typeface="Arial" panose="020B0604020202020204" pitchFamily="34" charset="0"/>
              <a:buChar char="•"/>
            </a:pPr>
            <a:r>
              <a:rPr lang="de-DE" sz="1800" dirty="0">
                <a:solidFill>
                  <a:srgbClr val="000000"/>
                </a:solidFill>
                <a:latin typeface="Courier New" panose="02070309020205020404" pitchFamily="49" charset="0"/>
                <a:cs typeface="Courier New" panose="02070309020205020404" pitchFamily="49" charset="0"/>
              </a:rPr>
              <a:t>-bargs T0</a:t>
            </a:r>
            <a:r>
              <a:rPr lang="de-DE" sz="1800" dirty="0">
                <a:solidFill>
                  <a:srgbClr val="000000"/>
                </a:solidFill>
              </a:rPr>
              <a:t> (Tasking-Semantik Annex D</a:t>
            </a:r>
            <a:r>
              <a:rPr lang="de-DE" sz="1800" dirty="0" smtClean="0">
                <a:solidFill>
                  <a:srgbClr val="000000"/>
                </a:solidFill>
              </a:rPr>
              <a:t>)</a:t>
            </a:r>
            <a:endParaRPr lang="de-DE" sz="1800" dirty="0">
              <a:solidFill>
                <a:srgbClr val="000000"/>
              </a:solidFill>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21</a:t>
            </a:fld>
            <a:endParaRPr lang="de-DE" dirty="0"/>
          </a:p>
        </p:txBody>
      </p:sp>
    </p:spTree>
    <p:extLst>
      <p:ext uri="{BB962C8B-B14F-4D97-AF65-F5344CB8AC3E}">
        <p14:creationId xmlns:p14="http://schemas.microsoft.com/office/powerpoint/2010/main" val="567712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b="1"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22</a:t>
            </a:fld>
            <a:endParaRPr lang="de-DE" dirty="0"/>
          </a:p>
        </p:txBody>
      </p:sp>
    </p:spTree>
    <p:extLst>
      <p:ext uri="{BB962C8B-B14F-4D97-AF65-F5344CB8AC3E}">
        <p14:creationId xmlns:p14="http://schemas.microsoft.com/office/powerpoint/2010/main" val="12917043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pPr eaLnBrk="1" hangingPunct="1"/>
            <a:r>
              <a:rPr lang="de-DE" altLang="de-DE" dirty="0" smtClean="0"/>
              <a:t>Syntax Prozess-Spezifikation</a:t>
            </a:r>
          </a:p>
        </p:txBody>
      </p:sp>
      <p:sp>
        <p:nvSpPr>
          <p:cNvPr id="8197" name="Rectangle 3"/>
          <p:cNvSpPr>
            <a:spLocks noGrp="1" noChangeArrowheads="1"/>
          </p:cNvSpPr>
          <p:nvPr>
            <p:ph idx="1"/>
          </p:nvPr>
        </p:nvSpPr>
        <p:spPr>
          <a:xfrm>
            <a:off x="685800" y="1870638"/>
            <a:ext cx="7772400" cy="4268688"/>
          </a:xfrm>
        </p:spPr>
        <p:txBody>
          <a:bodyPr/>
          <a:lstStyle/>
          <a:p>
            <a:pPr marL="0" indent="0" eaLnBrk="1" hangingPunct="1">
              <a:lnSpc>
                <a:spcPct val="80000"/>
              </a:lnSpc>
              <a:buNone/>
            </a:pPr>
            <a:r>
              <a:rPr lang="de-DE" altLang="de-DE" sz="1600" dirty="0" smtClean="0"/>
              <a:t>Prozesse </a:t>
            </a:r>
            <a:r>
              <a:rPr lang="de-DE" altLang="de-DE" sz="1600" dirty="0"/>
              <a:t>sind keine Übersetzungseinheiten, müssen also in einem </a:t>
            </a:r>
            <a:r>
              <a:rPr lang="de-DE" altLang="de-DE" sz="1600" dirty="0" smtClean="0"/>
              <a:t>Vereinbarungsbereich </a:t>
            </a:r>
            <a:r>
              <a:rPr lang="de-DE" altLang="de-DE" sz="1600" dirty="0"/>
              <a:t>vereinbart werden, z.B. einem Paket.</a:t>
            </a:r>
          </a:p>
          <a:p>
            <a:pPr marL="800100" indent="0" eaLnBrk="1" hangingPunct="1">
              <a:lnSpc>
                <a:spcPct val="80000"/>
              </a:lnSpc>
              <a:buFontTx/>
              <a:buNone/>
            </a:pPr>
            <a:r>
              <a:rPr lang="de-DE" altLang="de-DE" sz="1400" b="1" dirty="0" smtClean="0">
                <a:latin typeface="Courier New" pitchFamily="49" charset="0"/>
              </a:rPr>
              <a:t>task type</a:t>
            </a:r>
            <a:r>
              <a:rPr lang="de-DE" altLang="de-DE" sz="1400" dirty="0" smtClean="0">
                <a:latin typeface="Courier New" pitchFamily="49" charset="0"/>
              </a:rPr>
              <a:t> Sklave </a:t>
            </a:r>
            <a:r>
              <a:rPr lang="de-DE" altLang="de-DE" sz="1400" b="1" dirty="0" smtClean="0">
                <a:latin typeface="Courier New" pitchFamily="49" charset="0"/>
              </a:rPr>
              <a:t>is</a:t>
            </a:r>
            <a:br>
              <a:rPr lang="de-DE" altLang="de-DE" sz="1400" b="1" dirty="0" smtClean="0">
                <a:latin typeface="Courier New" pitchFamily="49" charset="0"/>
              </a:rPr>
            </a:br>
            <a:r>
              <a:rPr lang="de-DE" altLang="de-DE" sz="1400" b="1" dirty="0" smtClean="0">
                <a:latin typeface="Courier New" pitchFamily="49" charset="0"/>
              </a:rPr>
              <a:t>  entry</a:t>
            </a:r>
            <a:r>
              <a:rPr lang="de-DE" altLang="de-DE" sz="1400" dirty="0" smtClean="0">
                <a:latin typeface="Courier New" pitchFamily="49" charset="0"/>
              </a:rPr>
              <a:t> X;</a:t>
            </a:r>
          </a:p>
          <a:p>
            <a:pPr marL="800100" indent="0" eaLnBrk="1" hangingPunct="1">
              <a:lnSpc>
                <a:spcPct val="80000"/>
              </a:lnSpc>
              <a:buFontTx/>
              <a:buNone/>
            </a:pPr>
            <a:r>
              <a:rPr lang="de-DE" altLang="de-DE" sz="1400" b="1" dirty="0">
                <a:latin typeface="Courier New" pitchFamily="49" charset="0"/>
              </a:rPr>
              <a:t>p</a:t>
            </a:r>
            <a:r>
              <a:rPr lang="de-DE" altLang="de-DE" sz="1400" b="1" dirty="0" smtClean="0">
                <a:latin typeface="Courier New" pitchFamily="49" charset="0"/>
              </a:rPr>
              <a:t>rivate</a:t>
            </a:r>
            <a:r>
              <a:rPr lang="de-DE" altLang="de-DE" sz="1400" dirty="0" smtClean="0">
                <a:latin typeface="Courier New" pitchFamily="49" charset="0"/>
              </a:rPr>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entry</a:t>
            </a:r>
            <a:r>
              <a:rPr lang="de-DE" altLang="de-DE" sz="1400" dirty="0" smtClean="0">
                <a:latin typeface="Courier New" pitchFamily="49" charset="0"/>
              </a:rPr>
              <a:t> Y (Dauer: </a:t>
            </a:r>
            <a:r>
              <a:rPr lang="de-DE" altLang="de-DE" sz="1400" b="1" dirty="0" smtClean="0">
                <a:latin typeface="Courier New" pitchFamily="49" charset="0"/>
              </a:rPr>
              <a:t>out</a:t>
            </a:r>
            <a:r>
              <a:rPr lang="de-DE" altLang="de-DE" sz="1400" dirty="0" smtClean="0">
                <a:latin typeface="Courier New" pitchFamily="49" charset="0"/>
              </a:rPr>
              <a:t> Zeit);</a:t>
            </a:r>
            <a:br>
              <a:rPr lang="de-DE" altLang="de-DE" sz="1400" dirty="0" smtClean="0">
                <a:latin typeface="Courier New" pitchFamily="49" charset="0"/>
              </a:rPr>
            </a:br>
            <a:r>
              <a:rPr lang="de-DE" altLang="de-DE" sz="1400" b="1" dirty="0" smtClean="0">
                <a:latin typeface="Courier New" pitchFamily="49" charset="0"/>
              </a:rPr>
              <a:t>end</a:t>
            </a:r>
            <a:r>
              <a:rPr lang="de-DE" altLang="de-DE" sz="1400" dirty="0" smtClean="0">
                <a:latin typeface="Courier New" pitchFamily="49" charset="0"/>
              </a:rPr>
              <a:t> Sklave;</a:t>
            </a:r>
          </a:p>
          <a:p>
            <a:pPr marL="266700" indent="-266700" eaLnBrk="1" hangingPunct="1">
              <a:lnSpc>
                <a:spcPct val="80000"/>
              </a:lnSpc>
            </a:pPr>
            <a:r>
              <a:rPr lang="de-DE" altLang="de-DE" sz="1600" dirty="0" smtClean="0"/>
              <a:t>Prozesse haben einen eigenen Typ </a:t>
            </a:r>
            <a:r>
              <a:rPr lang="de-DE" altLang="de-DE" sz="1400" b="1" dirty="0" smtClean="0">
                <a:latin typeface="Courier New" pitchFamily="49" charset="0"/>
              </a:rPr>
              <a:t>task type</a:t>
            </a:r>
            <a:r>
              <a:rPr lang="de-DE" altLang="de-DE" sz="1600" dirty="0" smtClean="0"/>
              <a:t>. Sie </a:t>
            </a:r>
            <a:r>
              <a:rPr lang="de-DE" altLang="de-DE" sz="1600" dirty="0"/>
              <a:t>können </a:t>
            </a:r>
            <a:r>
              <a:rPr lang="de-DE" altLang="de-DE" sz="1600" dirty="0" smtClean="0"/>
              <a:t>Diskriminanten haben und sind limitiert.</a:t>
            </a:r>
          </a:p>
          <a:p>
            <a:pPr marL="266700" indent="-266700" defTabSz="812800" eaLnBrk="1" hangingPunct="1">
              <a:lnSpc>
                <a:spcPct val="80000"/>
              </a:lnSpc>
            </a:pPr>
            <a:r>
              <a:rPr lang="de-DE" altLang="de-DE" sz="1600" dirty="0" smtClean="0"/>
              <a:t>Objekte dieses Typs werden wie alle anderen Objekte auch vereinbart:</a:t>
            </a:r>
            <a:br>
              <a:rPr lang="de-DE" altLang="de-DE" sz="1600" dirty="0" smtClean="0"/>
            </a:br>
            <a:r>
              <a:rPr lang="de-DE" altLang="de-DE" sz="1600" dirty="0" smtClean="0"/>
              <a:t>	</a:t>
            </a:r>
            <a:r>
              <a:rPr lang="de-DE" altLang="de-DE" sz="1400" dirty="0" smtClean="0">
                <a:latin typeface="Courier New" panose="02070309020205020404" pitchFamily="49" charset="0"/>
                <a:cs typeface="Courier New" panose="02070309020205020404" pitchFamily="49" charset="0"/>
              </a:rPr>
              <a:t>Mein_Sklave, Dein_Sklave: Sklave;</a:t>
            </a:r>
          </a:p>
          <a:p>
            <a:pPr marL="266700" indent="-266700" defTabSz="812800" eaLnBrk="1" hangingPunct="1">
              <a:lnSpc>
                <a:spcPct val="80000"/>
              </a:lnSpc>
            </a:pPr>
            <a:r>
              <a:rPr lang="de-DE" altLang="de-DE" sz="1600" dirty="0" smtClean="0">
                <a:cs typeface="Courier New" panose="02070309020205020404" pitchFamily="49" charset="0"/>
              </a:rPr>
              <a:t>Existiert nur ein Objekt, kann der Typ anonym bleiben (dann sind keine Diskriminanten erlaubt):</a:t>
            </a:r>
            <a:br>
              <a:rPr lang="de-DE" altLang="de-DE" sz="1600" dirty="0" smtClean="0">
                <a:cs typeface="Courier New" panose="02070309020205020404" pitchFamily="49" charset="0"/>
              </a:rPr>
            </a:br>
            <a:r>
              <a:rPr lang="de-DE" altLang="de-DE" sz="1600" dirty="0" smtClean="0">
                <a:cs typeface="Courier New" panose="02070309020205020404" pitchFamily="49" charset="0"/>
              </a:rPr>
              <a:t>	</a:t>
            </a:r>
            <a:r>
              <a:rPr lang="de-DE" altLang="de-DE" sz="1400" b="1" dirty="0" smtClean="0">
                <a:latin typeface="Courier New" panose="02070309020205020404" pitchFamily="49" charset="0"/>
                <a:cs typeface="Courier New" panose="02070309020205020404" pitchFamily="49" charset="0"/>
              </a:rPr>
              <a:t>task</a:t>
            </a:r>
            <a:r>
              <a:rPr lang="de-DE" altLang="de-DE" sz="1400" dirty="0" smtClean="0">
                <a:latin typeface="Courier New" panose="02070309020205020404" pitchFamily="49" charset="0"/>
                <a:cs typeface="Courier New" panose="02070309020205020404" pitchFamily="49" charset="0"/>
              </a:rPr>
              <a:t> Singleton </a:t>
            </a:r>
            <a:r>
              <a:rPr lang="de-DE" altLang="de-DE" sz="1400" b="1" dirty="0" smtClean="0">
                <a:latin typeface="Courier New" panose="02070309020205020404" pitchFamily="49" charset="0"/>
                <a:cs typeface="Courier New" panose="02070309020205020404" pitchFamily="49" charset="0"/>
              </a:rPr>
              <a:t>is</a:t>
            </a:r>
            <a:r>
              <a:rPr lang="de-DE" altLang="de-DE" sz="1400" dirty="0" smtClean="0">
                <a:latin typeface="Courier New" panose="02070309020205020404" pitchFamily="49" charset="0"/>
                <a:cs typeface="Courier New" panose="02070309020205020404" pitchFamily="49" charset="0"/>
              </a:rPr>
              <a:t> …</a:t>
            </a:r>
            <a:endParaRPr lang="de-DE" altLang="de-DE" sz="1600" dirty="0">
              <a:solidFill>
                <a:srgbClr val="000000"/>
              </a:solidFill>
            </a:endParaRPr>
          </a:p>
          <a:p>
            <a:pPr marL="266700" lvl="0" indent="-266700" eaLnBrk="1" hangingPunct="1">
              <a:lnSpc>
                <a:spcPct val="80000"/>
              </a:lnSpc>
            </a:pPr>
            <a:r>
              <a:rPr lang="de-DE" altLang="de-DE" sz="1600" dirty="0">
                <a:solidFill>
                  <a:srgbClr val="000000"/>
                </a:solidFill>
              </a:rPr>
              <a:t>Optional enthalten sie </a:t>
            </a:r>
            <a:r>
              <a:rPr lang="de-DE" altLang="de-DE" sz="1600" dirty="0" smtClean="0">
                <a:solidFill>
                  <a:srgbClr val="000000"/>
                </a:solidFill>
              </a:rPr>
              <a:t>Eingänge (</a:t>
            </a:r>
            <a:r>
              <a:rPr lang="de-DE" altLang="de-DE" sz="1600" i="1" dirty="0" smtClean="0">
                <a:solidFill>
                  <a:srgbClr val="000000"/>
                </a:solidFill>
              </a:rPr>
              <a:t>entry</a:t>
            </a:r>
            <a:r>
              <a:rPr lang="de-DE" altLang="de-DE" sz="1600" dirty="0" smtClean="0">
                <a:solidFill>
                  <a:srgbClr val="000000"/>
                </a:solidFill>
              </a:rPr>
              <a:t>), </a:t>
            </a:r>
            <a:r>
              <a:rPr lang="de-DE" altLang="de-DE" sz="1600" dirty="0">
                <a:solidFill>
                  <a:srgbClr val="000000"/>
                </a:solidFill>
              </a:rPr>
              <a:t>die Parameter von jedem Modus haben können</a:t>
            </a:r>
            <a:r>
              <a:rPr lang="de-DE" altLang="de-DE" sz="1600" dirty="0" smtClean="0">
                <a:solidFill>
                  <a:srgbClr val="000000"/>
                </a:solidFill>
              </a:rPr>
              <a:t>. Eingänge können gerufen werden ähnlich wie Unterprogramme. Sie können auch privat sein.</a:t>
            </a:r>
            <a:endParaRPr lang="de-DE" altLang="de-DE" sz="1400" dirty="0" smtClean="0">
              <a:latin typeface="Courier New" panose="02070309020205020404" pitchFamily="49" charset="0"/>
              <a:cs typeface="Courier New" panose="02070309020205020404" pitchFamily="49" charset="0"/>
            </a:endParaRPr>
          </a:p>
          <a:p>
            <a:pPr marL="266700" indent="-266700" eaLnBrk="1" hangingPunct="1">
              <a:lnSpc>
                <a:spcPct val="80000"/>
              </a:lnSpc>
            </a:pPr>
            <a:r>
              <a:rPr lang="de-DE" altLang="de-DE" sz="1600" dirty="0" smtClean="0"/>
              <a:t>Prozesse und ihre Typen werden gewöhnlich auf Bibliotheksniveau (</a:t>
            </a:r>
            <a:r>
              <a:rPr lang="de-DE" altLang="de-DE" sz="1600" i="1" dirty="0" smtClean="0"/>
              <a:t>library level</a:t>
            </a:r>
            <a:r>
              <a:rPr lang="de-DE" altLang="de-DE" sz="1600" dirty="0" smtClean="0"/>
              <a:t>) deklariert, können aber auch lokal vereinbart werden, auch als Komponenten von Reihungen und Verbunden. Diese werden dadurch ebenfalls limitiert.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23</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lstStyle/>
          <a:p>
            <a:pPr eaLnBrk="1" hangingPunct="1"/>
            <a:r>
              <a:rPr lang="de-DE" altLang="de-DE" dirty="0" smtClean="0"/>
              <a:t>Syntax Prozess-Rumpf</a:t>
            </a:r>
          </a:p>
        </p:txBody>
      </p:sp>
      <p:sp>
        <p:nvSpPr>
          <p:cNvPr id="10245" name="Rectangle 3"/>
          <p:cNvSpPr>
            <a:spLocks noGrp="1" noChangeArrowheads="1"/>
          </p:cNvSpPr>
          <p:nvPr>
            <p:ph idx="1"/>
          </p:nvPr>
        </p:nvSpPr>
        <p:spPr>
          <a:xfrm>
            <a:off x="685800" y="1752600"/>
            <a:ext cx="7772400" cy="4495800"/>
          </a:xfrm>
        </p:spPr>
        <p:txBody>
          <a:bodyPr/>
          <a:lstStyle/>
          <a:p>
            <a:pPr marL="714375" indent="1588" eaLnBrk="1" hangingPunct="1">
              <a:lnSpc>
                <a:spcPct val="80000"/>
              </a:lnSpc>
              <a:buFontTx/>
              <a:buNone/>
            </a:pPr>
            <a:r>
              <a:rPr lang="de-DE" altLang="de-DE" sz="1800" b="1" dirty="0" smtClean="0">
                <a:latin typeface="Courier New" pitchFamily="49" charset="0"/>
              </a:rPr>
              <a:t>task body </a:t>
            </a:r>
            <a:r>
              <a:rPr lang="de-DE" altLang="de-DE" sz="1800" dirty="0" smtClean="0">
                <a:latin typeface="Courier New" pitchFamily="49" charset="0"/>
              </a:rPr>
              <a:t>Bezeichner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dirty="0" smtClean="0">
                <a:latin typeface="Courier New" pitchFamily="49" charset="0"/>
              </a:rPr>
              <a:t>  -- </a:t>
            </a:r>
            <a:r>
              <a:rPr lang="de-DE" altLang="de-DE" sz="1800" i="1" dirty="0" smtClean="0">
                <a:latin typeface="Courier New" pitchFamily="49" charset="0"/>
              </a:rPr>
              <a:t>Vereinbarungen</a:t>
            </a:r>
            <a:br>
              <a:rPr lang="de-DE" altLang="de-DE" sz="1800" i="1" dirty="0" smtClean="0">
                <a:latin typeface="Courier New" pitchFamily="49" charset="0"/>
              </a:rPr>
            </a:br>
            <a:r>
              <a:rPr lang="de-DE" altLang="de-DE" sz="1800" b="1" dirty="0" smtClean="0">
                <a:latin typeface="Courier New" pitchFamily="49" charset="0"/>
              </a:rPr>
              <a:t>begin</a:t>
            </a:r>
            <a:br>
              <a:rPr lang="de-DE" altLang="de-DE" sz="1800" b="1"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dirty="0" smtClean="0">
                <a:latin typeface="Courier New" pitchFamily="49" charset="0"/>
              </a:rPr>
              <a:t>  Annahme-Anweisungen für die Eingänge</a:t>
            </a:r>
            <a:br>
              <a:rPr lang="de-DE" altLang="de-DE" sz="1800" dirty="0" smtClean="0">
                <a:latin typeface="Courier New" pitchFamily="49" charset="0"/>
              </a:rPr>
            </a:br>
            <a:r>
              <a:rPr lang="de-DE" altLang="de-DE" sz="1800" dirty="0" smtClean="0">
                <a:latin typeface="Courier New" pitchFamily="49" charset="0"/>
              </a:rPr>
              <a:t>  und Eingangsaufrufe anderer Prozesse und</a:t>
            </a:r>
          </a:p>
          <a:p>
            <a:pPr marL="714375" indent="1588" eaLnBrk="1" hangingPunct="1">
              <a:lnSpc>
                <a:spcPct val="80000"/>
              </a:lnSpc>
              <a:buFontTx/>
              <a:buNone/>
            </a:pPr>
            <a:r>
              <a:rPr lang="de-DE" altLang="de-DE" sz="1800" dirty="0">
                <a:latin typeface="Courier New" pitchFamily="49" charset="0"/>
              </a:rPr>
              <a:t> </a:t>
            </a:r>
            <a:r>
              <a:rPr lang="de-DE" altLang="de-DE" sz="1800" dirty="0" smtClean="0">
                <a:latin typeface="Courier New" pitchFamily="49" charset="0"/>
              </a:rPr>
              <a:t> geschützter Objekte (Folie 90 ff)</a:t>
            </a:r>
            <a:br>
              <a:rPr lang="de-DE" altLang="de-DE" sz="1800"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b="1" dirty="0" smtClean="0">
                <a:latin typeface="Courier New" pitchFamily="49" charset="0"/>
              </a:rPr>
              <a:t>exception</a:t>
            </a:r>
            <a:br>
              <a:rPr lang="de-DE" altLang="de-DE" sz="1800" b="1"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Bezeichner;</a:t>
            </a:r>
          </a:p>
          <a:p>
            <a:pPr marL="269875" indent="-269875" eaLnBrk="1" hangingPunct="1">
              <a:lnSpc>
                <a:spcPct val="80000"/>
              </a:lnSpc>
              <a:buFontTx/>
              <a:buNone/>
            </a:pPr>
            <a:endParaRPr lang="de-DE" altLang="de-DE" sz="800" dirty="0" smtClean="0">
              <a:latin typeface="Courier New" pitchFamily="49" charset="0"/>
            </a:endParaRPr>
          </a:p>
          <a:p>
            <a:pPr marL="269875" indent="-269875" eaLnBrk="1" hangingPunct="1">
              <a:lnSpc>
                <a:spcPct val="80000"/>
              </a:lnSpc>
            </a:pPr>
            <a:r>
              <a:rPr lang="de-DE" altLang="de-DE" sz="2200" dirty="0" smtClean="0"/>
              <a:t>Die Anweisungen im Prozessrumpf werden sequentiell ausgeführt.</a:t>
            </a:r>
          </a:p>
          <a:p>
            <a:pPr marL="269875" indent="-269875" eaLnBrk="1" hangingPunct="1">
              <a:lnSpc>
                <a:spcPct val="80000"/>
              </a:lnSpc>
            </a:pPr>
            <a:r>
              <a:rPr lang="de-DE" altLang="de-DE" sz="2200" dirty="0" smtClean="0"/>
              <a:t>Es gibt blockierende und nicht-blockierende Annahme-Anweisungen, wenn kein Aufruf vorliegt.</a:t>
            </a:r>
          </a:p>
          <a:p>
            <a:pPr marL="269875" indent="-269875" eaLnBrk="1" hangingPunct="1">
              <a:lnSpc>
                <a:spcPct val="80000"/>
              </a:lnSpc>
            </a:pPr>
            <a:r>
              <a:rPr lang="de-DE" altLang="de-DE" sz="2200" dirty="0" smtClean="0"/>
              <a:t>Erreicht ein Prozess das Ende der Anweisungen, ist er fertig (</a:t>
            </a:r>
            <a:r>
              <a:rPr lang="de-DE" altLang="de-DE" sz="2200" i="1" dirty="0" smtClean="0"/>
              <a:t>completed</a:t>
            </a:r>
            <a:r>
              <a:rPr lang="de-DE" altLang="de-DE" sz="2200" dirty="0" smtClean="0"/>
              <a:t>) und kann beendet (</a:t>
            </a:r>
            <a:r>
              <a:rPr lang="de-DE" altLang="de-DE" sz="2200" i="1" dirty="0" smtClean="0"/>
              <a:t>terminated</a:t>
            </a:r>
            <a:r>
              <a:rPr lang="de-DE" altLang="de-DE" sz="2200" dirty="0" smtClean="0"/>
              <a:t>) werden.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24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Einfaches Beispiel</a:t>
            </a:r>
            <a:endParaRPr lang="de-DE" dirty="0"/>
          </a:p>
        </p:txBody>
      </p:sp>
      <p:sp>
        <p:nvSpPr>
          <p:cNvPr id="3" name="Inhaltsplatzhalter 2"/>
          <p:cNvSpPr>
            <a:spLocks noGrp="1"/>
          </p:cNvSpPr>
          <p:nvPr>
            <p:ph sz="half" idx="1"/>
          </p:nvPr>
        </p:nvSpPr>
        <p:spPr>
          <a:xfrm>
            <a:off x="539552" y="1968624"/>
            <a:ext cx="3382144" cy="3980656"/>
          </a:xfrm>
        </p:spPr>
        <p:txBody>
          <a:bodyPr/>
          <a:lstStyle/>
          <a:p>
            <a:pPr marL="0" indent="0" eaLnBrk="1" hangingPunct="1">
              <a:lnSpc>
                <a:spcPct val="80000"/>
              </a:lnSpc>
              <a:buFontTx/>
              <a:buNone/>
            </a:pPr>
            <a:r>
              <a:rPr lang="de-DE" altLang="de-DE" sz="1600" b="1" dirty="0">
                <a:latin typeface="Courier New" pitchFamily="49" charset="0"/>
              </a:rPr>
              <a:t>task </a:t>
            </a:r>
            <a:r>
              <a:rPr lang="de-DE" altLang="de-DE" sz="1600" dirty="0" smtClean="0">
                <a:latin typeface="Courier New" pitchFamily="49" charset="0"/>
              </a:rPr>
              <a:t>Sklave </a:t>
            </a:r>
            <a:r>
              <a:rPr lang="de-DE" altLang="de-DE" sz="1600" b="1" dirty="0">
                <a:latin typeface="Courier New" pitchFamily="49" charset="0"/>
              </a:rPr>
              <a:t>is</a:t>
            </a:r>
          </a:p>
          <a:p>
            <a:pPr marL="0" indent="0" eaLnBrk="1" hangingPunct="1">
              <a:lnSpc>
                <a:spcPct val="80000"/>
              </a:lnSpc>
              <a:buFontTx/>
              <a:buNone/>
            </a:pPr>
            <a:r>
              <a:rPr lang="de-DE" altLang="de-DE" sz="1600" b="1" dirty="0">
                <a:latin typeface="Courier New" pitchFamily="49" charset="0"/>
              </a:rPr>
              <a:t>  entry</a:t>
            </a:r>
            <a:r>
              <a:rPr lang="de-DE" altLang="de-DE" sz="1600" dirty="0">
                <a:latin typeface="Courier New" pitchFamily="49" charset="0"/>
              </a:rPr>
              <a:t> </a:t>
            </a:r>
            <a:r>
              <a:rPr lang="de-DE" altLang="de-DE" sz="1600" dirty="0" smtClean="0">
                <a:latin typeface="Courier New" pitchFamily="49" charset="0"/>
              </a:rPr>
              <a:t>Aufräumen;</a:t>
            </a:r>
            <a:endParaRPr lang="de-DE" altLang="de-DE" sz="1600" dirty="0">
              <a:latin typeface="Courier New" pitchFamily="49" charset="0"/>
            </a:endParaRPr>
          </a:p>
          <a:p>
            <a:pPr marL="0" indent="0" eaLnBrk="1" hangingPunct="1">
              <a:lnSpc>
                <a:spcPct val="80000"/>
              </a:lnSpc>
              <a:buFontTx/>
              <a:buNone/>
            </a:pPr>
            <a:r>
              <a:rPr lang="de-DE" altLang="de-DE" sz="1600" dirty="0">
                <a:latin typeface="Courier New" pitchFamily="49" charset="0"/>
              </a:rPr>
              <a:t>  </a:t>
            </a:r>
            <a:r>
              <a:rPr lang="de-DE" altLang="de-DE" sz="1600" b="1" dirty="0">
                <a:latin typeface="Courier New" pitchFamily="49" charset="0"/>
              </a:rPr>
              <a:t>entry</a:t>
            </a:r>
            <a:r>
              <a:rPr lang="de-DE" altLang="de-DE" sz="1600" dirty="0">
                <a:latin typeface="Courier New" pitchFamily="49" charset="0"/>
              </a:rPr>
              <a:t> </a:t>
            </a:r>
            <a:r>
              <a:rPr lang="de-DE" altLang="de-DE" sz="1600" dirty="0" smtClean="0">
                <a:latin typeface="Courier New" pitchFamily="49" charset="0"/>
              </a:rPr>
              <a:t>Berichte</a:t>
            </a:r>
            <a:br>
              <a:rPr lang="de-DE" altLang="de-DE" sz="1600" dirty="0" smtClean="0">
                <a:latin typeface="Courier New" pitchFamily="49" charset="0"/>
              </a:rPr>
            </a:br>
            <a:r>
              <a:rPr lang="de-DE" altLang="de-DE" sz="1600" dirty="0" smtClean="0">
                <a:latin typeface="Courier New" pitchFamily="49" charset="0"/>
              </a:rPr>
              <a:t>   (Dauer: </a:t>
            </a:r>
            <a:r>
              <a:rPr lang="de-DE" altLang="de-DE" sz="1600" b="1" dirty="0">
                <a:latin typeface="Courier New" pitchFamily="49" charset="0"/>
              </a:rPr>
              <a:t>out</a:t>
            </a:r>
            <a:r>
              <a:rPr lang="de-DE" altLang="de-DE" sz="1600" dirty="0">
                <a:latin typeface="Courier New" pitchFamily="49" charset="0"/>
              </a:rPr>
              <a:t> Zeit</a:t>
            </a:r>
            <a:r>
              <a:rPr lang="de-DE" altLang="de-DE" sz="1600" dirty="0" smtClean="0">
                <a:latin typeface="Courier New" pitchFamily="49" charset="0"/>
              </a:rPr>
              <a:t>);</a:t>
            </a:r>
            <a:br>
              <a:rPr lang="de-DE" altLang="de-DE" sz="1600" dirty="0" smtClean="0">
                <a:latin typeface="Courier New" pitchFamily="49" charset="0"/>
              </a:rPr>
            </a:br>
            <a:r>
              <a:rPr lang="de-DE" altLang="de-DE" sz="1600" b="1" dirty="0" smtClean="0">
                <a:latin typeface="Courier New" pitchFamily="49" charset="0"/>
              </a:rPr>
              <a:t>end</a:t>
            </a:r>
            <a:r>
              <a:rPr lang="de-DE" altLang="de-DE" sz="1600" dirty="0" smtClean="0">
                <a:latin typeface="Courier New" pitchFamily="49" charset="0"/>
              </a:rPr>
              <a:t> </a:t>
            </a:r>
            <a:r>
              <a:rPr lang="de-DE" altLang="de-DE" sz="1600" dirty="0">
                <a:latin typeface="Courier New" pitchFamily="49" charset="0"/>
              </a:rPr>
              <a:t>Sklave</a:t>
            </a:r>
            <a:r>
              <a:rPr lang="de-DE" altLang="de-DE" sz="1600" dirty="0" smtClean="0">
                <a:latin typeface="Courier New" pitchFamily="49" charset="0"/>
              </a:rPr>
              <a:t>;</a:t>
            </a:r>
          </a:p>
          <a:p>
            <a:pPr marL="0" lvl="0" indent="0" eaLnBrk="1" hangingPunct="1">
              <a:lnSpc>
                <a:spcPct val="80000"/>
              </a:lnSpc>
              <a:buNone/>
            </a:pPr>
            <a:endParaRPr lang="de-DE" altLang="de-DE" sz="1600" b="1" dirty="0" smtClean="0">
              <a:solidFill>
                <a:srgbClr val="000000"/>
              </a:solidFill>
              <a:latin typeface="Courier New" pitchFamily="49" charset="0"/>
            </a:endParaRPr>
          </a:p>
          <a:p>
            <a:pPr marL="0" lvl="0" indent="0" eaLnBrk="1" hangingPunct="1">
              <a:lnSpc>
                <a:spcPct val="80000"/>
              </a:lnSpc>
              <a:buNone/>
            </a:pPr>
            <a:r>
              <a:rPr lang="de-DE" altLang="de-DE" sz="1600" b="1" dirty="0" smtClean="0">
                <a:solidFill>
                  <a:srgbClr val="000000"/>
                </a:solidFill>
                <a:latin typeface="Courier New" pitchFamily="49" charset="0"/>
              </a:rPr>
              <a:t>task body </a:t>
            </a:r>
            <a:r>
              <a:rPr lang="de-DE" altLang="de-DE" sz="1600" dirty="0" smtClean="0">
                <a:solidFill>
                  <a:srgbClr val="000000"/>
                </a:solidFill>
                <a:latin typeface="Courier New" pitchFamily="49" charset="0"/>
              </a:rPr>
              <a:t>Sklave </a:t>
            </a:r>
            <a:r>
              <a:rPr lang="de-DE" altLang="de-DE" sz="1600" b="1" dirty="0" smtClean="0">
                <a:solidFill>
                  <a:srgbClr val="000000"/>
                </a:solidFill>
                <a:latin typeface="Courier New" pitchFamily="49" charset="0"/>
              </a:rPr>
              <a:t>is</a:t>
            </a:r>
            <a:r>
              <a:rPr lang="de-DE" altLang="de-DE" sz="1600" b="1" dirty="0">
                <a:solidFill>
                  <a:srgbClr val="000000"/>
                </a:solidFill>
                <a:latin typeface="Courier New" pitchFamily="49" charset="0"/>
              </a:rPr>
              <a:t/>
            </a:r>
            <a:br>
              <a:rPr lang="de-DE" altLang="de-DE" sz="1600" b="1" dirty="0">
                <a:solidFill>
                  <a:srgbClr val="000000"/>
                </a:solidFill>
                <a:latin typeface="Courier New" pitchFamily="49" charset="0"/>
              </a:rPr>
            </a:br>
            <a:r>
              <a:rPr lang="de-DE" altLang="de-DE" sz="1600" dirty="0" smtClean="0">
                <a:solidFill>
                  <a:srgbClr val="000000"/>
                </a:solidFill>
                <a:latin typeface="Courier New" pitchFamily="49" charset="0"/>
              </a:rPr>
              <a:t>  -- </a:t>
            </a:r>
            <a:r>
              <a:rPr lang="de-DE" altLang="de-DE" sz="1600" i="1" dirty="0" smtClean="0">
                <a:solidFill>
                  <a:srgbClr val="000000"/>
                </a:solidFill>
                <a:latin typeface="Courier New" pitchFamily="49" charset="0"/>
              </a:rPr>
              <a:t>Vereinbarungen</a:t>
            </a:r>
            <a:br>
              <a:rPr lang="de-DE" altLang="de-DE" sz="1600" i="1" dirty="0" smtClean="0">
                <a:solidFill>
                  <a:srgbClr val="000000"/>
                </a:solidFill>
                <a:latin typeface="Courier New" pitchFamily="49" charset="0"/>
              </a:rPr>
            </a:br>
            <a:r>
              <a:rPr lang="de-DE" altLang="de-DE" sz="1600" b="1" dirty="0" smtClean="0">
                <a:solidFill>
                  <a:srgbClr val="000000"/>
                </a:solidFill>
                <a:latin typeface="Courier New" pitchFamily="49" charset="0"/>
              </a:rPr>
              <a:t>begin</a:t>
            </a:r>
            <a:br>
              <a:rPr lang="de-DE" altLang="de-DE" sz="1600" b="1" dirty="0" smtClean="0">
                <a:solidFill>
                  <a:srgbClr val="000000"/>
                </a:solidFill>
                <a:latin typeface="Courier New" pitchFamily="49" charset="0"/>
              </a:rPr>
            </a:br>
            <a:r>
              <a:rPr lang="de-DE" altLang="de-DE" sz="1600" b="1" dirty="0" smtClean="0">
                <a:solidFill>
                  <a:srgbClr val="000000"/>
                </a:solidFill>
                <a:latin typeface="Courier New" pitchFamily="49" charset="0"/>
              </a:rPr>
              <a:t>  loop</a:t>
            </a:r>
            <a:br>
              <a:rPr lang="de-DE" altLang="de-DE" sz="1600" b="1" dirty="0" smtClean="0">
                <a:solidFill>
                  <a:srgbClr val="000000"/>
                </a:solidFill>
                <a:latin typeface="Courier New" pitchFamily="49" charset="0"/>
              </a:rPr>
            </a:br>
            <a:r>
              <a:rPr lang="de-DE" altLang="de-DE" sz="1600" b="1" dirty="0" smtClean="0">
                <a:solidFill>
                  <a:srgbClr val="000000"/>
                </a:solidFill>
                <a:latin typeface="Courier New" pitchFamily="49" charset="0"/>
              </a:rPr>
              <a:t>    accept</a:t>
            </a:r>
            <a:r>
              <a:rPr lang="de-DE" altLang="de-DE" sz="1600" dirty="0" smtClean="0">
                <a:solidFill>
                  <a:srgbClr val="000000"/>
                </a:solidFill>
                <a:latin typeface="Courier New" pitchFamily="49" charset="0"/>
              </a:rPr>
              <a:t> Aufräumen;</a:t>
            </a:r>
          </a:p>
          <a:p>
            <a:pPr marL="0" lvl="0" indent="0" eaLnBrk="1" hangingPunct="1">
              <a:lnSpc>
                <a:spcPct val="80000"/>
              </a:lnSpc>
              <a:buNone/>
            </a:pPr>
            <a:r>
              <a:rPr lang="de-DE" altLang="de-DE" sz="1600" dirty="0">
                <a:solidFill>
                  <a:srgbClr val="000000"/>
                </a:solidFill>
                <a:latin typeface="Courier New" pitchFamily="49" charset="0"/>
              </a:rPr>
              <a:t> </a:t>
            </a:r>
            <a:r>
              <a:rPr lang="de-DE" altLang="de-DE" sz="1600" dirty="0" smtClean="0">
                <a:solidFill>
                  <a:srgbClr val="000000"/>
                </a:solidFill>
                <a:latin typeface="Courier New" pitchFamily="49" charset="0"/>
              </a:rPr>
              <a:t>   … -- </a:t>
            </a:r>
            <a:r>
              <a:rPr lang="de-DE" altLang="de-DE" sz="1600" i="1" dirty="0" smtClean="0">
                <a:solidFill>
                  <a:srgbClr val="000000"/>
                </a:solidFill>
                <a:latin typeface="Courier New" pitchFamily="49" charset="0"/>
              </a:rPr>
              <a:t>Ausführen</a:t>
            </a:r>
          </a:p>
          <a:p>
            <a:pPr marL="0" lvl="0" indent="0" eaLnBrk="1" hangingPunct="1">
              <a:lnSpc>
                <a:spcPct val="80000"/>
              </a:lnSpc>
              <a:buNone/>
            </a:pPr>
            <a:r>
              <a:rPr lang="de-DE" altLang="de-DE" sz="1600" b="1" dirty="0">
                <a:solidFill>
                  <a:srgbClr val="000000"/>
                </a:solidFill>
                <a:latin typeface="Courier New" pitchFamily="49" charset="0"/>
              </a:rPr>
              <a:t> </a:t>
            </a:r>
            <a:r>
              <a:rPr lang="de-DE" altLang="de-DE" sz="1600" b="1" dirty="0" smtClean="0">
                <a:solidFill>
                  <a:srgbClr val="000000"/>
                </a:solidFill>
                <a:latin typeface="Courier New" pitchFamily="49" charset="0"/>
              </a:rPr>
              <a:t>   accept </a:t>
            </a:r>
            <a:r>
              <a:rPr lang="de-DE" altLang="de-DE" sz="1600" dirty="0" smtClean="0">
                <a:solidFill>
                  <a:srgbClr val="000000"/>
                </a:solidFill>
                <a:latin typeface="Courier New" pitchFamily="49" charset="0"/>
              </a:rPr>
              <a:t>Berichte</a:t>
            </a:r>
            <a:br>
              <a:rPr lang="de-DE" altLang="de-DE" sz="1600" dirty="0" smtClean="0">
                <a:solidFill>
                  <a:srgbClr val="000000"/>
                </a:solidFill>
                <a:latin typeface="Courier New" pitchFamily="49" charset="0"/>
              </a:rPr>
            </a:br>
            <a:r>
              <a:rPr lang="de-DE" altLang="de-DE" sz="1600" dirty="0" smtClean="0">
                <a:solidFill>
                  <a:srgbClr val="000000"/>
                </a:solidFill>
                <a:latin typeface="Courier New" pitchFamily="49" charset="0"/>
              </a:rPr>
              <a:t>      (Dauer: </a:t>
            </a:r>
            <a:r>
              <a:rPr lang="de-DE" altLang="de-DE" sz="1600" b="1" dirty="0" smtClean="0">
                <a:solidFill>
                  <a:srgbClr val="000000"/>
                </a:solidFill>
                <a:latin typeface="Courier New" pitchFamily="49" charset="0"/>
              </a:rPr>
              <a:t>out</a:t>
            </a:r>
            <a:r>
              <a:rPr lang="de-DE" altLang="de-DE" sz="1600" dirty="0" smtClean="0">
                <a:solidFill>
                  <a:srgbClr val="000000"/>
                </a:solidFill>
                <a:latin typeface="Courier New" pitchFamily="49" charset="0"/>
              </a:rPr>
              <a:t> Zeit) </a:t>
            </a:r>
            <a:r>
              <a:rPr lang="de-DE" altLang="de-DE" sz="1600" b="1" dirty="0" smtClean="0">
                <a:solidFill>
                  <a:srgbClr val="000000"/>
                </a:solidFill>
                <a:latin typeface="Courier New" pitchFamily="49" charset="0"/>
              </a:rPr>
              <a:t>do</a:t>
            </a:r>
            <a:br>
              <a:rPr lang="de-DE" altLang="de-DE" sz="1600" b="1" dirty="0" smtClean="0">
                <a:solidFill>
                  <a:srgbClr val="000000"/>
                </a:solidFill>
                <a:latin typeface="Courier New" pitchFamily="49" charset="0"/>
              </a:rPr>
            </a:br>
            <a:r>
              <a:rPr lang="de-DE" altLang="de-DE" sz="1600" b="1" dirty="0" smtClean="0">
                <a:solidFill>
                  <a:srgbClr val="000000"/>
                </a:solidFill>
                <a:latin typeface="Courier New" pitchFamily="49" charset="0"/>
              </a:rPr>
              <a:t>      </a:t>
            </a:r>
            <a:r>
              <a:rPr lang="de-DE" altLang="de-DE" sz="1600" dirty="0" smtClean="0">
                <a:solidFill>
                  <a:srgbClr val="000000"/>
                </a:solidFill>
                <a:latin typeface="Courier New" pitchFamily="49" charset="0"/>
              </a:rPr>
              <a:t>Dauer:= …;</a:t>
            </a:r>
          </a:p>
          <a:p>
            <a:pPr marL="0" lvl="0" indent="0" eaLnBrk="1" hangingPunct="1">
              <a:lnSpc>
                <a:spcPct val="80000"/>
              </a:lnSpc>
              <a:buNone/>
            </a:pPr>
            <a:r>
              <a:rPr lang="de-DE" altLang="de-DE" sz="1600" dirty="0" smtClean="0">
                <a:solidFill>
                  <a:srgbClr val="000000"/>
                </a:solidFill>
                <a:latin typeface="Courier New" pitchFamily="49" charset="0"/>
              </a:rPr>
              <a:t>    </a:t>
            </a:r>
            <a:r>
              <a:rPr lang="de-DE" altLang="de-DE" sz="1600" b="1" dirty="0" smtClean="0">
                <a:solidFill>
                  <a:srgbClr val="000000"/>
                </a:solidFill>
                <a:latin typeface="Courier New" pitchFamily="49" charset="0"/>
              </a:rPr>
              <a:t>end</a:t>
            </a:r>
            <a:r>
              <a:rPr lang="de-DE" altLang="de-DE" sz="1600" dirty="0" smtClean="0">
                <a:solidFill>
                  <a:srgbClr val="000000"/>
                </a:solidFill>
                <a:latin typeface="Courier New" pitchFamily="49" charset="0"/>
              </a:rPr>
              <a:t> Berichte;</a:t>
            </a:r>
            <a:r>
              <a:rPr lang="de-DE" altLang="de-DE" sz="1600" dirty="0">
                <a:solidFill>
                  <a:srgbClr val="000000"/>
                </a:solidFill>
                <a:latin typeface="Courier New" pitchFamily="49" charset="0"/>
              </a:rPr>
              <a:t/>
            </a:r>
            <a:br>
              <a:rPr lang="de-DE" altLang="de-DE" sz="1600" dirty="0">
                <a:solidFill>
                  <a:srgbClr val="000000"/>
                </a:solidFill>
                <a:latin typeface="Courier New" pitchFamily="49" charset="0"/>
              </a:rPr>
            </a:br>
            <a:r>
              <a:rPr lang="de-DE" altLang="de-DE" sz="1600" dirty="0">
                <a:solidFill>
                  <a:srgbClr val="000000"/>
                </a:solidFill>
                <a:latin typeface="Courier New" pitchFamily="49" charset="0"/>
              </a:rPr>
              <a:t>  </a:t>
            </a:r>
            <a:r>
              <a:rPr lang="de-DE" altLang="de-DE" sz="1600" b="1" dirty="0" smtClean="0">
                <a:solidFill>
                  <a:srgbClr val="000000"/>
                </a:solidFill>
                <a:latin typeface="Courier New" pitchFamily="49" charset="0"/>
              </a:rPr>
              <a:t>end loop</a:t>
            </a:r>
            <a:r>
              <a:rPr lang="de-DE" altLang="de-DE" sz="1600" dirty="0" smtClean="0">
                <a:solidFill>
                  <a:srgbClr val="000000"/>
                </a:solidFill>
                <a:latin typeface="Courier New" pitchFamily="49" charset="0"/>
              </a:rPr>
              <a:t>;</a:t>
            </a:r>
            <a:endParaRPr lang="de-DE" altLang="de-DE" sz="1600" dirty="0">
              <a:solidFill>
                <a:srgbClr val="000000"/>
              </a:solidFill>
              <a:latin typeface="Courier New" pitchFamily="49" charset="0"/>
            </a:endParaRPr>
          </a:p>
          <a:p>
            <a:pPr marL="0" lvl="0" indent="0" eaLnBrk="1" hangingPunct="1">
              <a:lnSpc>
                <a:spcPct val="80000"/>
              </a:lnSpc>
              <a:buNone/>
            </a:pPr>
            <a:r>
              <a:rPr lang="de-DE" altLang="de-DE" sz="1600" b="1" dirty="0">
                <a:solidFill>
                  <a:srgbClr val="000000"/>
                </a:solidFill>
                <a:latin typeface="Courier New" pitchFamily="49" charset="0"/>
              </a:rPr>
              <a:t>end</a:t>
            </a:r>
            <a:r>
              <a:rPr lang="de-DE" altLang="de-DE" sz="1600" dirty="0">
                <a:solidFill>
                  <a:srgbClr val="000000"/>
                </a:solidFill>
                <a:latin typeface="Courier New" pitchFamily="49" charset="0"/>
              </a:rPr>
              <a:t> Sklave</a:t>
            </a:r>
            <a:r>
              <a:rPr lang="de-DE" altLang="de-DE" sz="1600" dirty="0" smtClean="0">
                <a:solidFill>
                  <a:srgbClr val="000000"/>
                </a:solidFill>
                <a:latin typeface="Courier New" pitchFamily="49" charset="0"/>
              </a:rPr>
              <a:t>;</a:t>
            </a:r>
            <a:endParaRPr lang="de-DE" altLang="de-DE" sz="800" dirty="0">
              <a:solidFill>
                <a:srgbClr val="000000"/>
              </a:solidFill>
              <a:latin typeface="Courier New" pitchFamily="49" charset="0"/>
            </a:endParaRPr>
          </a:p>
        </p:txBody>
      </p:sp>
      <p:sp>
        <p:nvSpPr>
          <p:cNvPr id="7" name="Inhaltsplatzhalter 6"/>
          <p:cNvSpPr>
            <a:spLocks noGrp="1"/>
          </p:cNvSpPr>
          <p:nvPr>
            <p:ph sz="half" idx="2"/>
          </p:nvPr>
        </p:nvSpPr>
        <p:spPr>
          <a:xfrm>
            <a:off x="3921696" y="1752600"/>
            <a:ext cx="4682752" cy="4495800"/>
          </a:xfrm>
        </p:spPr>
        <p:txBody>
          <a:bodyPr/>
          <a:lstStyle/>
          <a:p>
            <a:pPr marL="0" indent="0">
              <a:buNone/>
            </a:pPr>
            <a:r>
              <a:rPr lang="de-DE" sz="1700" dirty="0" smtClean="0"/>
              <a:t>Ein Prozess von anonymem Typ. Er enthält eine unendliche Schleife. Nach dem Start wartet er an der Annahme-Anweisung von Aufräumen, dass der Eingang aufgerufen wird (ein anderer Prozess sei aktiv, der irgendwelche Arbeiten ausführt, nach denen aufgeräumt werden muss). Sobald der Aufruf erfolgt, sind beide Prozesse in einem Rendezvous synchronisiert. Das Rendezvous ist sofort zu Ende, es dient nur zum Start der Aufräumarbeiten: Der rufende Prozess kann mit seinen Aufgaben weiter-machen, der Sklave beginnt aufzuräumen. Nach Fertigstellung erreicht er die Anweisung Berichte. Ist die schon aufgerufen worden (der Rufer wartet), kann das Rendezvous sofort stattfinden, ansonsten wartet der Sklave auf den Aufruf. Im Rendezvous wird die Aufräumzeit übergeben. Danach sind der Sklave und der Rufer für eine neue Runde bereit.</a:t>
            </a:r>
            <a:endParaRPr lang="de-DE" sz="1700" dirty="0"/>
          </a:p>
        </p:txBody>
      </p:sp>
      <p:sp>
        <p:nvSpPr>
          <p:cNvPr id="2" name="Foliennummernplatzhalter 1"/>
          <p:cNvSpPr>
            <a:spLocks noGrp="1"/>
          </p:cNvSpPr>
          <p:nvPr>
            <p:ph type="sldNum" sz="quarter" idx="11"/>
          </p:nvPr>
        </p:nvSpPr>
        <p:spPr/>
        <p:txBody>
          <a:bodyPr/>
          <a:lstStyle/>
          <a:p>
            <a:pPr>
              <a:defRPr/>
            </a:pPr>
            <a:fld id="{62583686-71E7-471F-AE45-28D4E947E702}" type="slidenum">
              <a:rPr lang="de-DE" smtClean="0"/>
              <a:pPr>
                <a:defRPr/>
              </a:pPr>
              <a:t>25</a:t>
            </a:fld>
            <a:endParaRPr lang="de-DE" dirty="0"/>
          </a:p>
        </p:txBody>
      </p:sp>
      <p:sp>
        <p:nvSpPr>
          <p:cNvPr id="8" name="Fußzeilenplatzhalter 7"/>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9972820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Fortsetzung</a:t>
            </a:r>
            <a:endParaRPr lang="de-DE" dirty="0"/>
          </a:p>
        </p:txBody>
      </p:sp>
      <p:sp>
        <p:nvSpPr>
          <p:cNvPr id="3" name="Inhaltsplatzhalter 2"/>
          <p:cNvSpPr>
            <a:spLocks noGrp="1"/>
          </p:cNvSpPr>
          <p:nvPr>
            <p:ph sz="half" idx="1"/>
          </p:nvPr>
        </p:nvSpPr>
        <p:spPr>
          <a:xfrm>
            <a:off x="685800" y="2204864"/>
            <a:ext cx="3670176" cy="3528392"/>
          </a:xfrm>
        </p:spPr>
        <p:txBody>
          <a:bodyPr/>
          <a:lstStyle/>
          <a:p>
            <a:pPr marL="0" indent="0">
              <a:buNone/>
            </a:pPr>
            <a:r>
              <a:rPr lang="de-DE" sz="1600" b="1" dirty="0" smtClean="0">
                <a:latin typeface="Courier New" panose="02070309020205020404" pitchFamily="49" charset="0"/>
                <a:cs typeface="Courier New" panose="02070309020205020404" pitchFamily="49" charset="0"/>
              </a:rPr>
              <a:t>task</a:t>
            </a:r>
            <a:r>
              <a:rPr lang="de-DE" sz="1600" dirty="0" smtClean="0">
                <a:latin typeface="Courier New" panose="02070309020205020404" pitchFamily="49" charset="0"/>
                <a:cs typeface="Courier New" panose="02070309020205020404" pitchFamily="49" charset="0"/>
              </a:rPr>
              <a:t> Arbeiter;</a:t>
            </a:r>
          </a:p>
          <a:p>
            <a:pPr marL="0" indent="0">
              <a:buNone/>
            </a:pPr>
            <a:endParaRPr lang="de-DE" sz="1600" dirty="0" smtClean="0">
              <a:latin typeface="Courier New" panose="02070309020205020404" pitchFamily="49" charset="0"/>
              <a:cs typeface="Courier New" panose="02070309020205020404" pitchFamily="49" charset="0"/>
            </a:endParaRPr>
          </a:p>
          <a:p>
            <a:pPr marL="0" indent="0">
              <a:buNone/>
            </a:pPr>
            <a:r>
              <a:rPr lang="de-DE" sz="1600" b="1" dirty="0" smtClean="0">
                <a:latin typeface="Courier New" panose="02070309020205020404" pitchFamily="49" charset="0"/>
                <a:cs typeface="Courier New" panose="02070309020205020404" pitchFamily="49" charset="0"/>
              </a:rPr>
              <a:t>task bo</a:t>
            </a:r>
            <a:r>
              <a:rPr lang="de-DE" sz="1600" dirty="0" smtClean="0">
                <a:latin typeface="Courier New" panose="02070309020205020404" pitchFamily="49" charset="0"/>
                <a:cs typeface="Courier New" panose="02070309020205020404" pitchFamily="49" charset="0"/>
              </a:rPr>
              <a:t>dy Arbeiter </a:t>
            </a:r>
            <a:r>
              <a:rPr lang="de-DE" sz="1600" b="1" dirty="0" smtClean="0">
                <a:latin typeface="Courier New" panose="02070309020205020404" pitchFamily="49" charset="0"/>
                <a:cs typeface="Courier New" panose="02070309020205020404" pitchFamily="49" charset="0"/>
              </a:rPr>
              <a:t>is</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 </a:t>
            </a:r>
            <a:r>
              <a:rPr lang="de-DE" sz="1600" i="1" dirty="0" smtClean="0">
                <a:latin typeface="Courier New" panose="02070309020205020404" pitchFamily="49" charset="0"/>
                <a:cs typeface="Courier New" panose="02070309020205020404" pitchFamily="49" charset="0"/>
              </a:rPr>
              <a:t>Vereinbarungen</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begin</a:t>
            </a:r>
            <a:r>
              <a:rPr lang="de-DE" sz="1600" b="1" dirty="0">
                <a:latin typeface="Courier New" panose="02070309020205020404" pitchFamily="49" charset="0"/>
                <a:cs typeface="Courier New" panose="02070309020205020404" pitchFamily="49" charset="0"/>
              </a:rPr>
              <a:t/>
            </a:r>
            <a:br>
              <a:rPr lang="de-DE" sz="1600" b="1" dirty="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  loop</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 </a:t>
            </a:r>
            <a:r>
              <a:rPr lang="de-DE" sz="1600" i="1" dirty="0" smtClean="0">
                <a:latin typeface="Courier New" panose="02070309020205020404" pitchFamily="49" charset="0"/>
                <a:cs typeface="Courier New" panose="02070309020205020404" pitchFamily="49" charset="0"/>
              </a:rPr>
              <a:t>arbeiten</a:t>
            </a:r>
            <a:r>
              <a:rPr lang="de-DE" sz="1600" i="1" dirty="0">
                <a:latin typeface="Courier New" panose="02070309020205020404" pitchFamily="49" charset="0"/>
                <a:cs typeface="Courier New" panose="02070309020205020404" pitchFamily="49" charset="0"/>
              </a:rPr>
              <a:t/>
            </a:r>
            <a:br>
              <a:rPr lang="de-DE" sz="1600" i="1" dirty="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Sklave.Aufräumen;</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Sklave.Berichte (Dauer);</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b="1" dirty="0" smtClean="0">
                <a:latin typeface="Courier New" panose="02070309020205020404" pitchFamily="49" charset="0"/>
                <a:cs typeface="Courier New" panose="02070309020205020404" pitchFamily="49" charset="0"/>
              </a:rPr>
              <a:t>end loop</a:t>
            </a:r>
            <a:r>
              <a:rPr lang="de-DE" sz="1600" dirty="0" smtClean="0">
                <a:latin typeface="Courier New" panose="02070309020205020404" pitchFamily="49" charset="0"/>
                <a:cs typeface="Courier New" panose="02070309020205020404" pitchFamily="49" charset="0"/>
              </a:rPr>
              <a:t>;</a:t>
            </a:r>
          </a:p>
          <a:p>
            <a:pPr marL="0" indent="0">
              <a:buNone/>
            </a:pPr>
            <a:r>
              <a:rPr lang="de-DE" sz="1600" b="1" dirty="0">
                <a:latin typeface="Courier New" panose="02070309020205020404" pitchFamily="49" charset="0"/>
                <a:cs typeface="Courier New" panose="02070309020205020404" pitchFamily="49" charset="0"/>
              </a:rPr>
              <a:t>e</a:t>
            </a:r>
            <a:r>
              <a:rPr lang="de-DE" sz="1600" b="1" dirty="0" smtClean="0">
                <a:latin typeface="Courier New" panose="02070309020205020404" pitchFamily="49" charset="0"/>
                <a:cs typeface="Courier New" panose="02070309020205020404" pitchFamily="49" charset="0"/>
              </a:rPr>
              <a:t>nd</a:t>
            </a:r>
            <a:r>
              <a:rPr lang="de-DE" sz="1600" dirty="0" smtClean="0">
                <a:latin typeface="Courier New" panose="02070309020205020404" pitchFamily="49" charset="0"/>
                <a:cs typeface="Courier New" panose="02070309020205020404" pitchFamily="49" charset="0"/>
              </a:rPr>
              <a:t> Arbeiter;</a:t>
            </a:r>
          </a:p>
        </p:txBody>
      </p:sp>
      <p:sp>
        <p:nvSpPr>
          <p:cNvPr id="4" name="Inhaltsplatzhalter 3"/>
          <p:cNvSpPr>
            <a:spLocks noGrp="1"/>
          </p:cNvSpPr>
          <p:nvPr>
            <p:ph sz="half" idx="2"/>
          </p:nvPr>
        </p:nvSpPr>
        <p:spPr>
          <a:xfrm>
            <a:off x="4355976" y="2132856"/>
            <a:ext cx="3960440" cy="3600400"/>
          </a:xfrm>
        </p:spPr>
        <p:txBody>
          <a:bodyPr/>
          <a:lstStyle/>
          <a:p>
            <a:pPr marL="0" indent="0">
              <a:buNone/>
            </a:pPr>
            <a:r>
              <a:rPr lang="de-DE" sz="2000" dirty="0" smtClean="0"/>
              <a:t>Das Gegenstück:</a:t>
            </a:r>
          </a:p>
          <a:p>
            <a:pPr marL="0" indent="0">
              <a:buNone/>
            </a:pPr>
            <a:r>
              <a:rPr lang="de-DE" sz="1700" dirty="0" smtClean="0"/>
              <a:t>Der Arbeiter (ein Prozess ohne Eingang) erledigt seine Aufgaben, danach beauftragt er den Sklaven aufzuräumen mit einem Eingangsaufruf (</a:t>
            </a:r>
            <a:r>
              <a:rPr lang="de-DE" sz="1700" i="1" dirty="0" smtClean="0"/>
              <a:t>entry </a:t>
            </a:r>
            <a:r>
              <a:rPr lang="en-US" sz="1700" i="1" dirty="0" smtClean="0"/>
              <a:t>call</a:t>
            </a:r>
            <a:r>
              <a:rPr lang="de-DE" sz="1700" dirty="0" smtClean="0"/>
              <a:t>). Ist dieser noch nicht bereit, muss der Arbeiter solange warten. Danach kann er mit anderen Auf-gaben weitermachen. Irgendwann fragt er nach, wie lange die Aufräumarbeiten ge-dauert haben. Je nachdem, welcher Prozess zuerst an diesem Synchronisationspunkt ankommt, muss der schnellere warten, bis der langsamere bereit ist.</a:t>
            </a:r>
            <a:endParaRPr lang="de-DE" sz="1700" dirty="0"/>
          </a:p>
        </p:txBody>
      </p:sp>
      <p:sp>
        <p:nvSpPr>
          <p:cNvPr id="7" name="Foliennummernplatzhalter 6"/>
          <p:cNvSpPr>
            <a:spLocks noGrp="1"/>
          </p:cNvSpPr>
          <p:nvPr>
            <p:ph type="sldNum" sz="quarter" idx="11"/>
          </p:nvPr>
        </p:nvSpPr>
        <p:spPr/>
        <p:txBody>
          <a:bodyPr/>
          <a:lstStyle/>
          <a:p>
            <a:pPr>
              <a:defRPr/>
            </a:pPr>
            <a:fld id="{62583686-71E7-471F-AE45-28D4E947E702}" type="slidenum">
              <a:rPr lang="de-DE" smtClean="0"/>
              <a:pPr>
                <a:defRPr/>
              </a:pPr>
              <a:t>26</a:t>
            </a:fld>
            <a:endParaRPr lang="de-DE" dirty="0"/>
          </a:p>
        </p:txBody>
      </p:sp>
      <p:sp>
        <p:nvSpPr>
          <p:cNvPr id="8" name="Fußzeilenplatzhalter 7"/>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5387188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a:t>
            </a:r>
            <a:endParaRPr lang="de-DE" dirty="0"/>
          </a:p>
        </p:txBody>
      </p:sp>
      <p:sp>
        <p:nvSpPr>
          <p:cNvPr id="3" name="Inhaltsplatzhalter 2"/>
          <p:cNvSpPr>
            <a:spLocks noGrp="1"/>
          </p:cNvSpPr>
          <p:nvPr>
            <p:ph idx="1"/>
          </p:nvPr>
        </p:nvSpPr>
        <p:spPr/>
        <p:txBody>
          <a:bodyPr/>
          <a:lstStyle/>
          <a:p>
            <a:pPr marL="0" indent="0">
              <a:buNone/>
            </a:pPr>
            <a:r>
              <a:rPr lang="de-DE" sz="2400" dirty="0" smtClean="0"/>
              <a:t>Implementieren Sie das Beispiel von Arbeiter und Sklave.</a:t>
            </a:r>
          </a:p>
          <a:p>
            <a:pPr marL="542925" indent="0">
              <a:buNone/>
            </a:pPr>
            <a:r>
              <a:rPr lang="de-DE" sz="2200" dirty="0" smtClean="0"/>
              <a:t>Tipp: Mit der Delay-Anweisung können Sie einen Prozess für die angegebene Zeit (in Sekunden, Typ </a:t>
            </a:r>
            <a:r>
              <a:rPr lang="de-DE" sz="2000" dirty="0" smtClean="0">
                <a:latin typeface="Courier New" panose="02070309020205020404" pitchFamily="49" charset="0"/>
                <a:cs typeface="Courier New" panose="02070309020205020404" pitchFamily="49" charset="0"/>
              </a:rPr>
              <a:t>Duration</a:t>
            </a:r>
            <a:r>
              <a:rPr lang="de-DE" sz="2200" dirty="0" smtClean="0"/>
              <a:t>) anhalten.</a:t>
            </a:r>
          </a:p>
          <a:p>
            <a:pPr marL="1069975" indent="0">
              <a:buNone/>
            </a:pPr>
            <a:r>
              <a:rPr lang="de-DE" sz="2400" dirty="0" smtClean="0">
                <a:latin typeface="Courier New" panose="02070309020205020404" pitchFamily="49" charset="0"/>
                <a:cs typeface="Courier New" panose="02070309020205020404" pitchFamily="49" charset="0"/>
              </a:rPr>
              <a:t>…</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delay</a:t>
            </a:r>
            <a:r>
              <a:rPr lang="de-DE" sz="2000" dirty="0" smtClean="0">
                <a:latin typeface="Courier New" panose="02070309020205020404" pitchFamily="49" charset="0"/>
                <a:cs typeface="Courier New" panose="02070309020205020404" pitchFamily="49" charset="0"/>
              </a:rPr>
              <a:t> 5.7;</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a:t>
            </a:r>
          </a:p>
          <a:p>
            <a:pPr marL="0" indent="0">
              <a:buNone/>
            </a:pPr>
            <a:r>
              <a:rPr lang="de-DE" sz="2400" dirty="0" smtClean="0">
                <a:cs typeface="Courier New" panose="02070309020205020404" pitchFamily="49" charset="0"/>
              </a:rPr>
              <a:t>Keine Musterlösung!</a:t>
            </a:r>
          </a:p>
          <a:p>
            <a:pPr marL="0" indent="0">
              <a:buNone/>
            </a:pPr>
            <a:endParaRPr lang="de-DE" sz="2200" dirty="0" smtClean="0">
              <a:cs typeface="Courier New" panose="02070309020205020404" pitchFamily="49" charset="0"/>
            </a:endParaRPr>
          </a:p>
          <a:p>
            <a:pPr marL="0" indent="0">
              <a:buNone/>
            </a:pPr>
            <a:r>
              <a:rPr lang="de-DE" sz="2200" dirty="0" smtClean="0">
                <a:cs typeface="Courier New" panose="02070309020205020404" pitchFamily="49" charset="0"/>
              </a:rPr>
              <a:t>Wie Sie solche unendlichen Prozesse anhalten können, wird etwas später behandelt. Schließen Sie einfach das Fenster.</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27</a:t>
            </a:fld>
            <a:endParaRPr lang="de-DE" dirty="0"/>
          </a:p>
        </p:txBody>
      </p:sp>
    </p:spTree>
    <p:extLst>
      <p:ext uri="{BB962C8B-B14F-4D97-AF65-F5344CB8AC3E}">
        <p14:creationId xmlns:p14="http://schemas.microsoft.com/office/powerpoint/2010/main" val="3323124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476672"/>
            <a:ext cx="7772400" cy="1143000"/>
          </a:xfrm>
        </p:spPr>
        <p:txBody>
          <a:bodyPr/>
          <a:lstStyle/>
          <a:p>
            <a:r>
              <a:rPr lang="de-DE" dirty="0" smtClean="0"/>
              <a:t>Der Prozess-Meister</a:t>
            </a:r>
            <a:endParaRPr lang="de-DE" dirty="0"/>
          </a:p>
        </p:txBody>
      </p:sp>
      <p:sp>
        <p:nvSpPr>
          <p:cNvPr id="3" name="Inhaltsplatzhalter 2"/>
          <p:cNvSpPr>
            <a:spLocks noGrp="1"/>
          </p:cNvSpPr>
          <p:nvPr>
            <p:ph idx="1"/>
          </p:nvPr>
        </p:nvSpPr>
        <p:spPr>
          <a:xfrm>
            <a:off x="685800" y="1700808"/>
            <a:ext cx="7772400" cy="4464496"/>
          </a:xfrm>
        </p:spPr>
        <p:txBody>
          <a:bodyPr/>
          <a:lstStyle/>
          <a:p>
            <a:pPr marL="0" indent="0">
              <a:buNone/>
            </a:pPr>
            <a:r>
              <a:rPr lang="de-DE" altLang="de-DE" sz="1800" dirty="0"/>
              <a:t>Jeder Prozess hat einen Meister (</a:t>
            </a:r>
            <a:r>
              <a:rPr lang="de-DE" altLang="de-DE" sz="1800" i="1" dirty="0"/>
              <a:t>master</a:t>
            </a:r>
            <a:r>
              <a:rPr lang="de-DE" altLang="de-DE" sz="1800" dirty="0"/>
              <a:t>). </a:t>
            </a:r>
            <a:r>
              <a:rPr lang="de-DE" altLang="de-DE" sz="1800" dirty="0" smtClean="0"/>
              <a:t>Er ist zuständig für die Aktivierung und die Beendigung der lokal in ihm vereinbarten Prozesse.</a:t>
            </a:r>
          </a:p>
          <a:p>
            <a:pPr indent="-249238"/>
            <a:r>
              <a:rPr lang="de-DE" altLang="de-DE" sz="1800" dirty="0" smtClean="0"/>
              <a:t>Der Meister ist das direkt umgebende Programmkonstrukt, das die Finalisie-rung der in ihm vereinbarten Objekte enthält (also kein Paket): ein Unterpro-gramm</a:t>
            </a:r>
            <a:r>
              <a:rPr lang="de-DE" altLang="de-DE" sz="1800" dirty="0"/>
              <a:t>, ein Prozess</a:t>
            </a:r>
            <a:r>
              <a:rPr lang="de-DE" altLang="de-DE" sz="1800" dirty="0" smtClean="0"/>
              <a:t>, eine Block-Anweisung, eine erweiterte Return-Anwei-sung.</a:t>
            </a:r>
          </a:p>
          <a:p>
            <a:pPr indent="-249238"/>
            <a:r>
              <a:rPr lang="de-DE" altLang="de-DE" sz="1800" dirty="0"/>
              <a:t>Für Prozesse auf Bibliotheksniveau ist der Meister der (anonyme) </a:t>
            </a:r>
            <a:r>
              <a:rPr lang="de-DE" altLang="de-DE" sz="1800" dirty="0" smtClean="0"/>
              <a:t>Haupt-prozess </a:t>
            </a:r>
            <a:r>
              <a:rPr lang="de-DE" altLang="de-DE" sz="1800" dirty="0"/>
              <a:t>(</a:t>
            </a:r>
            <a:r>
              <a:rPr lang="en-US" altLang="de-DE" sz="1800" i="1" dirty="0"/>
              <a:t>environment task</a:t>
            </a:r>
            <a:r>
              <a:rPr lang="de-DE" altLang="de-DE" sz="1800" dirty="0"/>
              <a:t>) von Folie 12, der erst enden kann, wenn alle diese Prozesse beendet </a:t>
            </a:r>
            <a:r>
              <a:rPr lang="de-DE" altLang="de-DE" sz="1800" dirty="0" smtClean="0"/>
              <a:t>sind, RM 10.2.</a:t>
            </a:r>
          </a:p>
          <a:p>
            <a:pPr indent="-249238"/>
            <a:r>
              <a:rPr lang="de-DE" sz="1800" dirty="0" smtClean="0"/>
              <a:t>Für dynamisch erzeugte Prozesse ist der Meister das Konstrukt, das den entsprechenden Zugriffstyp enthält.</a:t>
            </a:r>
            <a:endParaRPr lang="de-DE" sz="1800" dirty="0"/>
          </a:p>
          <a:p>
            <a:pPr marL="0" indent="0">
              <a:buNone/>
            </a:pPr>
            <a:r>
              <a:rPr lang="de-DE" altLang="de-DE" sz="1800" dirty="0"/>
              <a:t>Die </a:t>
            </a:r>
            <a:r>
              <a:rPr lang="de-DE" altLang="de-DE" sz="1800" dirty="0" smtClean="0"/>
              <a:t>Aktivierung der </a:t>
            </a:r>
            <a:r>
              <a:rPr lang="de-DE" altLang="de-DE" sz="1800" dirty="0"/>
              <a:t>lokal </a:t>
            </a:r>
            <a:r>
              <a:rPr lang="de-DE" altLang="de-DE" sz="1800" dirty="0" smtClean="0"/>
              <a:t>enthaltenen Prozesse, ihre Ausführung </a:t>
            </a:r>
            <a:r>
              <a:rPr lang="de-DE" altLang="de-DE" sz="1800" dirty="0"/>
              <a:t>und </a:t>
            </a:r>
            <a:r>
              <a:rPr lang="de-DE" altLang="de-DE" sz="1800" dirty="0" smtClean="0"/>
              <a:t>Beendigung erfolgen, wie auf den nächsten Folien beschrieben.</a:t>
            </a:r>
          </a:p>
          <a:p>
            <a:pPr marL="0" indent="0">
              <a:buNone/>
            </a:pPr>
            <a:r>
              <a:rPr lang="de-DE" altLang="de-DE" sz="1800" dirty="0" smtClean="0"/>
              <a:t>Der Meister kann erst verlassen werden, wenn alle seine lokalen Prozesse beendet (</a:t>
            </a:r>
            <a:r>
              <a:rPr lang="de-DE" altLang="de-DE" sz="1800" i="1" dirty="0" smtClean="0"/>
              <a:t>terminated</a:t>
            </a:r>
            <a:r>
              <a:rPr lang="de-DE" altLang="de-DE" sz="1800" dirty="0" smtClean="0"/>
              <a:t>) sind.</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28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536299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685800" y="609600"/>
            <a:ext cx="7772400" cy="875184"/>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Adas Eigenschaften</a:t>
            </a:r>
          </a:p>
        </p:txBody>
      </p:sp>
      <p:sp>
        <p:nvSpPr>
          <p:cNvPr id="7171" name="Rectangle 2"/>
          <p:cNvSpPr>
            <a:spLocks noGrp="1" noChangeArrowheads="1"/>
          </p:cNvSpPr>
          <p:nvPr>
            <p:ph type="body" idx="1"/>
          </p:nvPr>
        </p:nvSpPr>
        <p:spPr>
          <a:xfrm>
            <a:off x="685800" y="1484784"/>
            <a:ext cx="7772400" cy="4782666"/>
          </a:xfrm>
        </p:spPr>
        <p:txBody>
          <a:bodyPr/>
          <a:lstStyle/>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t>Entworfen mit drei bestimmenden Anliegen</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Verlässlichkeit und Wartbarkeit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Programmieren als menschliche Tätigkeit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Effizienz</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t>Wichtigste Merkmale</a:t>
            </a:r>
          </a:p>
          <a:p>
            <a:pPr marL="989013" lvl="1" indent="-531813">
              <a:lnSpc>
                <a:spcPct val="80000"/>
              </a:lnSpc>
              <a:spcBef>
                <a:spcPts val="350"/>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Standardisiert </a:t>
            </a:r>
            <a:r>
              <a:rPr lang="de-DE" sz="1700" dirty="0" smtClean="0">
                <a:cs typeface="Arial" charset="0"/>
              </a:rPr>
              <a:t>→</a:t>
            </a:r>
            <a:r>
              <a:rPr lang="de-DE" sz="1700" dirty="0" smtClean="0"/>
              <a:t> Compiler Conformity Assessment</a:t>
            </a:r>
            <a:br>
              <a:rPr lang="de-DE" sz="1700" dirty="0" smtClean="0"/>
            </a:br>
            <a:r>
              <a:rPr lang="de-DE" sz="1700" dirty="0" smtClean="0">
                <a:solidFill>
                  <a:srgbClr val="009900"/>
                </a:solidFill>
              </a:rPr>
              <a:t>einzige Sprache mit ISO-Standard zur Compiler-Validierung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Fehlerrobuste Syntax</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Strenge Typbindung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Strikte Trennung von Spezifikation und Implementierung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Echtzeitfähigkeit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Objektorientiertheit (Vererbung und Polymorphie)</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Nebenläufigkeit (Tasking)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Ausnahmebehandlung (Exceptions)</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Verteilte Systeme</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Prädikate, Prä- und Post-Konditionen (</a:t>
            </a:r>
            <a:r>
              <a:rPr lang="de-DE" sz="1700" dirty="0" smtClean="0">
                <a:solidFill>
                  <a:srgbClr val="C00000"/>
                </a:solidFill>
              </a:rPr>
              <a:t>Ada 2012</a:t>
            </a:r>
            <a:r>
              <a:rPr lang="de-DE" sz="1700" dirty="0" smtClean="0"/>
              <a:t>)</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t>SPARK</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Correctness by Construction</a:t>
            </a:r>
          </a:p>
          <a:p>
            <a:pPr marL="0" indent="0" eaLnBrk="1" hangingPunct="1">
              <a:lnSpc>
                <a:spcPct val="90000"/>
              </a:lnSpc>
              <a:spcBef>
                <a:spcPts val="700"/>
              </a:spcBef>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2800" i="1" dirty="0" smtClean="0">
              <a:solidFill>
                <a:srgbClr val="808080"/>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82470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a:xfrm>
            <a:off x="685800" y="404664"/>
            <a:ext cx="7772400" cy="936104"/>
          </a:xfrm>
        </p:spPr>
        <p:txBody>
          <a:bodyPr/>
          <a:lstStyle/>
          <a:p>
            <a:pPr eaLnBrk="1" hangingPunct="1"/>
            <a:r>
              <a:rPr lang="de-DE" altLang="de-DE" dirty="0" smtClean="0"/>
              <a:t>Prozessaktivierung</a:t>
            </a:r>
          </a:p>
        </p:txBody>
      </p:sp>
      <p:sp>
        <p:nvSpPr>
          <p:cNvPr id="9221" name="Rectangle 3"/>
          <p:cNvSpPr>
            <a:spLocks noGrp="1" noChangeArrowheads="1"/>
          </p:cNvSpPr>
          <p:nvPr>
            <p:ph idx="1"/>
          </p:nvPr>
        </p:nvSpPr>
        <p:spPr>
          <a:xfrm>
            <a:off x="685800" y="1340768"/>
            <a:ext cx="7772400" cy="4907632"/>
          </a:xfrm>
        </p:spPr>
        <p:txBody>
          <a:bodyPr/>
          <a:lstStyle/>
          <a:p>
            <a:pPr marL="0" indent="0" eaLnBrk="1" hangingPunct="1">
              <a:lnSpc>
                <a:spcPct val="80000"/>
              </a:lnSpc>
              <a:buNone/>
            </a:pPr>
            <a:r>
              <a:rPr lang="de-DE" altLang="de-DE" sz="1700" dirty="0" smtClean="0"/>
              <a:t>Ein Prozess wird aktiviert</a:t>
            </a:r>
          </a:p>
          <a:p>
            <a:pPr marL="363538" lvl="1" indent="-269875" eaLnBrk="1" hangingPunct="1">
              <a:lnSpc>
                <a:spcPct val="80000"/>
              </a:lnSpc>
            </a:pPr>
            <a:r>
              <a:rPr lang="de-DE" altLang="de-DE" sz="1700" dirty="0" smtClean="0"/>
              <a:t>auf </a:t>
            </a:r>
            <a:r>
              <a:rPr lang="de-DE" altLang="de-DE" sz="1700" dirty="0" smtClean="0">
                <a:solidFill>
                  <a:schemeClr val="accent2"/>
                </a:solidFill>
              </a:rPr>
              <a:t>Bibliotheksniveau</a:t>
            </a:r>
            <a:r>
              <a:rPr lang="de-DE" altLang="de-DE" sz="1700" dirty="0" smtClean="0"/>
              <a:t> sofort nach der Ausarbeitungsphase (</a:t>
            </a:r>
            <a:r>
              <a:rPr lang="de-DE" altLang="de-DE" sz="1700" i="1" dirty="0" smtClean="0"/>
              <a:t>elaboration</a:t>
            </a:r>
            <a:r>
              <a:rPr lang="de-DE" altLang="de-DE" sz="1700" dirty="0" smtClean="0"/>
              <a:t>)</a:t>
            </a:r>
          </a:p>
          <a:p>
            <a:pPr marL="363538" lvl="1" indent="-269875" defTabSz="1250950" eaLnBrk="1" hangingPunct="1">
              <a:lnSpc>
                <a:spcPct val="80000"/>
              </a:lnSpc>
              <a:buFont typeface="Arial" panose="020B0604020202020204" pitchFamily="34" charset="0"/>
              <a:buChar char="•"/>
            </a:pPr>
            <a:r>
              <a:rPr lang="de-DE" altLang="de-DE" sz="1700" dirty="0" smtClean="0"/>
              <a:t>bei </a:t>
            </a:r>
            <a:r>
              <a:rPr lang="de-DE" altLang="de-DE" sz="1700" dirty="0" smtClean="0">
                <a:solidFill>
                  <a:schemeClr val="accent2"/>
                </a:solidFill>
              </a:rPr>
              <a:t>lokaler Vereinbarung </a:t>
            </a:r>
            <a:r>
              <a:rPr lang="de-DE" altLang="de-DE" sz="1700" dirty="0" smtClean="0"/>
              <a:t>als erstes nach dem </a:t>
            </a:r>
            <a:r>
              <a:rPr lang="de-DE" altLang="de-DE" sz="1600" b="1" dirty="0" smtClean="0">
                <a:latin typeface="Courier New" pitchFamily="49" charset="0"/>
              </a:rPr>
              <a:t>begin</a:t>
            </a:r>
            <a:r>
              <a:rPr lang="de-DE" altLang="de-DE" sz="1700" dirty="0" smtClean="0"/>
              <a:t> des umschließenden Vereinbarungsteils:</a:t>
            </a:r>
            <a:r>
              <a:rPr lang="de-DE" altLang="de-DE" sz="1700" dirty="0" smtClean="0">
                <a:latin typeface="Courier New" pitchFamily="49" charset="0"/>
              </a:rPr>
              <a:t/>
            </a:r>
            <a:br>
              <a:rPr lang="de-DE" altLang="de-DE" sz="1700" dirty="0" smtClean="0">
                <a:latin typeface="Courier New" pitchFamily="49" charset="0"/>
              </a:rPr>
            </a:br>
            <a:r>
              <a:rPr lang="de-DE" altLang="de-DE" sz="1600" dirty="0" smtClean="0">
                <a:latin typeface="Courier New" pitchFamily="49" charset="0"/>
              </a:rPr>
              <a:t>	</a:t>
            </a:r>
            <a:r>
              <a:rPr lang="de-DE" altLang="de-DE" sz="1400" b="1" dirty="0" smtClean="0">
                <a:latin typeface="Courier New" pitchFamily="49" charset="0"/>
              </a:rPr>
              <a:t>declare  </a:t>
            </a:r>
            <a:r>
              <a:rPr lang="de-DE" altLang="de-DE" sz="1400" dirty="0" smtClean="0">
                <a:latin typeface="Courier New" pitchFamily="49" charset="0"/>
              </a:rPr>
              <a:t>-- </a:t>
            </a:r>
            <a:r>
              <a:rPr lang="de-DE" altLang="de-DE" sz="1400" i="1" dirty="0" smtClean="0">
                <a:latin typeface="Courier New" pitchFamily="49" charset="0"/>
              </a:rPr>
              <a:t>Block als Beispiel eines Meisters</a:t>
            </a:r>
            <a:r>
              <a:rPr lang="de-DE" altLang="de-DE" sz="1400" dirty="0" smtClean="0">
                <a:latin typeface="Courier New" pitchFamily="49" charset="0"/>
              </a:rPr>
              <a:t/>
            </a:r>
            <a:br>
              <a:rPr lang="de-DE" altLang="de-DE" sz="1400" dirty="0" smtClean="0">
                <a:latin typeface="Courier New" pitchFamily="49" charset="0"/>
              </a:rPr>
            </a:br>
            <a:r>
              <a:rPr lang="de-DE" altLang="de-DE" sz="1400" dirty="0" smtClean="0">
                <a:latin typeface="Courier New" pitchFamily="49" charset="0"/>
              </a:rPr>
              <a:t>	  My_Task: Some_Task_Type;  -- (0)</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begin</a:t>
            </a:r>
            <a:br>
              <a:rPr lang="de-DE" altLang="de-DE" sz="1400" b="1" dirty="0" smtClean="0">
                <a:latin typeface="Courier New" pitchFamily="49" charset="0"/>
              </a:rPr>
            </a:br>
            <a:r>
              <a:rPr lang="de-DE" altLang="de-DE" sz="1400" b="1" dirty="0" smtClean="0">
                <a:latin typeface="Courier New" pitchFamily="49" charset="0"/>
              </a:rPr>
              <a:t>	</a:t>
            </a:r>
            <a:r>
              <a:rPr lang="de-DE" altLang="de-DE" sz="1400" dirty="0" smtClean="0">
                <a:latin typeface="Courier New" pitchFamily="49" charset="0"/>
              </a:rPr>
              <a:t>  -- (1)</a:t>
            </a:r>
            <a:br>
              <a:rPr lang="de-DE" altLang="de-DE" sz="1400" dirty="0" smtClean="0">
                <a:latin typeface="Courier New" pitchFamily="49" charset="0"/>
              </a:rPr>
            </a:br>
            <a:r>
              <a:rPr lang="de-DE" altLang="de-DE" sz="1400" dirty="0" smtClean="0">
                <a:latin typeface="Courier New" pitchFamily="49" charset="0"/>
              </a:rPr>
              <a:t>	  …  (2)</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exception</a:t>
            </a:r>
            <a:br>
              <a:rPr lang="de-DE" altLang="de-DE" sz="1400" b="1" dirty="0" smtClean="0">
                <a:latin typeface="Courier New" pitchFamily="49" charset="0"/>
              </a:rPr>
            </a:br>
            <a:r>
              <a:rPr lang="de-DE" altLang="de-DE" sz="1400" b="1" dirty="0" smtClean="0">
                <a:latin typeface="Courier New" pitchFamily="49" charset="0"/>
              </a:rPr>
              <a:t>	  when </a:t>
            </a:r>
            <a:r>
              <a:rPr lang="de-DE" altLang="de-DE" sz="1400" dirty="0" smtClean="0">
                <a:latin typeface="Courier New" pitchFamily="49" charset="0"/>
              </a:rPr>
              <a:t>Tasking_Error =&gt;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end</a:t>
            </a:r>
            <a:r>
              <a:rPr lang="de-DE" altLang="de-DE" sz="1400" dirty="0" smtClean="0">
                <a:latin typeface="Courier New" pitchFamily="49" charset="0"/>
              </a:rPr>
              <a:t>;</a:t>
            </a:r>
            <a:endParaRPr lang="de-DE" altLang="de-DE" sz="1400" i="1" dirty="0" smtClean="0">
              <a:latin typeface="Courier New" pitchFamily="49" charset="0"/>
            </a:endParaRPr>
          </a:p>
          <a:p>
            <a:pPr marL="712788" lvl="3" indent="-342900" defTabSz="901700" eaLnBrk="1" hangingPunct="1">
              <a:lnSpc>
                <a:spcPct val="80000"/>
              </a:lnSpc>
              <a:buFont typeface="+mj-lt"/>
              <a:buAutoNum type="arabicParenBoth"/>
            </a:pPr>
            <a:r>
              <a:rPr lang="de-DE" altLang="de-DE" sz="1500" dirty="0" smtClean="0">
                <a:solidFill>
                  <a:srgbClr val="000000"/>
                </a:solidFill>
                <a:ea typeface="+mn-ea"/>
                <a:cs typeface="+mn-cs"/>
              </a:rPr>
              <a:t>Hier </a:t>
            </a:r>
            <a:r>
              <a:rPr lang="de-DE" altLang="de-DE" sz="1500" dirty="0">
                <a:solidFill>
                  <a:srgbClr val="000000"/>
                </a:solidFill>
                <a:ea typeface="+mn-ea"/>
                <a:cs typeface="+mn-cs"/>
              </a:rPr>
              <a:t>beginnt die </a:t>
            </a:r>
            <a:r>
              <a:rPr lang="de-DE" altLang="de-DE" sz="1500" dirty="0" smtClean="0">
                <a:solidFill>
                  <a:srgbClr val="000000"/>
                </a:solidFill>
                <a:ea typeface="+mn-ea"/>
                <a:cs typeface="+mn-cs"/>
              </a:rPr>
              <a:t>nebenläufige Aktivierung aller lokal </a:t>
            </a:r>
            <a:r>
              <a:rPr lang="de-DE" altLang="de-DE" sz="1500" dirty="0">
                <a:solidFill>
                  <a:srgbClr val="000000"/>
                </a:solidFill>
                <a:ea typeface="+mn-ea"/>
                <a:cs typeface="+mn-cs"/>
              </a:rPr>
              <a:t>vereinbarten </a:t>
            </a:r>
            <a:r>
              <a:rPr lang="de-DE" altLang="de-DE" sz="1500" dirty="0" smtClean="0">
                <a:solidFill>
                  <a:srgbClr val="000000"/>
                </a:solidFill>
                <a:ea typeface="+mn-ea"/>
                <a:cs typeface="+mn-cs"/>
              </a:rPr>
              <a:t>Prozesse</a:t>
            </a:r>
            <a:r>
              <a:rPr lang="de-DE" altLang="de-DE" sz="1500" dirty="0">
                <a:solidFill>
                  <a:srgbClr val="000000"/>
                </a:solidFill>
                <a:ea typeface="+mn-ea"/>
                <a:cs typeface="+mn-cs"/>
              </a:rPr>
              <a:t> </a:t>
            </a:r>
            <a:r>
              <a:rPr lang="de-DE" altLang="de-DE" sz="1500" dirty="0" smtClean="0">
                <a:solidFill>
                  <a:srgbClr val="000000"/>
                </a:solidFill>
                <a:ea typeface="+mn-ea"/>
                <a:cs typeface="+mn-cs"/>
              </a:rPr>
              <a:t>in der Reihenfolge der Vereinbarung.</a:t>
            </a:r>
            <a:r>
              <a:rPr lang="de-DE" altLang="de-DE" sz="1500" dirty="0" smtClean="0">
                <a:ea typeface="+mn-ea"/>
                <a:cs typeface="+mn-cs"/>
              </a:rPr>
              <a:t/>
            </a:r>
            <a:br>
              <a:rPr lang="de-DE" altLang="de-DE" sz="1500" dirty="0" smtClean="0">
                <a:ea typeface="+mn-ea"/>
                <a:cs typeface="+mn-cs"/>
              </a:rPr>
            </a:br>
            <a:r>
              <a:rPr lang="de-DE" altLang="de-DE" sz="1500" dirty="0" smtClean="0">
                <a:ea typeface="+mn-ea"/>
                <a:cs typeface="+mn-cs"/>
              </a:rPr>
              <a:t>Wird während der Aktivierung eine </a:t>
            </a:r>
            <a:r>
              <a:rPr lang="de-DE" altLang="de-DE" sz="1500" dirty="0" smtClean="0"/>
              <a:t>Ausnahme </a:t>
            </a:r>
            <a:r>
              <a:rPr lang="de-DE" altLang="de-DE" sz="1500" dirty="0"/>
              <a:t>ausgelöst in einem oder mehreren </a:t>
            </a:r>
            <a:r>
              <a:rPr lang="de-DE" altLang="de-DE" sz="1500" dirty="0" smtClean="0"/>
              <a:t>der Prozesse (die Aktivierung gilt als fehlgeschlagen, der Prozess als fertig (</a:t>
            </a:r>
            <a:r>
              <a:rPr lang="de-DE" altLang="de-DE" sz="1500" i="1" dirty="0" smtClean="0"/>
              <a:t>completed</a:t>
            </a:r>
            <a:r>
              <a:rPr lang="de-DE" altLang="de-DE" sz="1500" dirty="0" smtClean="0"/>
              <a:t>)), wird </a:t>
            </a:r>
            <a:r>
              <a:rPr lang="de-DE" altLang="de-DE" sz="1400" dirty="0" smtClean="0">
                <a:latin typeface="Courier New" panose="02070309020205020404" pitchFamily="49" charset="0"/>
                <a:cs typeface="Courier New" panose="02070309020205020404" pitchFamily="49" charset="0"/>
              </a:rPr>
              <a:t>Tasking_Error</a:t>
            </a:r>
            <a:r>
              <a:rPr lang="de-DE" altLang="de-DE" sz="1500" dirty="0" smtClean="0"/>
              <a:t> genau einmal im Aktivator ausgelöst (die Ausnahme kann in diesem Block abgefangen werden).</a:t>
            </a:r>
            <a:endParaRPr lang="de-DE" altLang="de-DE" sz="1500" dirty="0" smtClean="0">
              <a:solidFill>
                <a:srgbClr val="000000"/>
              </a:solidFill>
              <a:ea typeface="+mn-ea"/>
              <a:cs typeface="+mn-cs"/>
            </a:endParaRPr>
          </a:p>
          <a:p>
            <a:pPr marL="712788" lvl="3" indent="-342900" defTabSz="901700" eaLnBrk="1" hangingPunct="1">
              <a:lnSpc>
                <a:spcPct val="80000"/>
              </a:lnSpc>
              <a:buFont typeface="+mj-lt"/>
              <a:buAutoNum type="arabicParenBoth"/>
            </a:pPr>
            <a:r>
              <a:rPr lang="de-DE" altLang="de-DE" sz="1500" dirty="0" smtClean="0"/>
              <a:t>Keine </a:t>
            </a:r>
            <a:r>
              <a:rPr lang="de-DE" altLang="de-DE" sz="1500" dirty="0"/>
              <a:t>Ausnahme in (</a:t>
            </a:r>
            <a:r>
              <a:rPr lang="de-DE" altLang="de-DE" sz="1500" dirty="0" smtClean="0"/>
              <a:t>1), normale Ausführung: Der Aktivator führ </a:t>
            </a:r>
            <a:r>
              <a:rPr lang="de-DE" altLang="de-DE" sz="1500" dirty="0"/>
              <a:t>nebenläufig </a:t>
            </a:r>
            <a:r>
              <a:rPr lang="de-DE" altLang="de-DE" sz="1500" dirty="0" smtClean="0"/>
              <a:t>zu allen Prozessen die</a:t>
            </a:r>
            <a:r>
              <a:rPr lang="de-DE" altLang="de-DE" sz="1500" i="1" dirty="0" smtClean="0"/>
              <a:t> </a:t>
            </a:r>
            <a:r>
              <a:rPr lang="de-DE" altLang="de-DE" sz="1500" dirty="0"/>
              <a:t>Anweisungen aus</a:t>
            </a:r>
            <a:r>
              <a:rPr lang="de-DE" altLang="de-DE" sz="1500" i="1" dirty="0" smtClean="0"/>
              <a:t>.</a:t>
            </a:r>
          </a:p>
          <a:p>
            <a:pPr marL="369888" lvl="3" indent="0" defTabSz="901700" eaLnBrk="1" hangingPunct="1">
              <a:lnSpc>
                <a:spcPct val="80000"/>
              </a:lnSpc>
              <a:buNone/>
            </a:pPr>
            <a:r>
              <a:rPr lang="de-DE" altLang="de-DE" sz="1700" dirty="0" smtClean="0"/>
              <a:t>Tritt dagegen schon im umschließenden Vereinbarungsteil (0) eine Ausnahme auf</a:t>
            </a:r>
            <a:r>
              <a:rPr lang="de-DE" altLang="de-DE" sz="1600" dirty="0" smtClean="0"/>
              <a:t> (die in diesem Block nicht abgefangen werden kann</a:t>
            </a:r>
            <a:r>
              <a:rPr lang="de-DE" altLang="de-DE" sz="1600" dirty="0"/>
              <a:t>)</a:t>
            </a:r>
            <a:r>
              <a:rPr lang="de-DE" altLang="de-DE" sz="1700" dirty="0" smtClean="0"/>
              <a:t>, gelten alle Prozesse als beendet (</a:t>
            </a:r>
            <a:r>
              <a:rPr lang="de-DE" altLang="de-DE" sz="1700" i="1" dirty="0" smtClean="0"/>
              <a:t>terminated</a:t>
            </a:r>
            <a:r>
              <a:rPr lang="de-DE" altLang="de-DE" sz="1700" dirty="0"/>
              <a:t>) und </a:t>
            </a:r>
            <a:r>
              <a:rPr lang="de-DE" altLang="de-DE" sz="1700" dirty="0" smtClean="0"/>
              <a:t>werden nicht aktiviert.</a:t>
            </a:r>
          </a:p>
          <a:p>
            <a:pPr marL="363538" lvl="1" indent="-269875" eaLnBrk="1" hangingPunct="1">
              <a:lnSpc>
                <a:spcPct val="80000"/>
              </a:lnSpc>
            </a:pPr>
            <a:r>
              <a:rPr lang="de-DE" altLang="de-DE" sz="1700" dirty="0" smtClean="0"/>
              <a:t>bei </a:t>
            </a:r>
            <a:r>
              <a:rPr lang="de-DE" altLang="de-DE" sz="1700" dirty="0" smtClean="0">
                <a:solidFill>
                  <a:schemeClr val="accent2"/>
                </a:solidFill>
              </a:rPr>
              <a:t>dynamischer Allokation </a:t>
            </a:r>
            <a:r>
              <a:rPr lang="de-DE" altLang="de-DE" sz="1700" dirty="0" smtClean="0"/>
              <a:t>sofort nach Erzeugung</a:t>
            </a:r>
            <a:endParaRPr lang="de-DE" altLang="de-DE" sz="1700" i="1"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29</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lstStyle/>
          <a:p>
            <a:pPr eaLnBrk="1" hangingPunct="1"/>
            <a:r>
              <a:rPr lang="de-DE" altLang="de-DE" dirty="0" smtClean="0"/>
              <a:t>Prozessausführung</a:t>
            </a:r>
          </a:p>
        </p:txBody>
      </p:sp>
      <p:sp>
        <p:nvSpPr>
          <p:cNvPr id="9221" name="Rectangle 3"/>
          <p:cNvSpPr>
            <a:spLocks noGrp="1" noChangeArrowheads="1"/>
          </p:cNvSpPr>
          <p:nvPr>
            <p:ph idx="1"/>
          </p:nvPr>
        </p:nvSpPr>
        <p:spPr>
          <a:xfrm>
            <a:off x="685800" y="1988840"/>
            <a:ext cx="7772400" cy="4104456"/>
          </a:xfrm>
        </p:spPr>
        <p:txBody>
          <a:bodyPr/>
          <a:lstStyle/>
          <a:p>
            <a:pPr marL="0" indent="0" eaLnBrk="1" hangingPunct="1">
              <a:lnSpc>
                <a:spcPct val="80000"/>
              </a:lnSpc>
              <a:buNone/>
            </a:pPr>
            <a:r>
              <a:rPr lang="de-DE" altLang="de-DE" sz="2200" dirty="0" smtClean="0"/>
              <a:t>Nach der erfolgreichen Aktivierung werden alle Prozesse normal ausgeführt.</a:t>
            </a:r>
            <a:endParaRPr lang="de-DE" altLang="de-DE" sz="2200" i="1" dirty="0" smtClean="0"/>
          </a:p>
          <a:p>
            <a:pPr marL="269875" indent="-269875" eaLnBrk="1" hangingPunct="1">
              <a:lnSpc>
                <a:spcPct val="80000"/>
              </a:lnSpc>
            </a:pPr>
            <a:r>
              <a:rPr lang="de-DE" altLang="de-DE" sz="2200" dirty="0" smtClean="0"/>
              <a:t>Eine im Rendezvous auftretende Ausnahme, die nicht lokal behandelt wird, beendet das Rendezvous und wird an beide Prozesse weitergeleitet.</a:t>
            </a:r>
          </a:p>
          <a:p>
            <a:pPr marL="269875" indent="-269875" eaLnBrk="1" hangingPunct="1">
              <a:lnSpc>
                <a:spcPct val="80000"/>
              </a:lnSpc>
            </a:pPr>
            <a:r>
              <a:rPr lang="de-DE" altLang="de-DE" sz="2200" dirty="0" smtClean="0">
                <a:solidFill>
                  <a:srgbClr val="FF0066"/>
                </a:solidFill>
              </a:rPr>
              <a:t>Eine unbehandelte Ausnahme außerhalb eines Rendezvous beendet den Prozess stillschweigend.</a:t>
            </a:r>
            <a:br>
              <a:rPr lang="de-DE" altLang="de-DE" sz="2200" dirty="0" smtClean="0">
                <a:solidFill>
                  <a:srgbClr val="FF0066"/>
                </a:solidFill>
              </a:rPr>
            </a:br>
            <a:r>
              <a:rPr lang="de-DE" altLang="de-DE" sz="2200" dirty="0" smtClean="0">
                <a:solidFill>
                  <a:srgbClr val="C00000"/>
                </a:solidFill>
              </a:rPr>
              <a:t>Ada2012</a:t>
            </a:r>
            <a:r>
              <a:rPr lang="de-DE" altLang="de-DE" sz="2200" dirty="0" smtClean="0">
                <a:solidFill>
                  <a:srgbClr val="FF0066"/>
                </a:solidFill>
              </a:rPr>
              <a:t> bietet zum Erkennen solcher Situationen das Paket </a:t>
            </a:r>
            <a:r>
              <a:rPr lang="de-DE" altLang="de-DE" sz="2000" dirty="0" smtClean="0">
                <a:solidFill>
                  <a:srgbClr val="FF0066"/>
                </a:solidFill>
                <a:latin typeface="Courier New" panose="02070309020205020404" pitchFamily="49" charset="0"/>
                <a:cs typeface="Courier New" panose="02070309020205020404" pitchFamily="49" charset="0"/>
              </a:rPr>
              <a:t>Ada.Task_Termination</a:t>
            </a:r>
            <a:r>
              <a:rPr lang="de-DE" altLang="de-DE" sz="2200" dirty="0" smtClean="0">
                <a:solidFill>
                  <a:srgbClr val="FF0066"/>
                </a:solidFill>
              </a:rPr>
              <a:t>.</a:t>
            </a:r>
          </a:p>
          <a:p>
            <a:pPr marL="269875" lvl="0" indent="-269875" eaLnBrk="1" hangingPunct="1">
              <a:lnSpc>
                <a:spcPct val="80000"/>
              </a:lnSpc>
            </a:pPr>
            <a:r>
              <a:rPr lang="de-DE" altLang="de-DE" sz="2200" dirty="0">
                <a:solidFill>
                  <a:srgbClr val="000000"/>
                </a:solidFill>
              </a:rPr>
              <a:t>Ein Prozess endet bei Erreichen seiner letzten Anweisung</a:t>
            </a:r>
            <a:r>
              <a:rPr lang="de-DE" altLang="de-DE" sz="2200" dirty="0" smtClean="0">
                <a:solidFill>
                  <a:srgbClr val="000000"/>
                </a:solidFill>
              </a:rPr>
              <a:t>. Er ist dann fertig (</a:t>
            </a:r>
            <a:r>
              <a:rPr lang="en-US" altLang="de-DE" sz="2200" i="1" dirty="0" smtClean="0">
                <a:solidFill>
                  <a:srgbClr val="000000"/>
                </a:solidFill>
              </a:rPr>
              <a:t>completed</a:t>
            </a:r>
            <a:r>
              <a:rPr lang="de-DE" altLang="de-DE" sz="2200" dirty="0" smtClean="0">
                <a:solidFill>
                  <a:srgbClr val="000000"/>
                </a:solidFill>
              </a:rPr>
              <a:t>). Anschließend wird die Beendigung weiterer lokaler Prozesse abgewartet, so es welche gibt. Danach werden alle seine lokalen Objekte finalisiert. Dann erst ist er beendet (</a:t>
            </a:r>
            <a:r>
              <a:rPr lang="en-US" altLang="de-DE" sz="2200" i="1" dirty="0" smtClean="0">
                <a:solidFill>
                  <a:srgbClr val="000000"/>
                </a:solidFill>
              </a:rPr>
              <a:t>terminated</a:t>
            </a:r>
            <a:r>
              <a:rPr lang="de-DE" altLang="de-DE" sz="2200" dirty="0" smtClean="0">
                <a:solidFill>
                  <a:srgbClr val="000000"/>
                </a:solidFill>
              </a:rPr>
              <a:t>). Siehe Folie 69 Prozesszustände.</a:t>
            </a:r>
            <a:endParaRPr lang="de-DE" altLang="de-DE" sz="2200" dirty="0">
              <a:solidFill>
                <a:srgbClr val="000000"/>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1517065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Beendigung des </a:t>
            </a:r>
            <a:r>
              <a:rPr lang="de-DE" dirty="0" smtClean="0"/>
              <a:t>Meisters</a:t>
            </a:r>
            <a:endParaRPr lang="de-DE" dirty="0"/>
          </a:p>
        </p:txBody>
      </p:sp>
      <p:sp>
        <p:nvSpPr>
          <p:cNvPr id="3" name="Inhaltsplatzhalter 2"/>
          <p:cNvSpPr>
            <a:spLocks noGrp="1"/>
          </p:cNvSpPr>
          <p:nvPr>
            <p:ph idx="1"/>
          </p:nvPr>
        </p:nvSpPr>
        <p:spPr>
          <a:xfrm>
            <a:off x="611560" y="1844824"/>
            <a:ext cx="7918648" cy="4320480"/>
          </a:xfrm>
        </p:spPr>
        <p:txBody>
          <a:bodyPr/>
          <a:lstStyle/>
          <a:p>
            <a:pPr marL="0" indent="0">
              <a:buNone/>
            </a:pPr>
            <a:r>
              <a:rPr lang="de-DE" sz="2000" dirty="0"/>
              <a:t>F</a:t>
            </a:r>
            <a:r>
              <a:rPr lang="de-DE" sz="2000" dirty="0" smtClean="0"/>
              <a:t>ür die Beendigung des Meisters mag das Beispiel aus </a:t>
            </a:r>
            <a:r>
              <a:rPr lang="de-DE" sz="2000" dirty="0"/>
              <a:t>RM </a:t>
            </a:r>
            <a:r>
              <a:rPr lang="de-DE" sz="2000" dirty="0" smtClean="0"/>
              <a:t>9.3 dienen:</a:t>
            </a:r>
          </a:p>
          <a:p>
            <a:pPr marL="0" indent="0">
              <a:buNone/>
            </a:pPr>
            <a:endParaRPr lang="de-DE" sz="400" dirty="0" smtClean="0"/>
          </a:p>
          <a:p>
            <a:pPr marL="174625" indent="0">
              <a:buNone/>
            </a:pPr>
            <a:r>
              <a:rPr lang="en-US" sz="1400" b="1" dirty="0" smtClean="0">
                <a:latin typeface="Courier New" panose="02070309020205020404" pitchFamily="49" charset="0"/>
                <a:cs typeface="Courier New" panose="02070309020205020404" pitchFamily="49" charset="0"/>
              </a:rPr>
              <a:t>declare</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Global </a:t>
            </a:r>
            <a:r>
              <a:rPr lang="en-US" sz="1400" b="1" dirty="0">
                <a:latin typeface="Courier New" panose="02070309020205020404" pitchFamily="49" charset="0"/>
                <a:cs typeface="Courier New" panose="02070309020205020404" pitchFamily="49" charset="0"/>
              </a:rPr>
              <a:t>is access </a:t>
            </a:r>
            <a:r>
              <a:rPr lang="en-US" sz="1400" dirty="0">
                <a:latin typeface="Courier New" panose="02070309020205020404" pitchFamily="49" charset="0"/>
                <a:cs typeface="Courier New" panose="02070309020205020404" pitchFamily="49" charset="0"/>
              </a:rPr>
              <a:t>Server;  </a:t>
            </a:r>
            <a:r>
              <a:rPr lang="en-US" sz="1400" dirty="0" smtClean="0">
                <a:latin typeface="Courier New" panose="02070309020205020404" pitchFamily="49" charset="0"/>
                <a:cs typeface="Courier New" panose="02070309020205020404" pitchFamily="49" charset="0"/>
              </a:rPr>
              <a:t>-- </a:t>
            </a:r>
            <a:r>
              <a:rPr lang="en-US" sz="1400" i="1" dirty="0" smtClean="0">
                <a:latin typeface="Courier New" panose="02070309020205020404" pitchFamily="49" charset="0"/>
                <a:cs typeface="Courier New" panose="02070309020205020404" pitchFamily="49" charset="0"/>
              </a:rPr>
              <a:t>a task type defined somewhere else</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A, </a:t>
            </a:r>
            <a:r>
              <a:rPr lang="en-US" sz="1400" dirty="0" smtClean="0">
                <a:latin typeface="Courier New" panose="02070309020205020404" pitchFamily="49" charset="0"/>
                <a:cs typeface="Courier New" panose="02070309020205020404" pitchFamily="49" charset="0"/>
              </a:rPr>
              <a:t>B: </a:t>
            </a:r>
            <a:r>
              <a:rPr lang="en-US" sz="1400" dirty="0">
                <a:latin typeface="Courier New" panose="02070309020205020404" pitchFamily="49" charset="0"/>
                <a:cs typeface="Courier New" panose="02070309020205020404" pitchFamily="49" charset="0"/>
              </a:rPr>
              <a:t>Server</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G   </a:t>
            </a:r>
            <a:r>
              <a:rPr lang="en-US" sz="1400" dirty="0" smtClean="0">
                <a:latin typeface="Courier New" panose="02070309020205020404" pitchFamily="49" charset="0"/>
                <a:cs typeface="Courier New" panose="02070309020205020404" pitchFamily="49" charset="0"/>
              </a:rPr>
              <a:t>: Global;</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begin</a:t>
            </a:r>
            <a:br>
              <a:rPr lang="en-US" sz="1400" b="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 </a:t>
            </a:r>
            <a:r>
              <a:rPr lang="en-US" sz="1400" i="1" dirty="0" smtClean="0">
                <a:latin typeface="Courier New" panose="02070309020205020404" pitchFamily="49" charset="0"/>
                <a:cs typeface="Courier New" panose="02070309020205020404" pitchFamily="49" charset="0"/>
              </a:rPr>
              <a:t>activation </a:t>
            </a:r>
            <a:r>
              <a:rPr lang="en-US" sz="1400" i="1" dirty="0">
                <a:latin typeface="Courier New" panose="02070309020205020404" pitchFamily="49" charset="0"/>
                <a:cs typeface="Courier New" panose="02070309020205020404" pitchFamily="49" charset="0"/>
              </a:rPr>
              <a:t>of A and </a:t>
            </a:r>
            <a:r>
              <a:rPr lang="en-US" sz="1400" i="1" dirty="0" smtClean="0">
                <a:latin typeface="Courier New" panose="02070309020205020404" pitchFamily="49" charset="0"/>
                <a:cs typeface="Courier New" panose="02070309020205020404" pitchFamily="49" charset="0"/>
              </a:rPr>
              <a:t>B</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declare</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Local </a:t>
            </a:r>
            <a:r>
              <a:rPr lang="en-US" sz="1400" b="1" dirty="0">
                <a:latin typeface="Courier New" panose="02070309020205020404" pitchFamily="49" charset="0"/>
                <a:cs typeface="Courier New" panose="02070309020205020404" pitchFamily="49" charset="0"/>
              </a:rPr>
              <a:t>is access </a:t>
            </a:r>
            <a:r>
              <a:rPr lang="en-US" sz="1400" dirty="0">
                <a:latin typeface="Courier New" panose="02070309020205020404" pitchFamily="49" charset="0"/>
                <a:cs typeface="Courier New" panose="02070309020205020404" pitchFamily="49" charset="0"/>
              </a:rPr>
              <a:t>Server</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X: </a:t>
            </a:r>
            <a:r>
              <a:rPr lang="en-US" sz="1400" dirty="0">
                <a:latin typeface="Courier New" panose="02070309020205020404" pitchFamily="49" charset="0"/>
                <a:cs typeface="Courier New" panose="02070309020205020404" pitchFamily="49" charset="0"/>
              </a:rPr>
              <a:t>Global := </a:t>
            </a:r>
            <a:r>
              <a:rPr lang="en-US" sz="1400" b="1" dirty="0">
                <a:latin typeface="Courier New" panose="02070309020205020404" pitchFamily="49" charset="0"/>
                <a:cs typeface="Courier New" panose="02070309020205020404" pitchFamily="49" charset="0"/>
              </a:rPr>
              <a:t>new</a:t>
            </a:r>
            <a:r>
              <a:rPr lang="en-US" sz="1400" dirty="0">
                <a:latin typeface="Courier New" panose="02070309020205020404" pitchFamily="49" charset="0"/>
                <a:cs typeface="Courier New" panose="02070309020205020404" pitchFamily="49" charset="0"/>
              </a:rPr>
              <a:t> Server;  -- </a:t>
            </a:r>
            <a:r>
              <a:rPr lang="en-US" sz="1400" i="1" dirty="0" smtClean="0">
                <a:latin typeface="Courier New" panose="02070309020205020404" pitchFamily="49" charset="0"/>
                <a:cs typeface="Courier New" panose="02070309020205020404" pitchFamily="49" charset="0"/>
              </a:rPr>
              <a:t>activation </a:t>
            </a:r>
            <a:r>
              <a:rPr lang="en-US" sz="1400" i="1" dirty="0">
                <a:latin typeface="Courier New" panose="02070309020205020404" pitchFamily="49" charset="0"/>
                <a:cs typeface="Courier New" panose="02070309020205020404" pitchFamily="49" charset="0"/>
              </a:rPr>
              <a:t>of </a:t>
            </a:r>
            <a:r>
              <a:rPr lang="en-US" sz="1400" i="1" dirty="0" smtClean="0">
                <a:latin typeface="Courier New" panose="02070309020205020404" pitchFamily="49" charset="0"/>
                <a:cs typeface="Courier New" panose="02070309020205020404" pitchFamily="49" charset="0"/>
              </a:rPr>
              <a:t>X.all</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L: </a:t>
            </a:r>
            <a:r>
              <a:rPr lang="en-US" sz="1400" dirty="0">
                <a:latin typeface="Courier New" panose="02070309020205020404" pitchFamily="49" charset="0"/>
                <a:cs typeface="Courier New" panose="02070309020205020404" pitchFamily="49" charset="0"/>
              </a:rPr>
              <a:t>Local  := </a:t>
            </a:r>
            <a:r>
              <a:rPr lang="en-US" sz="1400" b="1" dirty="0">
                <a:latin typeface="Courier New" panose="02070309020205020404" pitchFamily="49" charset="0"/>
                <a:cs typeface="Courier New" panose="02070309020205020404" pitchFamily="49" charset="0"/>
              </a:rPr>
              <a:t>new</a:t>
            </a:r>
            <a:r>
              <a:rPr lang="en-US" sz="1400" dirty="0">
                <a:latin typeface="Courier New" panose="02070309020205020404" pitchFamily="49" charset="0"/>
                <a:cs typeface="Courier New" panose="02070309020205020404" pitchFamily="49" charset="0"/>
              </a:rPr>
              <a:t> Server;  -- </a:t>
            </a:r>
            <a:r>
              <a:rPr lang="en-US" sz="1400" i="1" dirty="0" smtClean="0">
                <a:latin typeface="Courier New" panose="02070309020205020404" pitchFamily="49" charset="0"/>
                <a:cs typeface="Courier New" panose="02070309020205020404" pitchFamily="49" charset="0"/>
              </a:rPr>
              <a:t>activation </a:t>
            </a:r>
            <a:r>
              <a:rPr lang="en-US" sz="1400" i="1" dirty="0">
                <a:latin typeface="Courier New" panose="02070309020205020404" pitchFamily="49" charset="0"/>
                <a:cs typeface="Courier New" panose="02070309020205020404" pitchFamily="49" charset="0"/>
              </a:rPr>
              <a:t>of </a:t>
            </a:r>
            <a:r>
              <a:rPr lang="en-US" sz="1400" i="1" dirty="0" smtClean="0">
                <a:latin typeface="Courier New" panose="02070309020205020404" pitchFamily="49" charset="0"/>
                <a:cs typeface="Courier New" panose="02070309020205020404" pitchFamily="49" charset="0"/>
              </a:rPr>
              <a:t>L.all</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C: </a:t>
            </a:r>
            <a:r>
              <a:rPr lang="en-US" sz="1400" dirty="0">
                <a:latin typeface="Courier New" panose="02070309020205020404" pitchFamily="49" charset="0"/>
                <a:cs typeface="Courier New" panose="02070309020205020404" pitchFamily="49" charset="0"/>
              </a:rPr>
              <a:t>Server</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begin</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 </a:t>
            </a:r>
            <a:r>
              <a:rPr lang="en-US" sz="1400" i="1" dirty="0" smtClean="0">
                <a:latin typeface="Courier New" panose="02070309020205020404" pitchFamily="49" charset="0"/>
                <a:cs typeface="Courier New" panose="02070309020205020404" pitchFamily="49" charset="0"/>
              </a:rPr>
              <a:t>activation </a:t>
            </a:r>
            <a:r>
              <a:rPr lang="en-US" sz="1400" i="1" dirty="0">
                <a:latin typeface="Courier New" panose="02070309020205020404" pitchFamily="49" charset="0"/>
                <a:cs typeface="Courier New" panose="02070309020205020404" pitchFamily="49" charset="0"/>
              </a:rPr>
              <a:t>of </a:t>
            </a:r>
            <a:r>
              <a:rPr lang="en-US" sz="1400" i="1" dirty="0" smtClean="0">
                <a:latin typeface="Courier New" panose="02070309020205020404" pitchFamily="49" charset="0"/>
                <a:cs typeface="Courier New" panose="02070309020205020404" pitchFamily="49" charset="0"/>
              </a:rPr>
              <a:t>C</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G := X;  -- </a:t>
            </a:r>
            <a:r>
              <a:rPr lang="en-US" sz="1400" i="1" dirty="0" smtClean="0">
                <a:latin typeface="Courier New" panose="02070309020205020404" pitchFamily="49" charset="0"/>
                <a:cs typeface="Courier New" panose="02070309020205020404" pitchFamily="49" charset="0"/>
              </a:rPr>
              <a:t>both </a:t>
            </a:r>
            <a:r>
              <a:rPr lang="en-US" sz="1400" i="1" dirty="0">
                <a:latin typeface="Courier New" panose="02070309020205020404" pitchFamily="49" charset="0"/>
                <a:cs typeface="Courier New" panose="02070309020205020404" pitchFamily="49" charset="0"/>
              </a:rPr>
              <a:t>G and X designate the same task </a:t>
            </a:r>
            <a:r>
              <a:rPr lang="en-US" sz="1400" i="1" dirty="0" smtClean="0">
                <a:latin typeface="Courier New" panose="02070309020205020404" pitchFamily="49" charset="0"/>
                <a:cs typeface="Courier New" panose="02070309020205020404" pitchFamily="49" charset="0"/>
              </a:rPr>
              <a:t>object</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 </a:t>
            </a:r>
            <a:r>
              <a:rPr lang="en-US" sz="1400" i="1" dirty="0" smtClean="0">
                <a:latin typeface="Courier New" panose="02070309020205020404" pitchFamily="49" charset="0"/>
                <a:cs typeface="Courier New" panose="02070309020205020404" pitchFamily="49" charset="0"/>
              </a:rPr>
              <a:t>await </a:t>
            </a:r>
            <a:r>
              <a:rPr lang="en-US" sz="1400" i="1" dirty="0">
                <a:latin typeface="Courier New" panose="02070309020205020404" pitchFamily="49" charset="0"/>
                <a:cs typeface="Courier New" panose="02070309020205020404" pitchFamily="49" charset="0"/>
              </a:rPr>
              <a:t>termination of C and L.all (but not X.all</a:t>
            </a:r>
            <a:r>
              <a:rPr lang="en-US" sz="1400" i="1" dirty="0" smtClean="0">
                <a:latin typeface="Courier New" panose="02070309020205020404" pitchFamily="49" charset="0"/>
                <a:cs typeface="Courier New" panose="02070309020205020404" pitchFamily="49" charset="0"/>
              </a:rPr>
              <a:t>)</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 </a:t>
            </a:r>
            <a:r>
              <a:rPr lang="en-US" sz="1400" i="1" dirty="0" smtClean="0">
                <a:latin typeface="Courier New" panose="02070309020205020404" pitchFamily="49" charset="0"/>
                <a:cs typeface="Courier New" panose="02070309020205020404" pitchFamily="49" charset="0"/>
              </a:rPr>
              <a:t>await </a:t>
            </a:r>
            <a:r>
              <a:rPr lang="en-US" sz="1400" i="1" dirty="0">
                <a:latin typeface="Courier New" panose="02070309020205020404" pitchFamily="49" charset="0"/>
                <a:cs typeface="Courier New" panose="02070309020205020404" pitchFamily="49" charset="0"/>
              </a:rPr>
              <a:t>termination of A, B, and G.all</a:t>
            </a:r>
            <a:endParaRPr lang="de-DE" sz="1400" i="1"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31</a:t>
            </a:fld>
            <a:endParaRPr lang="de-DE" dirty="0"/>
          </a:p>
        </p:txBody>
      </p:sp>
    </p:spTree>
    <p:extLst>
      <p:ext uri="{BB962C8B-B14F-4D97-AF65-F5344CB8AC3E}">
        <p14:creationId xmlns:p14="http://schemas.microsoft.com/office/powerpoint/2010/main" val="17742445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219200"/>
          </a:xfrm>
        </p:spPr>
        <p:txBody>
          <a:bodyPr/>
          <a:lstStyle/>
          <a:p>
            <a:r>
              <a:rPr lang="de-DE" dirty="0"/>
              <a:t>Zur Erinnerung:</a:t>
            </a:r>
            <a:br>
              <a:rPr lang="de-DE" dirty="0"/>
            </a:br>
            <a:r>
              <a:rPr lang="de-DE" dirty="0" smtClean="0"/>
              <a:t>Lebensende eines Zugriffstyps</a:t>
            </a:r>
            <a:endParaRPr lang="de-DE" dirty="0"/>
          </a:p>
        </p:txBody>
      </p:sp>
      <p:sp>
        <p:nvSpPr>
          <p:cNvPr id="3" name="Inhaltsplatzhalter 2"/>
          <p:cNvSpPr>
            <a:spLocks noGrp="1"/>
          </p:cNvSpPr>
          <p:nvPr>
            <p:ph idx="1"/>
          </p:nvPr>
        </p:nvSpPr>
        <p:spPr/>
        <p:txBody>
          <a:bodyPr/>
          <a:lstStyle/>
          <a:p>
            <a:pPr marL="0" indent="0">
              <a:buNone/>
            </a:pPr>
            <a:r>
              <a:rPr lang="de-DE" sz="2400" dirty="0" smtClean="0"/>
              <a:t>Bevor der einen lokal definierten Zugriffstyp</a:t>
            </a:r>
          </a:p>
          <a:p>
            <a:pPr marL="542925" indent="0">
              <a:buNone/>
            </a:pPr>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a:t>
            </a:r>
            <a:r>
              <a:rPr lang="en-US" sz="2000" dirty="0">
                <a:latin typeface="Courier New" panose="02070309020205020404" pitchFamily="49" charset="0"/>
                <a:cs typeface="Courier New" panose="02070309020205020404" pitchFamily="49" charset="0"/>
              </a:rPr>
              <a:t>Local </a:t>
            </a:r>
            <a:r>
              <a:rPr lang="en-US" sz="2000" b="1" dirty="0">
                <a:latin typeface="Courier New" panose="02070309020205020404" pitchFamily="49" charset="0"/>
                <a:cs typeface="Courier New" panose="02070309020205020404" pitchFamily="49" charset="0"/>
              </a:rPr>
              <a:t>is access </a:t>
            </a:r>
            <a:r>
              <a:rPr lang="en-US" sz="2000" dirty="0">
                <a:latin typeface="Courier New" panose="02070309020205020404" pitchFamily="49" charset="0"/>
                <a:cs typeface="Courier New" panose="02070309020205020404" pitchFamily="49" charset="0"/>
              </a:rPr>
              <a:t>Server;</a:t>
            </a:r>
            <a:endParaRPr lang="de-DE" sz="2000" dirty="0"/>
          </a:p>
          <a:p>
            <a:pPr marL="0" indent="0">
              <a:buNone/>
            </a:pPr>
            <a:r>
              <a:rPr lang="de-DE" sz="2400" dirty="0" smtClean="0"/>
              <a:t>enthaltene Deklarationsbereich (hier ein Block) verlassen wird, werden alle noch existierenden Objekt des Zugriffstyps finalisiert (aber nicht deallokiert, es sei denn, </a:t>
            </a:r>
            <a:r>
              <a:rPr lang="de-DE" sz="2400" dirty="0"/>
              <a:t>das Attribut </a:t>
            </a:r>
            <a:r>
              <a:rPr lang="de-DE" sz="2000" dirty="0">
                <a:latin typeface="Courier New" panose="02070309020205020404" pitchFamily="49" charset="0"/>
                <a:cs typeface="Courier New" panose="02070309020205020404" pitchFamily="49" charset="0"/>
              </a:rPr>
              <a:t>Storage_Size</a:t>
            </a:r>
            <a:r>
              <a:rPr lang="de-DE" sz="2400" dirty="0"/>
              <a:t> </a:t>
            </a:r>
            <a:r>
              <a:rPr lang="de-DE" sz="2400" dirty="0" smtClean="0"/>
              <a:t>ist für ihn definiert).</a:t>
            </a:r>
          </a:p>
          <a:p>
            <a:pPr marL="0" indent="0">
              <a:buNone/>
            </a:pPr>
            <a:r>
              <a:rPr lang="de-DE" sz="2400" dirty="0" smtClean="0"/>
              <a:t>Im Falle eines Prozesses bedeutet das:</a:t>
            </a:r>
          </a:p>
          <a:p>
            <a:pPr marL="0" indent="0">
              <a:buNone/>
            </a:pPr>
            <a:r>
              <a:rPr lang="de-DE" sz="2400" dirty="0" smtClean="0">
                <a:solidFill>
                  <a:schemeClr val="accent2"/>
                </a:solidFill>
              </a:rPr>
              <a:t>Der Prozess kann erst finalisiert werden, wenn er beendet (</a:t>
            </a:r>
            <a:r>
              <a:rPr lang="en-US" sz="2400" i="1" dirty="0" smtClean="0">
                <a:solidFill>
                  <a:schemeClr val="accent2"/>
                </a:solidFill>
              </a:rPr>
              <a:t>terminated</a:t>
            </a:r>
            <a:r>
              <a:rPr lang="de-DE" sz="2400" dirty="0" smtClean="0">
                <a:solidFill>
                  <a:schemeClr val="accent2"/>
                </a:solidFill>
              </a:rPr>
              <a:t>) ist. </a:t>
            </a:r>
            <a:r>
              <a:rPr lang="de-DE" sz="2400" dirty="0" smtClean="0"/>
              <a:t>Bis dahin muss der den </a:t>
            </a:r>
            <a:r>
              <a:rPr lang="de-DE" sz="2400" dirty="0"/>
              <a:t>Deklarationsbereich </a:t>
            </a:r>
            <a:r>
              <a:rPr lang="de-DE" sz="2400" dirty="0" smtClean="0"/>
              <a:t>enthaltende Prozess warten.</a:t>
            </a:r>
            <a:endParaRPr lang="de-DE" sz="24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32</a:t>
            </a:fld>
            <a:endParaRPr lang="de-DE" dirty="0"/>
          </a:p>
        </p:txBody>
      </p:sp>
    </p:spTree>
    <p:extLst>
      <p:ext uri="{BB962C8B-B14F-4D97-AF65-F5344CB8AC3E}">
        <p14:creationId xmlns:p14="http://schemas.microsoft.com/office/powerpoint/2010/main" val="48094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pPr eaLnBrk="1" hangingPunct="1"/>
            <a:r>
              <a:rPr lang="de-DE" altLang="de-DE" dirty="0" smtClean="0"/>
              <a:t>Eingänge und Rendezvous</a:t>
            </a:r>
          </a:p>
        </p:txBody>
      </p:sp>
      <p:sp>
        <p:nvSpPr>
          <p:cNvPr id="8197" name="Rectangle 3"/>
          <p:cNvSpPr>
            <a:spLocks noGrp="1" noChangeArrowheads="1"/>
          </p:cNvSpPr>
          <p:nvPr>
            <p:ph idx="1"/>
          </p:nvPr>
        </p:nvSpPr>
        <p:spPr>
          <a:xfrm>
            <a:off x="611560" y="1916832"/>
            <a:ext cx="7918648" cy="4320480"/>
          </a:xfrm>
        </p:spPr>
        <p:txBody>
          <a:bodyPr/>
          <a:lstStyle/>
          <a:p>
            <a:pPr marL="0" indent="0" eaLnBrk="1" hangingPunct="1">
              <a:lnSpc>
                <a:spcPct val="80000"/>
              </a:lnSpc>
              <a:buNone/>
            </a:pPr>
            <a:r>
              <a:rPr lang="de-DE" altLang="de-DE" sz="1900" dirty="0" smtClean="0"/>
              <a:t>Eingänge entsprechen Prozeduren, sie </a:t>
            </a:r>
            <a:r>
              <a:rPr lang="de-DE" altLang="de-DE" sz="1900" dirty="0"/>
              <a:t>sind </a:t>
            </a:r>
            <a:r>
              <a:rPr lang="de-DE" altLang="de-DE" sz="1900" dirty="0" smtClean="0"/>
              <a:t>allerdings im Gegensatz </a:t>
            </a:r>
            <a:r>
              <a:rPr lang="de-DE" altLang="de-DE" sz="1900" dirty="0"/>
              <a:t>zu </a:t>
            </a:r>
            <a:r>
              <a:rPr lang="de-DE" altLang="de-DE" sz="1900" dirty="0" smtClean="0"/>
              <a:t>diesen nicht</a:t>
            </a:r>
            <a:r>
              <a:rPr lang="de-DE" altLang="de-DE" sz="1900" i="1" dirty="0" smtClean="0"/>
              <a:t> </a:t>
            </a:r>
            <a:r>
              <a:rPr lang="de-DE" altLang="de-DE" sz="1900" i="1" dirty="0"/>
              <a:t>re-entrant</a:t>
            </a:r>
            <a:r>
              <a:rPr lang="de-DE" altLang="de-DE" sz="1900" dirty="0" smtClean="0"/>
              <a:t>. (Es gibt keine Entsprechung zu Funktionen.)</a:t>
            </a:r>
          </a:p>
          <a:p>
            <a:pPr marL="269875" indent="-269875" eaLnBrk="1" hangingPunct="1">
              <a:lnSpc>
                <a:spcPct val="80000"/>
              </a:lnSpc>
            </a:pPr>
            <a:r>
              <a:rPr lang="de-DE" altLang="de-DE" sz="1900" dirty="0"/>
              <a:t>Zu jedem Eingang gehört eine Warteschlange, in die Aufrufer </a:t>
            </a:r>
            <a:r>
              <a:rPr lang="de-DE" altLang="de-DE" sz="1900" dirty="0" smtClean="0"/>
              <a:t>eingeord-net </a:t>
            </a:r>
            <a:r>
              <a:rPr lang="de-DE" altLang="de-DE" sz="1900" dirty="0"/>
              <a:t>werden (gewöhnlich gemäß FIFO</a:t>
            </a:r>
            <a:r>
              <a:rPr lang="de-DE" altLang="de-DE" sz="1900" dirty="0" smtClean="0"/>
              <a:t>), wenn der Gerufene nicht bereit ist.</a:t>
            </a:r>
          </a:p>
          <a:p>
            <a:pPr marL="269875" indent="-269875" eaLnBrk="1" hangingPunct="1">
              <a:lnSpc>
                <a:spcPct val="80000"/>
              </a:lnSpc>
            </a:pPr>
            <a:r>
              <a:rPr lang="de-DE" altLang="de-DE" sz="1900" dirty="0" smtClean="0"/>
              <a:t>Zu jedem Eingang gehört gewöhnlich eine Annahme-Anweisung. Es können auch mehrere sein, die auch </a:t>
            </a:r>
            <a:r>
              <a:rPr lang="de-DE" altLang="de-DE" sz="1900" i="1" dirty="0" smtClean="0"/>
              <a:t>unterschiedliche</a:t>
            </a:r>
            <a:r>
              <a:rPr lang="de-DE" altLang="de-DE" sz="1900" dirty="0" smtClean="0"/>
              <a:t> Anweisungen im Do-Teil enthalten dürfen (ein weiterer Unterschied zu Prozeduren). </a:t>
            </a:r>
            <a:r>
              <a:rPr lang="de-DE" altLang="de-DE" sz="1900" dirty="0" smtClean="0">
                <a:solidFill>
                  <a:srgbClr val="FF0000"/>
                </a:solidFill>
              </a:rPr>
              <a:t>Die zugehörige Annahme-Anweisung darf auch fehlen.</a:t>
            </a:r>
            <a:endParaRPr lang="de-DE" altLang="de-DE" sz="1900" dirty="0">
              <a:solidFill>
                <a:srgbClr val="FF0000"/>
              </a:solidFill>
            </a:endParaRPr>
          </a:p>
          <a:p>
            <a:pPr marL="269875" indent="-269875" eaLnBrk="1" hangingPunct="1">
              <a:lnSpc>
                <a:spcPct val="80000"/>
              </a:lnSpc>
            </a:pPr>
            <a:r>
              <a:rPr lang="de-DE" altLang="de-DE" sz="1900" dirty="0" smtClean="0"/>
              <a:t>Prozesse </a:t>
            </a:r>
            <a:r>
              <a:rPr lang="de-DE" altLang="de-DE" sz="1900" dirty="0"/>
              <a:t>können zu </a:t>
            </a:r>
            <a:r>
              <a:rPr lang="de-DE" altLang="de-DE" sz="1900" dirty="0" smtClean="0"/>
              <a:t>gegebener Zeit bzw. Bedingung mit anderen Prozessen synchronisiert werden mittels eines </a:t>
            </a:r>
            <a:r>
              <a:rPr lang="de-DE" altLang="de-DE" sz="1900" i="1" dirty="0" smtClean="0"/>
              <a:t>Rendezvous</a:t>
            </a:r>
            <a:r>
              <a:rPr lang="de-DE" altLang="de-DE" sz="1900" dirty="0" smtClean="0"/>
              <a:t>, eines Eingangsaufrufs (</a:t>
            </a:r>
            <a:r>
              <a:rPr lang="de-DE" altLang="de-DE" sz="1900" i="1" dirty="0" smtClean="0"/>
              <a:t>entry call</a:t>
            </a:r>
            <a:r>
              <a:rPr lang="de-DE" altLang="de-DE" sz="1900" dirty="0" smtClean="0"/>
              <a:t>).</a:t>
            </a:r>
          </a:p>
          <a:p>
            <a:pPr marL="269875" indent="-269875" eaLnBrk="1" hangingPunct="1">
              <a:lnSpc>
                <a:spcPct val="80000"/>
              </a:lnSpc>
            </a:pPr>
            <a:r>
              <a:rPr lang="de-DE" altLang="de-DE" sz="1900" dirty="0" smtClean="0"/>
              <a:t>Solange das Rendezvous dauert, ist der rufende Prozess blockiert, der gerufene führt das Rendezvous durch. Die Prozesse können währenddessen auf sichere Weise gemeinsame globale Daten nutzen oder lokale Daten über Parameter austauschen.</a:t>
            </a:r>
          </a:p>
          <a:p>
            <a:pPr marL="269875" indent="-269875" eaLnBrk="1" hangingPunct="1">
              <a:lnSpc>
                <a:spcPct val="80000"/>
              </a:lnSpc>
            </a:pPr>
            <a:r>
              <a:rPr lang="de-DE" altLang="de-DE" sz="1900" dirty="0" smtClean="0"/>
              <a:t>Beide an einem Rendezvous beteiligten Prozesse laufen danach unabhängig voneinander weiter.</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33</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7180411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lstStyle/>
          <a:p>
            <a:pPr eaLnBrk="1" hangingPunct="1"/>
            <a:r>
              <a:rPr lang="de-DE" altLang="de-DE" dirty="0" smtClean="0"/>
              <a:t>Eingangsausführung</a:t>
            </a:r>
          </a:p>
        </p:txBody>
      </p:sp>
      <p:sp>
        <p:nvSpPr>
          <p:cNvPr id="11269" name="Rectangle 3"/>
          <p:cNvSpPr>
            <a:spLocks noGrp="1" noChangeArrowheads="1"/>
          </p:cNvSpPr>
          <p:nvPr>
            <p:ph idx="1"/>
          </p:nvPr>
        </p:nvSpPr>
        <p:spPr>
          <a:xfrm>
            <a:off x="685800" y="1988840"/>
            <a:ext cx="7772400" cy="4259560"/>
          </a:xfrm>
        </p:spPr>
        <p:txBody>
          <a:bodyPr/>
          <a:lstStyle/>
          <a:p>
            <a:pPr marL="0" indent="0" eaLnBrk="1" hangingPunct="1">
              <a:lnSpc>
                <a:spcPct val="80000"/>
              </a:lnSpc>
              <a:buNone/>
            </a:pPr>
            <a:r>
              <a:rPr lang="de-DE" altLang="de-DE" sz="2800" dirty="0" smtClean="0"/>
              <a:t>Eingangsaufruf</a:t>
            </a:r>
          </a:p>
          <a:p>
            <a:pPr marL="442913" indent="0" eaLnBrk="1" hangingPunct="1">
              <a:lnSpc>
                <a:spcPct val="80000"/>
              </a:lnSpc>
              <a:buNone/>
            </a:pPr>
            <a:r>
              <a:rPr lang="de-DE" altLang="de-DE" sz="2400" dirty="0" smtClean="0">
                <a:latin typeface="Courier New" pitchFamily="49" charset="0"/>
                <a:cs typeface="Courier New" pitchFamily="49" charset="0"/>
              </a:rPr>
              <a:t>  Sklave.Aufräumen;</a:t>
            </a:r>
          </a:p>
          <a:p>
            <a:pPr marL="269875" indent="-269875" eaLnBrk="1" hangingPunct="1">
              <a:lnSpc>
                <a:spcPct val="80000"/>
              </a:lnSpc>
            </a:pPr>
            <a:r>
              <a:rPr lang="de-DE" altLang="de-DE" sz="2800" dirty="0" smtClean="0">
                <a:cs typeface="Courier New" pitchFamily="49" charset="0"/>
              </a:rPr>
              <a:t>Ist der Gerufene bereit, den Eingang zu bedienen, findet </a:t>
            </a:r>
            <a:r>
              <a:rPr lang="de-DE" altLang="de-DE" sz="2800" dirty="0">
                <a:cs typeface="Courier New" pitchFamily="49" charset="0"/>
              </a:rPr>
              <a:t>das </a:t>
            </a:r>
            <a:r>
              <a:rPr lang="de-DE" altLang="de-DE" sz="2800" i="1" dirty="0" smtClean="0">
                <a:cs typeface="Courier New" pitchFamily="49" charset="0"/>
              </a:rPr>
              <a:t>Rendezvous</a:t>
            </a:r>
            <a:r>
              <a:rPr lang="de-DE" altLang="de-DE" sz="2800" dirty="0" smtClean="0">
                <a:cs typeface="Courier New" pitchFamily="49" charset="0"/>
              </a:rPr>
              <a:t> sofort statt.</a:t>
            </a:r>
          </a:p>
          <a:p>
            <a:pPr marL="269875" indent="-269875" eaLnBrk="1" hangingPunct="1">
              <a:lnSpc>
                <a:spcPct val="80000"/>
              </a:lnSpc>
            </a:pPr>
            <a:r>
              <a:rPr lang="de-DE" altLang="de-DE" sz="2800" dirty="0">
                <a:cs typeface="Courier New" pitchFamily="49" charset="0"/>
              </a:rPr>
              <a:t>Andernfalls wird der </a:t>
            </a:r>
            <a:r>
              <a:rPr lang="de-DE" altLang="de-DE" sz="2800" dirty="0" smtClean="0">
                <a:cs typeface="Courier New" pitchFamily="49" charset="0"/>
              </a:rPr>
              <a:t>Aufrufer </a:t>
            </a:r>
            <a:r>
              <a:rPr lang="de-DE" altLang="de-DE" sz="2800" dirty="0">
                <a:cs typeface="Courier New" pitchFamily="49" charset="0"/>
              </a:rPr>
              <a:t>blockiert, d.h. an die </a:t>
            </a:r>
            <a:r>
              <a:rPr lang="de-DE" altLang="de-DE" sz="2800" i="1" dirty="0">
                <a:cs typeface="Courier New" pitchFamily="49" charset="0"/>
              </a:rPr>
              <a:t>Warteschlange</a:t>
            </a:r>
            <a:r>
              <a:rPr lang="de-DE" altLang="de-DE" sz="2800" dirty="0">
                <a:cs typeface="Courier New" pitchFamily="49" charset="0"/>
              </a:rPr>
              <a:t> des Eingangs </a:t>
            </a:r>
            <a:r>
              <a:rPr lang="de-DE" altLang="de-DE" sz="2800" dirty="0" smtClean="0">
                <a:cs typeface="Courier New" pitchFamily="49" charset="0"/>
              </a:rPr>
              <a:t>angehängt.</a:t>
            </a:r>
          </a:p>
          <a:p>
            <a:pPr marL="269875" indent="-269875" eaLnBrk="1" hangingPunct="1">
              <a:lnSpc>
                <a:spcPct val="80000"/>
              </a:lnSpc>
            </a:pPr>
            <a:r>
              <a:rPr lang="de-DE" altLang="de-DE" sz="2800" dirty="0" smtClean="0">
                <a:cs typeface="Courier New" pitchFamily="49" charset="0"/>
              </a:rPr>
              <a:t>Sobald der Gerufene dann den Eingang bedient, wird der erste Prozess aus der Warteschlange geholt.</a:t>
            </a:r>
          </a:p>
          <a:p>
            <a:pPr marL="269875" indent="-269875" eaLnBrk="1" hangingPunct="1">
              <a:lnSpc>
                <a:spcPct val="80000"/>
              </a:lnSpc>
            </a:pPr>
            <a:r>
              <a:rPr lang="de-DE" altLang="de-DE" sz="2800" dirty="0" smtClean="0">
                <a:cs typeface="Courier New" pitchFamily="49" charset="0"/>
              </a:rPr>
              <a:t>Sobald der Eingang bedient wird, </a:t>
            </a:r>
            <a:r>
              <a:rPr lang="de-DE" altLang="de-DE" sz="2800" dirty="0">
                <a:cs typeface="Courier New" pitchFamily="49" charset="0"/>
              </a:rPr>
              <a:t>befinden sich </a:t>
            </a:r>
            <a:r>
              <a:rPr lang="de-DE" altLang="de-DE" sz="2800" dirty="0" smtClean="0">
                <a:cs typeface="Courier New" pitchFamily="49" charset="0"/>
              </a:rPr>
              <a:t>die Prozesse im </a:t>
            </a:r>
            <a:r>
              <a:rPr lang="de-DE" altLang="de-DE" sz="2800" i="1" dirty="0" smtClean="0">
                <a:cs typeface="Courier New" pitchFamily="49" charset="0"/>
              </a:rPr>
              <a:t>Rendezvous</a:t>
            </a:r>
            <a:r>
              <a:rPr lang="de-DE" altLang="de-DE" sz="2800" dirty="0" smtClean="0">
                <a:cs typeface="Courier New" pitchFamily="49" charset="0"/>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xfrm>
            <a:off x="685800" y="476672"/>
            <a:ext cx="7772400" cy="1275928"/>
          </a:xfrm>
        </p:spPr>
        <p:txBody>
          <a:bodyPr/>
          <a:lstStyle/>
          <a:p>
            <a:pPr eaLnBrk="1" hangingPunct="1"/>
            <a:r>
              <a:rPr lang="de-DE" altLang="de-DE" dirty="0" smtClean="0"/>
              <a:t>Eingangsausführung</a:t>
            </a:r>
            <a:br>
              <a:rPr lang="de-DE" altLang="de-DE" dirty="0" smtClean="0"/>
            </a:br>
            <a:r>
              <a:rPr lang="de-DE" altLang="de-DE" dirty="0" smtClean="0"/>
              <a:t>(Fortsetzung)</a:t>
            </a:r>
          </a:p>
        </p:txBody>
      </p:sp>
      <p:sp>
        <p:nvSpPr>
          <p:cNvPr id="11269" name="Rectangle 3"/>
          <p:cNvSpPr>
            <a:spLocks noGrp="1" noChangeArrowheads="1"/>
          </p:cNvSpPr>
          <p:nvPr>
            <p:ph idx="1"/>
          </p:nvPr>
        </p:nvSpPr>
        <p:spPr>
          <a:xfrm>
            <a:off x="685800" y="1988840"/>
            <a:ext cx="7772400" cy="4107160"/>
          </a:xfrm>
        </p:spPr>
        <p:txBody>
          <a:bodyPr/>
          <a:lstStyle/>
          <a:p>
            <a:pPr marL="269875" indent="-269875" eaLnBrk="1" hangingPunct="1">
              <a:lnSpc>
                <a:spcPct val="80000"/>
              </a:lnSpc>
            </a:pPr>
            <a:r>
              <a:rPr lang="de-DE" altLang="de-DE" sz="2400" dirty="0"/>
              <a:t>Ein Eingang wird in einer </a:t>
            </a:r>
            <a:r>
              <a:rPr lang="de-DE" altLang="de-DE" sz="2400" dirty="0" smtClean="0"/>
              <a:t>Annahme-Anweisung ausge-führt</a:t>
            </a:r>
            <a:r>
              <a:rPr lang="de-DE" altLang="de-DE" sz="2400" dirty="0"/>
              <a:t>. Sie ist konform zur Eingangsvereinbarung. Zu einem Eingang kann es beliebig viele </a:t>
            </a:r>
            <a:r>
              <a:rPr lang="de-DE" altLang="de-DE" sz="2400" dirty="0" smtClean="0"/>
              <a:t>Annahme-Anweisungen </a:t>
            </a:r>
            <a:r>
              <a:rPr lang="de-DE" altLang="de-DE" sz="2400" dirty="0"/>
              <a:t>mit unterschiedlichem Rumpf geben.</a:t>
            </a:r>
          </a:p>
          <a:p>
            <a:pPr marL="714375" indent="0" eaLnBrk="1" hangingPunct="1">
              <a:lnSpc>
                <a:spcPct val="80000"/>
              </a:lnSpc>
              <a:buNone/>
            </a:pPr>
            <a:r>
              <a:rPr lang="de-DE" altLang="de-DE" sz="2000" b="1" dirty="0">
                <a:latin typeface="Courier New" pitchFamily="49" charset="0"/>
              </a:rPr>
              <a:t>accept </a:t>
            </a:r>
            <a:r>
              <a:rPr lang="de-DE" altLang="de-DE" sz="2000" dirty="0">
                <a:latin typeface="Courier New" pitchFamily="49" charset="0"/>
              </a:rPr>
              <a:t>Aufräumen </a:t>
            </a:r>
            <a:r>
              <a:rPr lang="de-DE" altLang="de-DE" sz="2000" b="1" dirty="0">
                <a:latin typeface="Courier New" pitchFamily="49" charset="0"/>
              </a:rPr>
              <a:t>do</a:t>
            </a:r>
            <a:r>
              <a:rPr lang="de-DE" altLang="de-DE" sz="2000" dirty="0">
                <a:latin typeface="Courier New" pitchFamily="49" charset="0"/>
              </a:rPr>
              <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exception</a:t>
            </a:r>
            <a:r>
              <a:rPr lang="de-DE" altLang="de-DE" sz="2000" dirty="0">
                <a:latin typeface="Courier New" pitchFamily="49" charset="0"/>
              </a:rPr>
              <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end </a:t>
            </a:r>
            <a:r>
              <a:rPr lang="de-DE" altLang="de-DE" sz="2000" dirty="0">
                <a:latin typeface="Courier New" pitchFamily="49" charset="0"/>
              </a:rPr>
              <a:t>Aufräumen;</a:t>
            </a:r>
          </a:p>
          <a:p>
            <a:pPr marL="273050" indent="0" eaLnBrk="1" hangingPunct="1">
              <a:lnSpc>
                <a:spcPct val="80000"/>
              </a:lnSpc>
              <a:buNone/>
            </a:pPr>
            <a:r>
              <a:rPr lang="de-DE" altLang="de-DE" sz="2000" dirty="0"/>
              <a:t>Der </a:t>
            </a:r>
            <a:r>
              <a:rPr lang="de-DE" altLang="de-DE" sz="2000" b="1" dirty="0">
                <a:latin typeface="Courier New" pitchFamily="49" charset="0"/>
              </a:rPr>
              <a:t>do</a:t>
            </a:r>
            <a:r>
              <a:rPr lang="de-DE" altLang="de-DE" sz="2400" dirty="0"/>
              <a:t>-Teil kann auch fehlen.</a:t>
            </a:r>
          </a:p>
          <a:p>
            <a:pPr marL="269875" indent="-269875" eaLnBrk="1" hangingPunct="1">
              <a:lnSpc>
                <a:spcPct val="80000"/>
              </a:lnSpc>
            </a:pPr>
            <a:r>
              <a:rPr lang="de-DE" altLang="de-DE" sz="2400" dirty="0" smtClean="0">
                <a:solidFill>
                  <a:srgbClr val="FF0066"/>
                </a:solidFill>
              </a:rPr>
              <a:t>Die Annahme-Anweisung darf </a:t>
            </a:r>
            <a:r>
              <a:rPr lang="de-DE" altLang="de-DE" sz="2400" dirty="0">
                <a:solidFill>
                  <a:srgbClr val="FF0066"/>
                </a:solidFill>
              </a:rPr>
              <a:t>auch fehlen: Dann wird ein Aufrufer auf ewig blockiert (es sei denn, es ist ein bedingter oder zeitbegrenzter Eingangsaufruf</a:t>
            </a:r>
            <a:r>
              <a:rPr lang="de-DE" altLang="de-DE" sz="2400" dirty="0" smtClean="0">
                <a:solidFill>
                  <a:srgbClr val="FF0066"/>
                </a:solidFill>
              </a:rPr>
              <a:t>)!</a:t>
            </a:r>
            <a:endParaRPr lang="de-DE" altLang="de-DE" sz="2400" dirty="0">
              <a:solidFill>
                <a:srgbClr val="FF0066"/>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9835530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Ausnahmen in Prozessen</a:t>
            </a:r>
            <a:endParaRPr lang="de-DE" dirty="0"/>
          </a:p>
        </p:txBody>
      </p:sp>
      <p:sp>
        <p:nvSpPr>
          <p:cNvPr id="3" name="Inhaltsplatzhalter 2"/>
          <p:cNvSpPr>
            <a:spLocks noGrp="1"/>
          </p:cNvSpPr>
          <p:nvPr>
            <p:ph idx="1"/>
          </p:nvPr>
        </p:nvSpPr>
        <p:spPr/>
        <p:txBody>
          <a:bodyPr/>
          <a:lstStyle/>
          <a:p>
            <a:pPr marL="0" indent="0">
              <a:buNone/>
            </a:pPr>
            <a:r>
              <a:rPr lang="de-DE" altLang="de-DE" sz="2800" dirty="0" smtClean="0"/>
              <a:t>(</a:t>
            </a:r>
            <a:r>
              <a:rPr lang="de-DE" altLang="de-DE" sz="2800" dirty="0"/>
              <a:t>Wiederholung von Folie </a:t>
            </a:r>
            <a:r>
              <a:rPr lang="de-DE" altLang="de-DE" sz="2800" dirty="0" smtClean="0"/>
              <a:t>30)</a:t>
            </a:r>
            <a:endParaRPr lang="de-DE" altLang="de-DE" sz="2800" dirty="0"/>
          </a:p>
          <a:p>
            <a:r>
              <a:rPr lang="de-DE" altLang="de-DE" sz="2800" dirty="0" smtClean="0"/>
              <a:t>Eine </a:t>
            </a:r>
            <a:r>
              <a:rPr lang="de-DE" altLang="de-DE" sz="2800" dirty="0"/>
              <a:t>unbehandelte Ausnahme, die während eines Rendezvous ausgelöst wird, wird auch an den Aufrufer weitergegeben. Das Rendezvous ist damit beendet.</a:t>
            </a:r>
          </a:p>
          <a:p>
            <a:r>
              <a:rPr lang="de-DE" sz="2800" dirty="0" smtClean="0"/>
              <a:t>Eine im Prozessrumpf unbehandelte Ausnahme beendet den Prozess stillschweigend.</a:t>
            </a:r>
            <a:r>
              <a:rPr lang="de-DE" altLang="de-DE" dirty="0">
                <a:solidFill>
                  <a:srgbClr val="FF0066"/>
                </a:solidFill>
              </a:rPr>
              <a:t> </a:t>
            </a:r>
            <a:r>
              <a:rPr lang="de-DE" altLang="de-DE" sz="2800" dirty="0" smtClean="0">
                <a:solidFill>
                  <a:srgbClr val="C00000"/>
                </a:solidFill>
              </a:rPr>
              <a:t>Ada2012</a:t>
            </a:r>
            <a:r>
              <a:rPr lang="de-DE" altLang="de-DE" sz="2800" dirty="0" smtClean="0"/>
              <a:t> </a:t>
            </a:r>
            <a:r>
              <a:rPr lang="de-DE" altLang="de-DE" sz="2800" dirty="0"/>
              <a:t>bietet zum Erkennen solcher Situationen das Paket </a:t>
            </a:r>
            <a:r>
              <a:rPr lang="de-DE" altLang="de-DE" sz="2600" dirty="0" smtClean="0">
                <a:latin typeface="Courier New" panose="02070309020205020404" pitchFamily="49" charset="0"/>
                <a:cs typeface="Courier New" panose="02070309020205020404" pitchFamily="49" charset="0"/>
              </a:rPr>
              <a:t>Ada.Task_Termination</a:t>
            </a:r>
            <a:r>
              <a:rPr lang="de-DE" altLang="de-DE" sz="2800" dirty="0" smtClean="0"/>
              <a:t>.</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36</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5993792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r>
              <a:rPr lang="de-DE" altLang="de-DE" dirty="0" smtClean="0"/>
              <a:t>Rendezvous</a:t>
            </a:r>
          </a:p>
        </p:txBody>
      </p:sp>
      <p:sp>
        <p:nvSpPr>
          <p:cNvPr id="12291" name="Inhaltsplatzhalter 2"/>
          <p:cNvSpPr>
            <a:spLocks noGrp="1"/>
          </p:cNvSpPr>
          <p:nvPr>
            <p:ph idx="1"/>
          </p:nvPr>
        </p:nvSpPr>
        <p:spPr>
          <a:xfrm>
            <a:off x="611560" y="1943100"/>
            <a:ext cx="7914184" cy="4114800"/>
          </a:xfrm>
        </p:spPr>
        <p:txBody>
          <a:bodyPr/>
          <a:lstStyle/>
          <a:p>
            <a:pPr marL="0" indent="0">
              <a:buFontTx/>
              <a:buNone/>
            </a:pPr>
            <a:r>
              <a:rPr lang="de-DE" altLang="de-DE" sz="2400" dirty="0" smtClean="0"/>
              <a:t>Ein Rendezvous sollte so kurz wie möglich sein, damit der rufende Prozess nicht unnötig blockiert wird.</a:t>
            </a:r>
          </a:p>
          <a:p>
            <a:pPr marL="0" indent="0">
              <a:buFontTx/>
              <a:buNone/>
            </a:pPr>
            <a:endParaRPr lang="de-DE" altLang="de-DE" sz="1000" b="1" dirty="0" smtClean="0">
              <a:solidFill>
                <a:srgbClr val="000000"/>
              </a:solidFill>
              <a:latin typeface="Courier New" pitchFamily="49" charset="0"/>
            </a:endParaRPr>
          </a:p>
          <a:p>
            <a:pPr marL="271463" indent="0">
              <a:buFontTx/>
              <a:buNone/>
            </a:pPr>
            <a:r>
              <a:rPr lang="de-DE" altLang="de-DE" sz="1800" b="1" dirty="0" smtClean="0">
                <a:latin typeface="Courier New" pitchFamily="49" charset="0"/>
              </a:rPr>
              <a:t>accept</a:t>
            </a:r>
            <a:r>
              <a:rPr lang="de-DE" altLang="de-DE" sz="1800" dirty="0" smtClean="0">
                <a:latin typeface="Courier New" pitchFamily="49" charset="0"/>
              </a:rPr>
              <a:t> E;              -- </a:t>
            </a:r>
            <a:r>
              <a:rPr lang="de-DE" altLang="de-DE" sz="1800" i="1" dirty="0" smtClean="0">
                <a:latin typeface="Courier New" pitchFamily="49" charset="0"/>
              </a:rPr>
              <a:t>Rendezvous ohne Rumpf</a:t>
            </a:r>
            <a:br>
              <a:rPr lang="de-DE" altLang="de-DE" sz="1800" i="1" dirty="0" smtClean="0">
                <a:latin typeface="Courier New" pitchFamily="49" charset="0"/>
              </a:rPr>
            </a:br>
            <a:endParaRPr lang="de-DE" altLang="de-DE" sz="1000" i="1" dirty="0" smtClean="0">
              <a:latin typeface="Courier New" pitchFamily="49" charset="0"/>
            </a:endParaRPr>
          </a:p>
          <a:p>
            <a:pPr marL="271463" indent="0">
              <a:buFontTx/>
              <a:buNone/>
            </a:pPr>
            <a:r>
              <a:rPr lang="de-DE" altLang="de-DE" sz="1800" b="1" dirty="0" smtClean="0">
                <a:latin typeface="Courier New" pitchFamily="49" charset="0"/>
              </a:rPr>
              <a:t>accept</a:t>
            </a:r>
            <a:r>
              <a:rPr lang="de-DE" altLang="de-DE" sz="1800" dirty="0" smtClean="0">
                <a:latin typeface="Courier New" pitchFamily="49" charset="0"/>
              </a:rPr>
              <a:t> E (P: </a:t>
            </a:r>
            <a:r>
              <a:rPr lang="de-DE" altLang="de-DE" sz="1800" b="1" dirty="0" smtClean="0">
                <a:latin typeface="Courier New" pitchFamily="49" charset="0"/>
              </a:rPr>
              <a:t>in</a:t>
            </a:r>
            <a:r>
              <a:rPr lang="de-DE" altLang="de-DE" sz="1800" dirty="0" smtClean="0">
                <a:latin typeface="Courier New" pitchFamily="49" charset="0"/>
              </a:rPr>
              <a:t> T);    -- </a:t>
            </a:r>
            <a:r>
              <a:rPr lang="de-DE" altLang="de-DE" sz="1800" i="1" dirty="0" smtClean="0">
                <a:latin typeface="Courier New" pitchFamily="49" charset="0"/>
              </a:rPr>
              <a:t>Parameter werden ignoriert!</a:t>
            </a:r>
            <a:br>
              <a:rPr lang="de-DE" altLang="de-DE" sz="1800" i="1" dirty="0" smtClean="0">
                <a:latin typeface="Courier New" pitchFamily="49" charset="0"/>
              </a:rPr>
            </a:br>
            <a:endParaRPr lang="de-DE" altLang="de-DE" sz="1000" b="1" i="1" dirty="0" smtClean="0">
              <a:solidFill>
                <a:srgbClr val="000000"/>
              </a:solidFill>
              <a:latin typeface="Courier New" pitchFamily="49" charset="0"/>
            </a:endParaRPr>
          </a:p>
          <a:p>
            <a:pPr marL="271463" indent="0">
              <a:buFontTx/>
              <a:buNone/>
            </a:pPr>
            <a:r>
              <a:rPr lang="de-DE" altLang="de-DE" sz="1800" b="1" dirty="0" smtClean="0">
                <a:solidFill>
                  <a:srgbClr val="000000"/>
                </a:solidFill>
                <a:latin typeface="Courier New" pitchFamily="49" charset="0"/>
              </a:rPr>
              <a:t>accept</a:t>
            </a:r>
            <a:r>
              <a:rPr lang="de-DE" altLang="de-DE" sz="1800" dirty="0" smtClean="0">
                <a:solidFill>
                  <a:srgbClr val="000000"/>
                </a:solidFill>
                <a:latin typeface="Courier New" pitchFamily="49" charset="0"/>
              </a:rPr>
              <a:t> E (P: </a:t>
            </a:r>
            <a:r>
              <a:rPr lang="de-DE" altLang="de-DE" sz="1800" b="1" dirty="0" smtClean="0">
                <a:solidFill>
                  <a:srgbClr val="000000"/>
                </a:solidFill>
                <a:latin typeface="Courier New" pitchFamily="49" charset="0"/>
              </a:rPr>
              <a:t>in</a:t>
            </a:r>
            <a:r>
              <a:rPr lang="de-DE" altLang="de-DE" sz="1800" dirty="0" smtClean="0">
                <a:solidFill>
                  <a:srgbClr val="000000"/>
                </a:solidFill>
                <a:latin typeface="Courier New" pitchFamily="49" charset="0"/>
              </a:rPr>
              <a:t> T) </a:t>
            </a:r>
            <a:r>
              <a:rPr lang="de-DE" altLang="de-DE" sz="1800" b="1" dirty="0" smtClean="0">
                <a:solidFill>
                  <a:srgbClr val="000000"/>
                </a:solidFill>
                <a:latin typeface="Courier New" pitchFamily="49" charset="0"/>
              </a:rPr>
              <a:t>do  </a:t>
            </a:r>
            <a:r>
              <a:rPr lang="de-DE" altLang="de-DE" sz="1800" dirty="0" smtClean="0">
                <a:solidFill>
                  <a:srgbClr val="000000"/>
                </a:solidFill>
                <a:latin typeface="Courier New" pitchFamily="49" charset="0"/>
              </a:rPr>
              <a:t>-- </a:t>
            </a:r>
            <a:r>
              <a:rPr lang="de-DE" altLang="de-DE" sz="1800" i="1" dirty="0" smtClean="0">
                <a:solidFill>
                  <a:srgbClr val="000000"/>
                </a:solidFill>
                <a:latin typeface="Courier New" pitchFamily="49" charset="0"/>
              </a:rPr>
              <a:t>Parameter in lokaler Kopie</a:t>
            </a:r>
            <a:br>
              <a:rPr lang="de-DE" altLang="de-DE" sz="1800" i="1" dirty="0" smtClean="0">
                <a:solidFill>
                  <a:srgbClr val="000000"/>
                </a:solidFill>
                <a:latin typeface="Courier New" pitchFamily="49" charset="0"/>
              </a:rPr>
            </a:br>
            <a:r>
              <a:rPr lang="de-DE" altLang="de-DE" sz="1800" dirty="0" smtClean="0">
                <a:solidFill>
                  <a:srgbClr val="000000"/>
                </a:solidFill>
                <a:latin typeface="Courier New" pitchFamily="49" charset="0"/>
              </a:rPr>
              <a:t>  Lokal := P;          -- </a:t>
            </a:r>
            <a:r>
              <a:rPr lang="de-DE" altLang="de-DE" sz="1800" i="1" dirty="0" smtClean="0">
                <a:solidFill>
                  <a:srgbClr val="000000"/>
                </a:solidFill>
                <a:latin typeface="Courier New" pitchFamily="49" charset="0"/>
              </a:rPr>
              <a:t>speichern und nach dem Ende</a:t>
            </a:r>
            <a:br>
              <a:rPr lang="de-DE" altLang="de-DE" sz="1800" i="1" dirty="0" smtClean="0">
                <a:solidFill>
                  <a:srgbClr val="000000"/>
                </a:solidFill>
                <a:latin typeface="Courier New" pitchFamily="49" charset="0"/>
              </a:rPr>
            </a:br>
            <a:r>
              <a:rPr lang="de-DE" altLang="de-DE" sz="1800" b="1" dirty="0" smtClean="0">
                <a:solidFill>
                  <a:srgbClr val="000000"/>
                </a:solidFill>
                <a:latin typeface="Courier New" pitchFamily="49" charset="0"/>
              </a:rPr>
              <a:t>end</a:t>
            </a:r>
            <a:r>
              <a:rPr lang="de-DE" altLang="de-DE" sz="1800" dirty="0" smtClean="0">
                <a:solidFill>
                  <a:srgbClr val="000000"/>
                </a:solidFill>
                <a:latin typeface="Courier New" pitchFamily="49" charset="0"/>
              </a:rPr>
              <a:t> E;                 -- </a:t>
            </a:r>
            <a:r>
              <a:rPr lang="de-DE" altLang="de-DE" sz="1800" i="1" dirty="0" smtClean="0">
                <a:solidFill>
                  <a:srgbClr val="000000"/>
                </a:solidFill>
                <a:latin typeface="Courier New" pitchFamily="49" charset="0"/>
              </a:rPr>
              <a:t>des Rendezvous verarbeiten!</a:t>
            </a:r>
            <a:br>
              <a:rPr lang="de-DE" altLang="de-DE" sz="1800" i="1" dirty="0" smtClean="0">
                <a:solidFill>
                  <a:srgbClr val="000000"/>
                </a:solidFill>
                <a:latin typeface="Courier New" pitchFamily="49" charset="0"/>
              </a:rPr>
            </a:br>
            <a:r>
              <a:rPr lang="de-DE" altLang="de-DE" sz="1800" i="1" dirty="0" smtClean="0">
                <a:solidFill>
                  <a:srgbClr val="000000"/>
                </a:solidFill>
                <a:latin typeface="Courier New" pitchFamily="49" charset="0"/>
              </a:rPr>
              <a:t>… Lokal …</a:t>
            </a:r>
          </a:p>
          <a:p>
            <a:pPr marL="271463" indent="0">
              <a:buFontTx/>
              <a:buNone/>
            </a:pPr>
            <a:endParaRPr lang="de-DE" altLang="de-DE" sz="1000" i="1" dirty="0" smtClean="0">
              <a:solidFill>
                <a:srgbClr val="000000"/>
              </a:solidFill>
              <a:latin typeface="Courier New" pitchFamily="49" charset="0"/>
            </a:endParaRPr>
          </a:p>
          <a:p>
            <a:pPr marL="271463" indent="0">
              <a:buNone/>
            </a:pPr>
            <a:r>
              <a:rPr lang="de-DE" altLang="de-DE" sz="1800" b="1" dirty="0">
                <a:solidFill>
                  <a:srgbClr val="FF0000"/>
                </a:solidFill>
                <a:latin typeface="Courier New" pitchFamily="49" charset="0"/>
              </a:rPr>
              <a:t>accept</a:t>
            </a:r>
            <a:r>
              <a:rPr lang="de-DE" altLang="de-DE" sz="1800" dirty="0">
                <a:solidFill>
                  <a:srgbClr val="FF0000"/>
                </a:solidFill>
                <a:latin typeface="Courier New" pitchFamily="49" charset="0"/>
              </a:rPr>
              <a:t> E (P: </a:t>
            </a:r>
            <a:r>
              <a:rPr lang="de-DE" altLang="de-DE" sz="1800" b="1" dirty="0">
                <a:solidFill>
                  <a:srgbClr val="FF0000"/>
                </a:solidFill>
                <a:latin typeface="Courier New" pitchFamily="49" charset="0"/>
              </a:rPr>
              <a:t>in</a:t>
            </a:r>
            <a:r>
              <a:rPr lang="de-DE" altLang="de-DE" sz="1800" dirty="0">
                <a:solidFill>
                  <a:srgbClr val="FF0000"/>
                </a:solidFill>
                <a:latin typeface="Courier New" pitchFamily="49" charset="0"/>
              </a:rPr>
              <a:t> T) </a:t>
            </a:r>
            <a:r>
              <a:rPr lang="de-DE" altLang="de-DE" sz="1800" b="1" dirty="0">
                <a:solidFill>
                  <a:srgbClr val="FF0000"/>
                </a:solidFill>
                <a:latin typeface="Courier New" pitchFamily="49" charset="0"/>
              </a:rPr>
              <a:t>do  </a:t>
            </a:r>
            <a:r>
              <a:rPr lang="de-DE" altLang="de-DE" sz="1800" dirty="0">
                <a:solidFill>
                  <a:srgbClr val="FF0000"/>
                </a:solidFill>
                <a:latin typeface="Courier New" pitchFamily="49" charset="0"/>
              </a:rPr>
              <a:t>-- </a:t>
            </a:r>
            <a:r>
              <a:rPr lang="de-DE" altLang="de-DE" sz="1800" i="1" dirty="0">
                <a:solidFill>
                  <a:srgbClr val="FF0000"/>
                </a:solidFill>
                <a:latin typeface="Courier New" pitchFamily="49" charset="0"/>
              </a:rPr>
              <a:t>Parameter </a:t>
            </a:r>
            <a:r>
              <a:rPr lang="de-DE" altLang="de-DE" sz="1800" i="1" dirty="0" smtClean="0">
                <a:solidFill>
                  <a:srgbClr val="FF0000"/>
                </a:solidFill>
                <a:latin typeface="Courier New" pitchFamily="49" charset="0"/>
              </a:rPr>
              <a:t>direkt im</a:t>
            </a:r>
            <a:r>
              <a:rPr lang="de-DE" altLang="de-DE" sz="1800" i="1" dirty="0">
                <a:solidFill>
                  <a:srgbClr val="FF0000"/>
                </a:solidFill>
                <a:latin typeface="Courier New" pitchFamily="49" charset="0"/>
              </a:rPr>
              <a:t/>
            </a:r>
            <a:br>
              <a:rPr lang="de-DE" altLang="de-DE" sz="1800" i="1" dirty="0">
                <a:solidFill>
                  <a:srgbClr val="FF0000"/>
                </a:solidFill>
                <a:latin typeface="Courier New" pitchFamily="49" charset="0"/>
              </a:rPr>
            </a:br>
            <a:r>
              <a:rPr lang="de-DE" altLang="de-DE" sz="1800" dirty="0" smtClean="0">
                <a:solidFill>
                  <a:srgbClr val="FF0000"/>
                </a:solidFill>
                <a:latin typeface="Courier New" pitchFamily="49" charset="0"/>
              </a:rPr>
              <a:t>  …                    </a:t>
            </a:r>
            <a:r>
              <a:rPr lang="de-DE" altLang="de-DE" sz="1800" dirty="0">
                <a:solidFill>
                  <a:srgbClr val="FF0000"/>
                </a:solidFill>
                <a:latin typeface="Courier New" pitchFamily="49" charset="0"/>
              </a:rPr>
              <a:t>-- </a:t>
            </a:r>
            <a:r>
              <a:rPr lang="de-DE" altLang="de-DE" sz="1800" i="1" dirty="0">
                <a:solidFill>
                  <a:srgbClr val="FF0000"/>
                </a:solidFill>
                <a:latin typeface="Courier New" pitchFamily="49" charset="0"/>
              </a:rPr>
              <a:t>Rendez</a:t>
            </a:r>
            <a:r>
              <a:rPr lang="de-DE" altLang="de-DE" sz="1800" i="1" dirty="0" smtClean="0">
                <a:solidFill>
                  <a:srgbClr val="FF0000"/>
                </a:solidFill>
                <a:latin typeface="Courier New" pitchFamily="49" charset="0"/>
              </a:rPr>
              <a:t>vous verarbeiten?</a:t>
            </a:r>
            <a:r>
              <a:rPr lang="de-DE" altLang="de-DE" sz="1800" i="1" dirty="0">
                <a:solidFill>
                  <a:srgbClr val="FF0000"/>
                </a:solidFill>
                <a:latin typeface="Courier New" pitchFamily="49" charset="0"/>
              </a:rPr>
              <a:t/>
            </a:r>
            <a:br>
              <a:rPr lang="de-DE" altLang="de-DE" sz="1800" i="1" dirty="0">
                <a:solidFill>
                  <a:srgbClr val="FF0000"/>
                </a:solidFill>
                <a:latin typeface="Courier New" pitchFamily="49" charset="0"/>
              </a:rPr>
            </a:br>
            <a:r>
              <a:rPr lang="de-DE" altLang="de-DE" sz="1800" b="1" dirty="0" smtClean="0">
                <a:solidFill>
                  <a:srgbClr val="FF0000"/>
                </a:solidFill>
                <a:latin typeface="Courier New" pitchFamily="49" charset="0"/>
              </a:rPr>
              <a:t>end</a:t>
            </a:r>
            <a:r>
              <a:rPr lang="de-DE" altLang="de-DE" sz="1800" dirty="0" smtClean="0">
                <a:solidFill>
                  <a:srgbClr val="FF0000"/>
                </a:solidFill>
                <a:latin typeface="Courier New" pitchFamily="49" charset="0"/>
              </a:rPr>
              <a:t> </a:t>
            </a:r>
            <a:r>
              <a:rPr lang="de-DE" altLang="de-DE" sz="1800" dirty="0">
                <a:solidFill>
                  <a:srgbClr val="FF0000"/>
                </a:solidFill>
                <a:latin typeface="Courier New" pitchFamily="49" charset="0"/>
              </a:rPr>
              <a:t>E;                 -- </a:t>
            </a:r>
            <a:r>
              <a:rPr lang="de-DE" altLang="de-DE" sz="1800" i="1" dirty="0" smtClean="0">
                <a:solidFill>
                  <a:srgbClr val="FF0000"/>
                </a:solidFill>
                <a:latin typeface="Courier New" pitchFamily="49" charset="0"/>
              </a:rPr>
              <a:t>Verzögert unnötig den Rufer!</a:t>
            </a:r>
            <a:endParaRPr lang="de-DE" altLang="de-DE" sz="1800" i="1"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37</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lstStyle/>
          <a:p>
            <a:r>
              <a:rPr lang="de-DE" altLang="de-DE" dirty="0" smtClean="0"/>
              <a:t>Rendezvous zerlegen</a:t>
            </a:r>
          </a:p>
        </p:txBody>
      </p:sp>
      <p:sp>
        <p:nvSpPr>
          <p:cNvPr id="13315" name="Inhaltsplatzhalter 2"/>
          <p:cNvSpPr>
            <a:spLocks noGrp="1"/>
          </p:cNvSpPr>
          <p:nvPr>
            <p:ph idx="1"/>
          </p:nvPr>
        </p:nvSpPr>
        <p:spPr/>
        <p:txBody>
          <a:bodyPr/>
          <a:lstStyle/>
          <a:p>
            <a:pPr marL="0" indent="0">
              <a:buFontTx/>
              <a:buNone/>
            </a:pPr>
            <a:r>
              <a:rPr lang="de-DE" altLang="de-DE" sz="2400" b="1" dirty="0" smtClean="0"/>
              <a:t>Modell Einkauf gegen Reparaturauftrag:</a:t>
            </a:r>
          </a:p>
          <a:p>
            <a:pPr marL="0" indent="0">
              <a:buFontTx/>
              <a:buNone/>
            </a:pPr>
            <a:r>
              <a:rPr lang="de-DE" altLang="de-DE" sz="2000" dirty="0" smtClean="0"/>
              <a:t>Ein Rendezvous mit in- und out-Parametern kann möglicherweise zerlegt werden: Der Rufer gibt nur den Auftrag ab und kommt später wieder, das Ergebnis abzuholen.</a:t>
            </a:r>
          </a:p>
        </p:txBody>
      </p:sp>
      <p:sp>
        <p:nvSpPr>
          <p:cNvPr id="13318" name="Textfeld 1"/>
          <p:cNvSpPr txBox="1">
            <a:spLocks noChangeArrowheads="1"/>
          </p:cNvSpPr>
          <p:nvPr/>
        </p:nvSpPr>
        <p:spPr bwMode="auto">
          <a:xfrm>
            <a:off x="4139951" y="3241005"/>
            <a:ext cx="4608513"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de-DE" altLang="de-DE" sz="2000" b="1" dirty="0"/>
              <a:t>Zwei kurze Rendezvous</a:t>
            </a:r>
            <a:endParaRPr lang="de-DE" altLang="de-DE" sz="800" b="1" dirty="0"/>
          </a:p>
          <a:p>
            <a:pPr eaLnBrk="1" hangingPunct="1"/>
            <a:r>
              <a:rPr lang="de-DE" altLang="de-DE" sz="800" dirty="0"/>
              <a:t/>
            </a:r>
            <a:br>
              <a:rPr lang="de-DE" altLang="de-DE" sz="800" dirty="0"/>
            </a:br>
            <a:r>
              <a:rPr lang="de-DE" altLang="de-DE" sz="1800" b="1" dirty="0">
                <a:solidFill>
                  <a:schemeClr val="accent2"/>
                </a:solidFill>
                <a:latin typeface="Courier New" pitchFamily="49" charset="0"/>
              </a:rPr>
              <a:t>accept</a:t>
            </a:r>
            <a:r>
              <a:rPr lang="de-DE" altLang="de-DE" sz="1800" dirty="0">
                <a:solidFill>
                  <a:schemeClr val="accent2"/>
                </a:solidFill>
                <a:latin typeface="Courier New" pitchFamily="49" charset="0"/>
              </a:rPr>
              <a:t> Ein (Auftrag: </a:t>
            </a:r>
            <a:r>
              <a:rPr lang="de-DE" altLang="de-DE" sz="1800" b="1" dirty="0">
                <a:solidFill>
                  <a:schemeClr val="accent2"/>
                </a:solidFill>
                <a:latin typeface="Courier New" pitchFamily="49" charset="0"/>
              </a:rPr>
              <a:t>in</a:t>
            </a:r>
            <a:r>
              <a:rPr lang="de-DE" altLang="de-DE" sz="1800" dirty="0">
                <a:solidFill>
                  <a:schemeClr val="accent2"/>
                </a:solidFill>
                <a:latin typeface="Courier New" pitchFamily="49" charset="0"/>
              </a:rPr>
              <a:t> T1) </a:t>
            </a:r>
            <a:r>
              <a:rPr lang="de-DE" altLang="de-DE" sz="1800" b="1" dirty="0">
                <a:solidFill>
                  <a:schemeClr val="accent2"/>
                </a:solidFill>
                <a:latin typeface="Courier New" pitchFamily="49" charset="0"/>
              </a:rPr>
              <a:t>do</a:t>
            </a:r>
            <a:r>
              <a:rPr lang="de-DE" altLang="de-DE" sz="1800" i="1" dirty="0">
                <a:solidFill>
                  <a:schemeClr val="accent2"/>
                </a:solidFill>
                <a:latin typeface="Courier New" pitchFamily="49" charset="0"/>
              </a:rPr>
              <a:t/>
            </a:r>
            <a:br>
              <a:rPr lang="de-DE" altLang="de-DE" sz="1800" i="1" dirty="0">
                <a:solidFill>
                  <a:schemeClr val="accent2"/>
                </a:solidFill>
                <a:latin typeface="Courier New" pitchFamily="49" charset="0"/>
              </a:rPr>
            </a:br>
            <a:r>
              <a:rPr lang="de-DE" altLang="de-DE" sz="1800" dirty="0">
                <a:solidFill>
                  <a:schemeClr val="accent2"/>
                </a:solidFill>
                <a:latin typeface="Courier New" pitchFamily="49" charset="0"/>
              </a:rPr>
              <a:t>  Lokal := Auftrag;</a:t>
            </a:r>
            <a:br>
              <a:rPr lang="de-DE" altLang="de-DE" sz="1800" dirty="0">
                <a:solidFill>
                  <a:schemeClr val="accent2"/>
                </a:solidFill>
                <a:latin typeface="Courier New" pitchFamily="49" charset="0"/>
              </a:rPr>
            </a:br>
            <a:r>
              <a:rPr lang="de-DE" altLang="de-DE" sz="1800" b="1" dirty="0">
                <a:solidFill>
                  <a:schemeClr val="accent2"/>
                </a:solidFill>
                <a:latin typeface="Courier New" pitchFamily="49" charset="0"/>
              </a:rPr>
              <a:t>end</a:t>
            </a:r>
            <a:r>
              <a:rPr lang="de-DE" altLang="de-DE" sz="1800" dirty="0">
                <a:solidFill>
                  <a:schemeClr val="accent2"/>
                </a:solidFill>
                <a:latin typeface="Courier New" pitchFamily="49" charset="0"/>
              </a:rPr>
              <a:t> Ein;</a:t>
            </a:r>
            <a:r>
              <a:rPr lang="de-DE" altLang="de-DE" sz="800" dirty="0">
                <a:solidFill>
                  <a:schemeClr val="accent2"/>
                </a:solidFill>
                <a:latin typeface="Courier New" pitchFamily="49" charset="0"/>
              </a:rPr>
              <a:t/>
            </a:r>
            <a:br>
              <a:rPr lang="de-DE" altLang="de-DE" sz="800" dirty="0">
                <a:solidFill>
                  <a:schemeClr val="accent2"/>
                </a:solidFill>
                <a:latin typeface="Courier New" pitchFamily="49" charset="0"/>
              </a:rPr>
            </a:br>
            <a:r>
              <a:rPr lang="de-DE" altLang="de-DE" sz="800" dirty="0">
                <a:solidFill>
                  <a:schemeClr val="accent2"/>
                </a:solidFill>
                <a:latin typeface="Courier New" pitchFamily="49" charset="0"/>
              </a:rPr>
              <a:t/>
            </a:r>
            <a:br>
              <a:rPr lang="de-DE" altLang="de-DE" sz="800" dirty="0">
                <a:solidFill>
                  <a:schemeClr val="accent2"/>
                </a:solidFill>
                <a:latin typeface="Courier New" pitchFamily="49" charset="0"/>
              </a:rPr>
            </a:br>
            <a:r>
              <a:rPr lang="de-DE" altLang="de-DE" sz="1800" dirty="0">
                <a:solidFill>
                  <a:schemeClr val="accent2"/>
                </a:solidFill>
                <a:latin typeface="Courier New" pitchFamily="49" charset="0"/>
              </a:rPr>
              <a:t>…  -- </a:t>
            </a:r>
            <a:r>
              <a:rPr lang="de-DE" altLang="de-DE" sz="1800" i="1" dirty="0">
                <a:solidFill>
                  <a:schemeClr val="accent2"/>
                </a:solidFill>
                <a:latin typeface="Courier New" pitchFamily="49" charset="0"/>
              </a:rPr>
              <a:t>berechne Ergebnis</a:t>
            </a:r>
            <a:r>
              <a:rPr lang="de-DE" altLang="de-DE" sz="800" i="1" dirty="0">
                <a:solidFill>
                  <a:schemeClr val="accent2"/>
                </a:solidFill>
                <a:latin typeface="Courier New" pitchFamily="49" charset="0"/>
              </a:rPr>
              <a:t/>
            </a:r>
            <a:br>
              <a:rPr lang="de-DE" altLang="de-DE" sz="800" i="1" dirty="0">
                <a:solidFill>
                  <a:schemeClr val="accent2"/>
                </a:solidFill>
                <a:latin typeface="Courier New" pitchFamily="49" charset="0"/>
              </a:rPr>
            </a:br>
            <a:r>
              <a:rPr lang="de-DE" altLang="de-DE" sz="800" i="1" dirty="0">
                <a:solidFill>
                  <a:schemeClr val="accent2"/>
                </a:solidFill>
                <a:latin typeface="Courier New" pitchFamily="49" charset="0"/>
              </a:rPr>
              <a:t/>
            </a:r>
            <a:br>
              <a:rPr lang="de-DE" altLang="de-DE" sz="800" i="1" dirty="0">
                <a:solidFill>
                  <a:schemeClr val="accent2"/>
                </a:solidFill>
                <a:latin typeface="Courier New" pitchFamily="49" charset="0"/>
              </a:rPr>
            </a:br>
            <a:r>
              <a:rPr lang="de-DE" altLang="de-DE" sz="1800" b="1" dirty="0">
                <a:solidFill>
                  <a:schemeClr val="accent2"/>
                </a:solidFill>
                <a:latin typeface="Courier New" pitchFamily="49" charset="0"/>
              </a:rPr>
              <a:t>accept</a:t>
            </a:r>
            <a:r>
              <a:rPr lang="de-DE" altLang="de-DE" sz="1800" dirty="0">
                <a:solidFill>
                  <a:schemeClr val="accent2"/>
                </a:solidFill>
                <a:latin typeface="Courier New" pitchFamily="49" charset="0"/>
              </a:rPr>
              <a:t> Aus (Ergebnis: </a:t>
            </a:r>
            <a:r>
              <a:rPr lang="de-DE" altLang="de-DE" sz="1800" b="1" dirty="0">
                <a:solidFill>
                  <a:schemeClr val="accent2"/>
                </a:solidFill>
                <a:latin typeface="Courier New" pitchFamily="49" charset="0"/>
              </a:rPr>
              <a:t>out</a:t>
            </a:r>
            <a:r>
              <a:rPr lang="de-DE" altLang="de-DE" sz="1800" dirty="0">
                <a:solidFill>
                  <a:schemeClr val="accent2"/>
                </a:solidFill>
                <a:latin typeface="Courier New" pitchFamily="49" charset="0"/>
              </a:rPr>
              <a:t> T2) </a:t>
            </a:r>
            <a:r>
              <a:rPr lang="de-DE" altLang="de-DE" sz="1800" b="1" dirty="0">
                <a:solidFill>
                  <a:schemeClr val="accent2"/>
                </a:solidFill>
                <a:latin typeface="Courier New" pitchFamily="49" charset="0"/>
              </a:rPr>
              <a:t>do</a:t>
            </a:r>
            <a:r>
              <a:rPr lang="de-DE" altLang="de-DE" sz="1800" i="1" dirty="0">
                <a:solidFill>
                  <a:schemeClr val="accent2"/>
                </a:solidFill>
                <a:latin typeface="Courier New" pitchFamily="49" charset="0"/>
              </a:rPr>
              <a:t/>
            </a:r>
            <a:br>
              <a:rPr lang="de-DE" altLang="de-DE" sz="1800" i="1" dirty="0">
                <a:solidFill>
                  <a:schemeClr val="accent2"/>
                </a:solidFill>
                <a:latin typeface="Courier New" pitchFamily="49" charset="0"/>
              </a:rPr>
            </a:br>
            <a:r>
              <a:rPr lang="de-DE" altLang="de-DE" sz="1800" dirty="0">
                <a:solidFill>
                  <a:schemeClr val="accent2"/>
                </a:solidFill>
                <a:latin typeface="Courier New" pitchFamily="49" charset="0"/>
              </a:rPr>
              <a:t>  Ergebnis := Ergebnis_lokal;</a:t>
            </a:r>
            <a:br>
              <a:rPr lang="de-DE" altLang="de-DE" sz="1800" dirty="0">
                <a:solidFill>
                  <a:schemeClr val="accent2"/>
                </a:solidFill>
                <a:latin typeface="Courier New" pitchFamily="49" charset="0"/>
              </a:rPr>
            </a:br>
            <a:r>
              <a:rPr lang="de-DE" altLang="de-DE" sz="1800" b="1" dirty="0">
                <a:solidFill>
                  <a:schemeClr val="accent2"/>
                </a:solidFill>
                <a:latin typeface="Courier New" pitchFamily="49" charset="0"/>
              </a:rPr>
              <a:t>end</a:t>
            </a:r>
            <a:r>
              <a:rPr lang="de-DE" altLang="de-DE" sz="1800" dirty="0">
                <a:solidFill>
                  <a:schemeClr val="accent2"/>
                </a:solidFill>
                <a:latin typeface="Courier New" pitchFamily="49" charset="0"/>
              </a:rPr>
              <a:t> Aus;</a:t>
            </a:r>
            <a:endParaRPr lang="de-DE" altLang="de-DE" sz="1800" dirty="0"/>
          </a:p>
        </p:txBody>
      </p:sp>
      <p:sp>
        <p:nvSpPr>
          <p:cNvPr id="13319" name="Textfeld 2"/>
          <p:cNvSpPr txBox="1">
            <a:spLocks noChangeArrowheads="1"/>
          </p:cNvSpPr>
          <p:nvPr/>
        </p:nvSpPr>
        <p:spPr bwMode="auto">
          <a:xfrm>
            <a:off x="468313" y="3507010"/>
            <a:ext cx="3671887"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de-DE" altLang="de-DE" sz="2000" b="1" dirty="0"/>
              <a:t>Ein langes Rendezvous</a:t>
            </a:r>
            <a:endParaRPr lang="de-DE" altLang="de-DE" sz="800" b="1" dirty="0"/>
          </a:p>
          <a:p>
            <a:pPr eaLnBrk="1" hangingPunct="1"/>
            <a:r>
              <a:rPr lang="de-DE" altLang="de-DE" sz="800" dirty="0"/>
              <a:t/>
            </a:r>
            <a:br>
              <a:rPr lang="de-DE" altLang="de-DE" sz="800" dirty="0"/>
            </a:br>
            <a:r>
              <a:rPr lang="de-DE" altLang="de-DE" sz="1800" b="1" dirty="0">
                <a:solidFill>
                  <a:srgbClr val="FF0066"/>
                </a:solidFill>
                <a:latin typeface="Courier New" pitchFamily="49" charset="0"/>
              </a:rPr>
              <a:t>accept</a:t>
            </a:r>
            <a:r>
              <a:rPr lang="de-DE" altLang="de-DE" sz="1800" dirty="0">
                <a:solidFill>
                  <a:srgbClr val="FF0066"/>
                </a:solidFill>
                <a:latin typeface="Courier New" pitchFamily="49" charset="0"/>
              </a:rPr>
              <a:t> Ein_Aus</a:t>
            </a:r>
            <a:br>
              <a:rPr lang="de-DE" altLang="de-DE" sz="1800" dirty="0">
                <a:solidFill>
                  <a:srgbClr val="FF0066"/>
                </a:solidFill>
                <a:latin typeface="Courier New" pitchFamily="49" charset="0"/>
              </a:rPr>
            </a:br>
            <a:r>
              <a:rPr lang="de-DE" altLang="de-DE" sz="1800" dirty="0">
                <a:solidFill>
                  <a:srgbClr val="FF0066"/>
                </a:solidFill>
                <a:latin typeface="Courier New" pitchFamily="49" charset="0"/>
              </a:rPr>
              <a:t>  (Auftrag : </a:t>
            </a:r>
            <a:r>
              <a:rPr lang="de-DE" altLang="de-DE" sz="1800" b="1" dirty="0">
                <a:solidFill>
                  <a:srgbClr val="FF0066"/>
                </a:solidFill>
                <a:latin typeface="Courier New" pitchFamily="49" charset="0"/>
              </a:rPr>
              <a:t>in </a:t>
            </a:r>
            <a:r>
              <a:rPr lang="de-DE" altLang="de-DE" sz="1800" dirty="0">
                <a:solidFill>
                  <a:srgbClr val="FF0066"/>
                </a:solidFill>
                <a:latin typeface="Courier New" pitchFamily="49" charset="0"/>
              </a:rPr>
              <a:t> T1;</a:t>
            </a:r>
            <a:br>
              <a:rPr lang="de-DE" altLang="de-DE" sz="1800" dirty="0">
                <a:solidFill>
                  <a:srgbClr val="FF0066"/>
                </a:solidFill>
                <a:latin typeface="Courier New" pitchFamily="49" charset="0"/>
              </a:rPr>
            </a:br>
            <a:r>
              <a:rPr lang="de-DE" altLang="de-DE" sz="1800" dirty="0">
                <a:solidFill>
                  <a:srgbClr val="FF0066"/>
                </a:solidFill>
                <a:latin typeface="Courier New" pitchFamily="49" charset="0"/>
              </a:rPr>
              <a:t>   Ergebnis: </a:t>
            </a:r>
            <a:r>
              <a:rPr lang="de-DE" altLang="de-DE" sz="1800" b="1" dirty="0">
                <a:solidFill>
                  <a:srgbClr val="FF0066"/>
                </a:solidFill>
                <a:latin typeface="Courier New" pitchFamily="49" charset="0"/>
              </a:rPr>
              <a:t>out</a:t>
            </a:r>
            <a:r>
              <a:rPr lang="de-DE" altLang="de-DE" sz="1800" dirty="0">
                <a:solidFill>
                  <a:srgbClr val="FF0066"/>
                </a:solidFill>
                <a:latin typeface="Courier New" pitchFamily="49" charset="0"/>
              </a:rPr>
              <a:t> T2) </a:t>
            </a:r>
            <a:r>
              <a:rPr lang="de-DE" altLang="de-DE" sz="1800" b="1" dirty="0">
                <a:solidFill>
                  <a:srgbClr val="FF0066"/>
                </a:solidFill>
                <a:latin typeface="Courier New" pitchFamily="49" charset="0"/>
              </a:rPr>
              <a:t>do</a:t>
            </a:r>
            <a:r>
              <a:rPr lang="de-DE" altLang="de-DE" sz="800" b="1" dirty="0">
                <a:solidFill>
                  <a:srgbClr val="FF0066"/>
                </a:solidFill>
                <a:latin typeface="Courier New" pitchFamily="49" charset="0"/>
              </a:rPr>
              <a:t/>
            </a:r>
            <a:br>
              <a:rPr lang="de-DE" altLang="de-DE" sz="800" b="1" dirty="0">
                <a:solidFill>
                  <a:srgbClr val="FF0066"/>
                </a:solidFill>
                <a:latin typeface="Courier New" pitchFamily="49" charset="0"/>
              </a:rPr>
            </a:br>
            <a:r>
              <a:rPr lang="de-DE" altLang="de-DE" sz="800" b="1" dirty="0">
                <a:solidFill>
                  <a:srgbClr val="FF0066"/>
                </a:solidFill>
                <a:latin typeface="Courier New" pitchFamily="49" charset="0"/>
              </a:rPr>
              <a:t/>
            </a:r>
            <a:br>
              <a:rPr lang="de-DE" altLang="de-DE" sz="800" b="1" dirty="0">
                <a:solidFill>
                  <a:srgbClr val="FF0066"/>
                </a:solidFill>
                <a:latin typeface="Courier New" pitchFamily="49" charset="0"/>
              </a:rPr>
            </a:br>
            <a:r>
              <a:rPr lang="de-DE" altLang="de-DE" sz="1800" dirty="0">
                <a:solidFill>
                  <a:srgbClr val="FF0066"/>
                </a:solidFill>
                <a:latin typeface="Courier New" pitchFamily="49" charset="0"/>
              </a:rPr>
              <a:t>  …  -- </a:t>
            </a:r>
            <a:r>
              <a:rPr lang="de-DE" altLang="de-DE" sz="1800" i="1" dirty="0">
                <a:solidFill>
                  <a:srgbClr val="FF0066"/>
                </a:solidFill>
                <a:latin typeface="Courier New" pitchFamily="49" charset="0"/>
              </a:rPr>
              <a:t>berechne Ergebnis</a:t>
            </a:r>
            <a:r>
              <a:rPr lang="de-DE" altLang="de-DE" sz="800" i="1" dirty="0">
                <a:solidFill>
                  <a:srgbClr val="FF0066"/>
                </a:solidFill>
                <a:latin typeface="Courier New" pitchFamily="49" charset="0"/>
              </a:rPr>
              <a:t/>
            </a:r>
            <a:br>
              <a:rPr lang="de-DE" altLang="de-DE" sz="800" i="1" dirty="0">
                <a:solidFill>
                  <a:srgbClr val="FF0066"/>
                </a:solidFill>
                <a:latin typeface="Courier New" pitchFamily="49" charset="0"/>
              </a:rPr>
            </a:br>
            <a:r>
              <a:rPr lang="de-DE" altLang="de-DE" sz="800" i="1" dirty="0">
                <a:solidFill>
                  <a:srgbClr val="FF0066"/>
                </a:solidFill>
                <a:latin typeface="Courier New" pitchFamily="49" charset="0"/>
              </a:rPr>
              <a:t/>
            </a:r>
            <a:br>
              <a:rPr lang="de-DE" altLang="de-DE" sz="800" i="1" dirty="0">
                <a:solidFill>
                  <a:srgbClr val="FF0066"/>
                </a:solidFill>
                <a:latin typeface="Courier New" pitchFamily="49" charset="0"/>
              </a:rPr>
            </a:br>
            <a:r>
              <a:rPr lang="de-DE" altLang="de-DE" sz="1800" b="1" dirty="0">
                <a:solidFill>
                  <a:srgbClr val="FF0066"/>
                </a:solidFill>
                <a:latin typeface="Courier New" pitchFamily="49" charset="0"/>
              </a:rPr>
              <a:t>end</a:t>
            </a:r>
            <a:r>
              <a:rPr lang="de-DE" altLang="de-DE" sz="1800" dirty="0">
                <a:solidFill>
                  <a:srgbClr val="FF0066"/>
                </a:solidFill>
                <a:latin typeface="Courier New" pitchFamily="49" charset="0"/>
              </a:rPr>
              <a:t> Ein_Aus;</a:t>
            </a:r>
          </a:p>
        </p:txBody>
      </p:sp>
      <p:cxnSp>
        <p:nvCxnSpPr>
          <p:cNvPr id="5" name="Gerade Verbindung 4"/>
          <p:cNvCxnSpPr/>
          <p:nvPr/>
        </p:nvCxnSpPr>
        <p:spPr>
          <a:xfrm>
            <a:off x="4119563" y="3116263"/>
            <a:ext cx="0" cy="27606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38</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Design</a:t>
            </a:r>
          </a:p>
        </p:txBody>
      </p:sp>
      <p:sp>
        <p:nvSpPr>
          <p:cNvPr id="9219" name="Rectangle 2"/>
          <p:cNvSpPr>
            <a:spLocks noGrp="1" noChangeArrowheads="1"/>
          </p:cNvSpPr>
          <p:nvPr>
            <p:ph type="body" idx="1"/>
          </p:nvPr>
        </p:nvSpPr>
        <p:spPr>
          <a:xfrm>
            <a:off x="685800" y="1981200"/>
            <a:ext cx="5542384" cy="4286250"/>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Trennung der Verantwortlichkeiten</a:t>
            </a:r>
            <a:br>
              <a:rPr lang="de-DE" altLang="de-DE" sz="2800" dirty="0" smtClean="0"/>
            </a:br>
            <a:r>
              <a:rPr lang="de-DE" altLang="de-DE" sz="2800" i="1" dirty="0" smtClean="0"/>
              <a:t>(Separation of Concern)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Kapselung</a:t>
            </a:r>
            <a:br>
              <a:rPr lang="de-DE" altLang="de-DE" sz="2800" dirty="0" smtClean="0"/>
            </a:br>
            <a:r>
              <a:rPr lang="de-DE" altLang="de-DE" sz="2800" i="1" dirty="0" smtClean="0"/>
              <a:t>(Encapsulation)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Geheimnisprinzip</a:t>
            </a:r>
            <a:br>
              <a:rPr lang="de-DE" altLang="de-DE" sz="2800" dirty="0" smtClean="0"/>
            </a:br>
            <a:r>
              <a:rPr lang="de-DE" altLang="de-DE" sz="2800" i="1" dirty="0" smtClean="0"/>
              <a:t>(Information Hiding)</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rgbClr val="808080"/>
                </a:solidFill>
              </a:rPr>
              <a:t>Objektorientiertheit</a:t>
            </a:r>
            <a:br>
              <a:rPr lang="de-DE" altLang="de-DE" sz="2800" dirty="0" smtClean="0">
                <a:solidFill>
                  <a:srgbClr val="808080"/>
                </a:solidFill>
              </a:rPr>
            </a:br>
            <a:r>
              <a:rPr lang="de-DE" altLang="de-DE" sz="2800" i="1" dirty="0" smtClean="0">
                <a:solidFill>
                  <a:srgbClr val="808080"/>
                </a:solidFill>
              </a:rPr>
              <a:t>(Object Orientedness)</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chemeClr val="accent2"/>
                </a:solidFill>
              </a:rPr>
              <a:t>Nebenläufige Prozesse</a:t>
            </a:r>
            <a:br>
              <a:rPr lang="de-DE" altLang="de-DE" sz="2800" dirty="0" smtClean="0">
                <a:solidFill>
                  <a:schemeClr val="accent2"/>
                </a:solidFill>
              </a:rPr>
            </a:br>
            <a:r>
              <a:rPr lang="de-DE" altLang="de-DE" sz="2800" i="1" dirty="0" smtClean="0">
                <a:solidFill>
                  <a:schemeClr val="accent2"/>
                </a:solidFill>
              </a:rPr>
              <a:t>(Tasking)</a:t>
            </a:r>
          </a:p>
        </p:txBody>
      </p:sp>
      <p:sp>
        <p:nvSpPr>
          <p:cNvPr id="2" name="Textfeld 1"/>
          <p:cNvSpPr txBox="1"/>
          <p:nvPr/>
        </p:nvSpPr>
        <p:spPr>
          <a:xfrm>
            <a:off x="5076057" y="3020759"/>
            <a:ext cx="3382144" cy="1200329"/>
          </a:xfrm>
          <a:prstGeom prst="rect">
            <a:avLst/>
          </a:prstGeom>
          <a:noFill/>
        </p:spPr>
        <p:txBody>
          <a:bodyPr wrap="square" rtlCol="0">
            <a:spAutoFit/>
          </a:bodyPr>
          <a:lstStyle/>
          <a:p>
            <a:r>
              <a:rPr lang="en-US" sz="1800" dirty="0">
                <a:solidFill>
                  <a:schemeClr val="tx1"/>
                </a:solidFill>
              </a:rPr>
              <a:t>Thought is the blossom; language the bud; action the fruit behind it. </a:t>
            </a:r>
            <a:r>
              <a:rPr lang="en-US" sz="1800" i="1" dirty="0" smtClean="0">
                <a:solidFill>
                  <a:schemeClr val="tx1"/>
                </a:solidFill>
              </a:rPr>
              <a:t>Ralph </a:t>
            </a:r>
            <a:r>
              <a:rPr lang="en-US" sz="1800" i="1" dirty="0">
                <a:solidFill>
                  <a:schemeClr val="tx1"/>
                </a:solidFill>
              </a:rPr>
              <a:t>Waldo Emerson, writer and philosopher (1803-1882</a:t>
            </a:r>
            <a:r>
              <a:rPr lang="en-US" sz="1800" i="1" dirty="0" smtClean="0">
                <a:solidFill>
                  <a:schemeClr val="tx1"/>
                </a:solidFill>
              </a:rPr>
              <a:t>)</a:t>
            </a:r>
            <a:endParaRPr lang="de-DE" sz="1800" i="1" dirty="0">
              <a:solidFill>
                <a:schemeClr val="tx1"/>
              </a:solidFill>
            </a:endParaRPr>
          </a:p>
        </p:txBody>
      </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3</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Textfeld 4"/>
          <p:cNvSpPr txBox="1"/>
          <p:nvPr/>
        </p:nvSpPr>
        <p:spPr>
          <a:xfrm>
            <a:off x="5020010" y="4999982"/>
            <a:ext cx="3584438" cy="1015663"/>
          </a:xfrm>
          <a:prstGeom prst="rect">
            <a:avLst/>
          </a:prstGeom>
          <a:solidFill>
            <a:srgbClr val="FF9900"/>
          </a:solidFill>
          <a:ln w="76200">
            <a:solidFill>
              <a:srgbClr val="C00000"/>
            </a:solidFill>
          </a:ln>
        </p:spPr>
        <p:txBody>
          <a:bodyPr wrap="square" rtlCol="0">
            <a:spAutoFit/>
          </a:bodyPr>
          <a:lstStyle/>
          <a:p>
            <a:r>
              <a:rPr lang="de-DE" sz="1200" dirty="0" smtClean="0">
                <a:solidFill>
                  <a:srgbClr val="C00000"/>
                </a:solidFill>
              </a:rPr>
              <a:t>Die deutsche Übersetzung der Ada-Fachbegriffe richtet sich nach der Übersetzung von </a:t>
            </a:r>
            <a:r>
              <a:rPr lang="de-DE" sz="1200" dirty="0">
                <a:solidFill>
                  <a:srgbClr val="C00000"/>
                </a:solidFill>
              </a:rPr>
              <a:t>Ada </a:t>
            </a:r>
            <a:r>
              <a:rPr lang="de-DE" sz="1200" dirty="0" smtClean="0">
                <a:solidFill>
                  <a:srgbClr val="C00000"/>
                </a:solidFill>
              </a:rPr>
              <a:t>83 DIN 66268 von </a:t>
            </a:r>
            <a:r>
              <a:rPr lang="de-DE" sz="1200" dirty="0">
                <a:solidFill>
                  <a:srgbClr val="C00000"/>
                </a:solidFill>
              </a:rPr>
              <a:t>1988</a:t>
            </a:r>
            <a:r>
              <a:rPr lang="de-DE" sz="1200" dirty="0" smtClean="0">
                <a:solidFill>
                  <a:srgbClr val="C00000"/>
                </a:solidFill>
              </a:rPr>
              <a:t>. Die Übersetzung neuerer Begriffe ist meine.</a:t>
            </a:r>
          </a:p>
          <a:p>
            <a:r>
              <a:rPr lang="de-DE" sz="1200" dirty="0" smtClean="0">
                <a:solidFill>
                  <a:srgbClr val="C00000"/>
                </a:solidFill>
              </a:rPr>
              <a:t>Zur Klarheit wird der englische Originalbegriff in Klammern </a:t>
            </a:r>
            <a:r>
              <a:rPr lang="de-DE" sz="1200" i="1" dirty="0" smtClean="0">
                <a:solidFill>
                  <a:srgbClr val="C00000"/>
                </a:solidFill>
              </a:rPr>
              <a:t>kursiv</a:t>
            </a:r>
            <a:r>
              <a:rPr lang="de-DE" sz="1200" dirty="0" smtClean="0">
                <a:solidFill>
                  <a:srgbClr val="C00000"/>
                </a:solidFill>
              </a:rPr>
              <a:t> angegeben.</a:t>
            </a:r>
            <a:endParaRPr lang="de-DE" sz="1200" dirty="0">
              <a:solidFill>
                <a:srgbClr val="C00000"/>
              </a:solidFill>
            </a:endParaRPr>
          </a:p>
        </p:txBody>
      </p:sp>
      <p:sp>
        <p:nvSpPr>
          <p:cNvPr id="8" name="Rechteck 7"/>
          <p:cNvSpPr/>
          <p:nvPr/>
        </p:nvSpPr>
        <p:spPr>
          <a:xfrm>
            <a:off x="5796136" y="4366265"/>
            <a:ext cx="1934629" cy="430887"/>
          </a:xfrm>
          <a:prstGeom prst="rect">
            <a:avLst/>
          </a:prstGeom>
          <a:ln w="3175">
            <a:solidFill>
              <a:srgbClr val="808080"/>
            </a:solidFill>
          </a:ln>
        </p:spPr>
        <p:txBody>
          <a:bodyPr wrap="square">
            <a:spAutoFit/>
          </a:bodyPr>
          <a:lstStyle/>
          <a:p>
            <a:pPr marL="0" marR="0" lvl="0" indent="0" algn="ctr" defTabSz="449263" eaLnBrk="1" fontAlgn="auto" latinLnBrk="0" hangingPunct="1">
              <a:lnSpc>
                <a:spcPct val="100000"/>
              </a:lnSpc>
              <a:spcBef>
                <a:spcPts val="0"/>
              </a:spcBef>
              <a:spcAft>
                <a:spcPts val="0"/>
              </a:spcAft>
              <a:buClr>
                <a:srgbClr val="000000"/>
              </a:buClr>
              <a:buSzPct val="100000"/>
              <a:buFont typeface="Times New Roman" pitchFamily="18" charset="0"/>
              <a:buNone/>
              <a:tabLst/>
              <a:defRPr/>
            </a:pPr>
            <a:r>
              <a:rPr kumimoji="0" lang="de-DE" sz="1100" b="0" i="0" u="none" strike="noStrike" kern="0" cap="none" spc="0" normalizeH="0" baseline="0" noProof="0" dirty="0" smtClean="0">
                <a:ln>
                  <a:noFill/>
                </a:ln>
                <a:solidFill>
                  <a:srgbClr val="808080"/>
                </a:solidFill>
                <a:effectLst/>
                <a:uLnTx/>
                <a:uFillTx/>
              </a:rPr>
              <a:t>Die ausgegraute Thematik ist nicht Teil dieses Kurses.</a:t>
            </a:r>
          </a:p>
        </p:txBody>
      </p:sp>
    </p:spTree>
    <p:extLst>
      <p:ext uri="{BB962C8B-B14F-4D97-AF65-F5344CB8AC3E}">
        <p14:creationId xmlns:p14="http://schemas.microsoft.com/office/powerpoint/2010/main" val="239457181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p:txBody>
          <a:bodyPr/>
          <a:lstStyle/>
          <a:p>
            <a:pPr eaLnBrk="1" hangingPunct="1"/>
            <a:r>
              <a:rPr lang="de-DE" altLang="de-DE" dirty="0" smtClean="0"/>
              <a:t>Synchronisationskontrolle</a:t>
            </a:r>
          </a:p>
        </p:txBody>
      </p:sp>
      <p:sp>
        <p:nvSpPr>
          <p:cNvPr id="19461" name="Rectangle 3"/>
          <p:cNvSpPr>
            <a:spLocks noGrp="1" noChangeArrowheads="1"/>
          </p:cNvSpPr>
          <p:nvPr>
            <p:ph idx="1"/>
          </p:nvPr>
        </p:nvSpPr>
        <p:spPr/>
        <p:txBody>
          <a:bodyPr/>
          <a:lstStyle/>
          <a:p>
            <a:pPr marL="0" indent="0" eaLnBrk="1" hangingPunct="1">
              <a:lnSpc>
                <a:spcPct val="80000"/>
              </a:lnSpc>
              <a:buFontTx/>
              <a:buNone/>
              <a:defRPr/>
            </a:pPr>
            <a:r>
              <a:rPr lang="de-DE" sz="2400" dirty="0" smtClean="0"/>
              <a:t>Ein gutes Modell der Arten der Synchronisationskontrolle sind Warteschlangen vor verschiedenen Schaltern (jeder Schalter entspricht einem Eingang). Es gibt allerdings nur einen Menschen (Prozess) hinter allen Schaltern.</a:t>
            </a:r>
          </a:p>
          <a:p>
            <a:pPr marL="0" indent="0" eaLnBrk="1" hangingPunct="1">
              <a:lnSpc>
                <a:spcPct val="80000"/>
              </a:lnSpc>
              <a:buFontTx/>
              <a:buNone/>
              <a:defRPr/>
            </a:pPr>
            <a:r>
              <a:rPr lang="de-DE" sz="2400" dirty="0" smtClean="0"/>
              <a:t>Das Modell ist asymmetrisch:</a:t>
            </a:r>
          </a:p>
          <a:p>
            <a:pPr marL="449263" indent="-274638" eaLnBrk="1" hangingPunct="1">
              <a:lnSpc>
                <a:spcPct val="80000"/>
              </a:lnSpc>
              <a:defRPr/>
            </a:pPr>
            <a:r>
              <a:rPr lang="de-DE" sz="2400" dirty="0" smtClean="0"/>
              <a:t>Der Dienstleister empfängt jeden Kunden:</a:t>
            </a:r>
            <a:br>
              <a:rPr lang="de-DE" sz="2400" dirty="0" smtClean="0"/>
            </a:br>
            <a:r>
              <a:rPr lang="de-DE" sz="2400" dirty="0" smtClean="0"/>
              <a:t>Annahme-Anweisung.</a:t>
            </a:r>
          </a:p>
          <a:p>
            <a:pPr marL="449263" indent="-274638" eaLnBrk="1" hangingPunct="1">
              <a:lnSpc>
                <a:spcPct val="80000"/>
              </a:lnSpc>
              <a:defRPr/>
            </a:pPr>
            <a:r>
              <a:rPr lang="de-DE" sz="2400" dirty="0" smtClean="0"/>
              <a:t>Der Kunde sucht sich den Dienstleister aus:</a:t>
            </a:r>
            <a:br>
              <a:rPr lang="de-DE" sz="2400" dirty="0" smtClean="0"/>
            </a:br>
            <a:r>
              <a:rPr lang="de-DE" sz="2400" dirty="0" smtClean="0"/>
              <a:t>Eingangs-Aufruf.</a:t>
            </a:r>
          </a:p>
          <a:p>
            <a:pPr marL="174625" indent="0" eaLnBrk="1" hangingPunct="1">
              <a:lnSpc>
                <a:spcPct val="80000"/>
              </a:lnSpc>
              <a:buFontTx/>
              <a:buNone/>
              <a:defRPr/>
            </a:pPr>
            <a:r>
              <a:rPr lang="de-DE" sz="2400" dirty="0" smtClean="0"/>
              <a:t>Das ist wie bei einem Unterprogrammaufruf:</a:t>
            </a:r>
          </a:p>
          <a:p>
            <a:pPr marL="517525" eaLnBrk="1" hangingPunct="1">
              <a:lnSpc>
                <a:spcPct val="80000"/>
              </a:lnSpc>
              <a:defRPr/>
            </a:pPr>
            <a:r>
              <a:rPr lang="de-DE" sz="2400" dirty="0" smtClean="0"/>
              <a:t>Ein Unterprogramm kann von jedem aufgerufen werden.</a:t>
            </a:r>
          </a:p>
          <a:p>
            <a:pPr marL="517525" eaLnBrk="1" hangingPunct="1">
              <a:lnSpc>
                <a:spcPct val="80000"/>
              </a:lnSpc>
              <a:defRPr/>
            </a:pPr>
            <a:r>
              <a:rPr lang="de-DE" sz="2400" dirty="0" smtClean="0"/>
              <a:t>Der Aufrufer entscheidet, wen er aufruft.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39</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a:xfrm>
            <a:off x="685800" y="476672"/>
            <a:ext cx="7772400" cy="1275928"/>
          </a:xfrm>
        </p:spPr>
        <p:txBody>
          <a:bodyPr/>
          <a:lstStyle/>
          <a:p>
            <a:pPr eaLnBrk="1" hangingPunct="1"/>
            <a:r>
              <a:rPr lang="de-DE" altLang="de-DE" dirty="0" smtClean="0"/>
              <a:t>Synchronisationskontrolle aus Sicht des Dienstleisters</a:t>
            </a:r>
          </a:p>
        </p:txBody>
      </p:sp>
      <p:sp>
        <p:nvSpPr>
          <p:cNvPr id="20485" name="Rectangle 3"/>
          <p:cNvSpPr>
            <a:spLocks noGrp="1" noChangeArrowheads="1"/>
          </p:cNvSpPr>
          <p:nvPr>
            <p:ph idx="1"/>
          </p:nvPr>
        </p:nvSpPr>
        <p:spPr>
          <a:xfrm>
            <a:off x="685800" y="1916832"/>
            <a:ext cx="7772400" cy="4179168"/>
          </a:xfrm>
        </p:spPr>
        <p:txBody>
          <a:bodyPr/>
          <a:lstStyle/>
          <a:p>
            <a:pPr marL="4763" lvl="1" indent="0" eaLnBrk="1" hangingPunct="1">
              <a:lnSpc>
                <a:spcPct val="80000"/>
              </a:lnSpc>
              <a:buFontTx/>
              <a:buNone/>
              <a:defRPr/>
            </a:pPr>
            <a:r>
              <a:rPr lang="de-DE" i="1" dirty="0" smtClean="0">
                <a:solidFill>
                  <a:schemeClr val="accent2"/>
                </a:solidFill>
              </a:rPr>
              <a:t>Selektive Annahme</a:t>
            </a:r>
            <a:r>
              <a:rPr lang="de-DE" dirty="0" smtClean="0">
                <a:solidFill>
                  <a:schemeClr val="accent2"/>
                </a:solidFill>
              </a:rPr>
              <a:t>:</a:t>
            </a:r>
          </a:p>
          <a:p>
            <a:pPr marL="452438" lvl="1" indent="-273050" eaLnBrk="1" hangingPunct="1">
              <a:lnSpc>
                <a:spcPct val="80000"/>
              </a:lnSpc>
              <a:defRPr/>
            </a:pPr>
            <a:r>
              <a:rPr lang="de-DE" sz="2200" dirty="0"/>
              <a:t>Schalter können zeitweise </a:t>
            </a:r>
            <a:r>
              <a:rPr lang="de-DE" sz="2200" i="1" dirty="0"/>
              <a:t>geschlossen</a:t>
            </a:r>
            <a:r>
              <a:rPr lang="de-DE" sz="2200" dirty="0"/>
              <a:t> sein – ein Wächter (</a:t>
            </a:r>
            <a:r>
              <a:rPr lang="de-DE" sz="2200" i="1" dirty="0"/>
              <a:t>guard</a:t>
            </a:r>
            <a:r>
              <a:rPr lang="de-DE" sz="2200" dirty="0"/>
              <a:t>) versperrt den Eingang. Der Mensch hinter den </a:t>
            </a:r>
            <a:r>
              <a:rPr lang="de-DE" sz="2200" dirty="0" smtClean="0"/>
              <a:t>Schaltern,</a:t>
            </a:r>
            <a:r>
              <a:rPr lang="de-DE" sz="2200" dirty="0"/>
              <a:t> </a:t>
            </a:r>
            <a:r>
              <a:rPr lang="de-DE" sz="2200" dirty="0" smtClean="0"/>
              <a:t>der </a:t>
            </a:r>
            <a:r>
              <a:rPr lang="de-DE" sz="2200" i="1" dirty="0"/>
              <a:t>Dienstleister</a:t>
            </a:r>
            <a:r>
              <a:rPr lang="de-DE" sz="2200" dirty="0"/>
              <a:t> wertet beim Erreichen der </a:t>
            </a:r>
            <a:r>
              <a:rPr lang="de-DE" sz="2200" i="1" dirty="0"/>
              <a:t>Select-Anweisung</a:t>
            </a:r>
            <a:r>
              <a:rPr lang="de-DE" sz="2200" dirty="0"/>
              <a:t> alle Wächter aus: Schalter sind bei True geöffnet, sonst geschlossen.</a:t>
            </a:r>
          </a:p>
          <a:p>
            <a:pPr marL="452438" lvl="1" indent="-273050" eaLnBrk="1" hangingPunct="1">
              <a:lnSpc>
                <a:spcPct val="80000"/>
              </a:lnSpc>
              <a:defRPr/>
            </a:pPr>
            <a:r>
              <a:rPr lang="de-DE" sz="2200" dirty="0"/>
              <a:t>D</a:t>
            </a:r>
            <a:r>
              <a:rPr lang="de-DE" sz="2200" dirty="0" smtClean="0"/>
              <a:t>er </a:t>
            </a:r>
            <a:r>
              <a:rPr lang="de-DE" sz="2200" i="1" dirty="0" smtClean="0"/>
              <a:t>Dienstleister</a:t>
            </a:r>
            <a:r>
              <a:rPr lang="de-DE" sz="2200" dirty="0" smtClean="0"/>
              <a:t> wählt einen offenen Schalter und in dessen </a:t>
            </a:r>
            <a:r>
              <a:rPr lang="de-DE" sz="2200" dirty="0"/>
              <a:t>Warteschlange den </a:t>
            </a:r>
            <a:r>
              <a:rPr lang="de-DE" sz="2200" dirty="0" smtClean="0"/>
              <a:t>ersten als Kunden.</a:t>
            </a:r>
          </a:p>
          <a:p>
            <a:pPr marL="452438" lvl="1" indent="-273050" eaLnBrk="1" hangingPunct="1">
              <a:lnSpc>
                <a:spcPct val="80000"/>
              </a:lnSpc>
              <a:defRPr/>
            </a:pPr>
            <a:r>
              <a:rPr lang="de-DE" sz="2200" dirty="0" smtClean="0"/>
              <a:t>Wenn niemand da ist,</a:t>
            </a:r>
          </a:p>
          <a:p>
            <a:pPr marL="852488" lvl="2" indent="-273050" eaLnBrk="1" hangingPunct="1">
              <a:lnSpc>
                <a:spcPct val="80000"/>
              </a:lnSpc>
              <a:defRPr/>
            </a:pPr>
            <a:r>
              <a:rPr lang="de-DE" sz="2200" dirty="0" smtClean="0"/>
              <a:t>wartet er eine Zeit, ob ein Kunde kommt, bevor er etwas anderes tut (</a:t>
            </a:r>
            <a:r>
              <a:rPr lang="de-DE" sz="2200" i="1" dirty="0" smtClean="0">
                <a:solidFill>
                  <a:schemeClr val="accent2"/>
                </a:solidFill>
              </a:rPr>
              <a:t>Delay-Alternative</a:t>
            </a:r>
            <a:r>
              <a:rPr lang="de-DE" sz="2200" dirty="0" smtClean="0"/>
              <a:t>, kann auch bewacht sein), der dann auch sofort drankommt</a:t>
            </a:r>
          </a:p>
          <a:p>
            <a:pPr marL="852488" lvl="2" indent="-273050" eaLnBrk="1" hangingPunct="1">
              <a:lnSpc>
                <a:spcPct val="80000"/>
              </a:lnSpc>
              <a:defRPr/>
            </a:pPr>
            <a:r>
              <a:rPr lang="de-DE" sz="2200" dirty="0" smtClean="0"/>
              <a:t>oder er wartet nicht und tut gleich etwas anderes</a:t>
            </a:r>
            <a:br>
              <a:rPr lang="de-DE" sz="2200" dirty="0" smtClean="0"/>
            </a:br>
            <a:r>
              <a:rPr lang="de-DE" sz="2200" dirty="0" smtClean="0"/>
              <a:t>(</a:t>
            </a:r>
            <a:r>
              <a:rPr lang="de-DE" sz="2200" i="1" dirty="0" smtClean="0">
                <a:solidFill>
                  <a:schemeClr val="accent2"/>
                </a:solidFill>
              </a:rPr>
              <a:t>Else-Zweig</a:t>
            </a:r>
            <a:r>
              <a:rPr lang="de-DE" sz="2200" dirty="0" smtClean="0"/>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40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a:xfrm>
            <a:off x="685800" y="476672"/>
            <a:ext cx="7772400" cy="1275928"/>
          </a:xfrm>
        </p:spPr>
        <p:txBody>
          <a:bodyPr/>
          <a:lstStyle/>
          <a:p>
            <a:pPr eaLnBrk="1" hangingPunct="1"/>
            <a:r>
              <a:rPr lang="de-DE" altLang="de-DE" dirty="0" smtClean="0"/>
              <a:t>Synchronisationskontrolle aus Sicht des Kunden</a:t>
            </a:r>
          </a:p>
        </p:txBody>
      </p:sp>
      <p:sp>
        <p:nvSpPr>
          <p:cNvPr id="21509" name="Rectangle 3"/>
          <p:cNvSpPr>
            <a:spLocks noGrp="1" noChangeArrowheads="1"/>
          </p:cNvSpPr>
          <p:nvPr>
            <p:ph idx="1"/>
          </p:nvPr>
        </p:nvSpPr>
        <p:spPr>
          <a:xfrm>
            <a:off x="685800" y="1916832"/>
            <a:ext cx="7772400" cy="4179168"/>
          </a:xfrm>
        </p:spPr>
        <p:txBody>
          <a:bodyPr/>
          <a:lstStyle/>
          <a:p>
            <a:pPr marL="0" lvl="1" indent="0" eaLnBrk="1" hangingPunct="1">
              <a:lnSpc>
                <a:spcPct val="80000"/>
              </a:lnSpc>
              <a:buNone/>
            </a:pPr>
            <a:r>
              <a:rPr lang="de-DE" altLang="de-DE" i="1" dirty="0" smtClean="0">
                <a:solidFill>
                  <a:schemeClr val="accent2"/>
                </a:solidFill>
              </a:rPr>
              <a:t>Eingangsaufruf</a:t>
            </a:r>
            <a:endParaRPr lang="de-DE" altLang="de-DE" sz="2400" i="1" dirty="0" smtClean="0">
              <a:solidFill>
                <a:schemeClr val="accent2"/>
              </a:solidFill>
            </a:endParaRPr>
          </a:p>
          <a:p>
            <a:pPr marL="452438" lvl="1" indent="-273050" eaLnBrk="1" hangingPunct="1">
              <a:lnSpc>
                <a:spcPct val="80000"/>
              </a:lnSpc>
            </a:pPr>
            <a:r>
              <a:rPr lang="de-DE" altLang="de-DE" sz="2400" dirty="0" smtClean="0"/>
              <a:t>Jeder Kunde kann nur in einer Warteschlange stehen.</a:t>
            </a:r>
          </a:p>
          <a:p>
            <a:pPr marL="452438" lvl="1" indent="-273050" eaLnBrk="1" hangingPunct="1">
              <a:lnSpc>
                <a:spcPct val="80000"/>
              </a:lnSpc>
            </a:pPr>
            <a:r>
              <a:rPr lang="de-DE" altLang="de-DE" sz="2400" dirty="0" smtClean="0"/>
              <a:t>Auch Warteschlangen vor geschlossenen Schaltern können gebildet werden (ob ein Schalter offen oder geschlossen ist, ist von außen nicht sichtbar).</a:t>
            </a:r>
          </a:p>
          <a:p>
            <a:pPr marL="452438" lvl="1" indent="-273050" eaLnBrk="1" hangingPunct="1">
              <a:lnSpc>
                <a:spcPct val="80000"/>
              </a:lnSpc>
            </a:pPr>
            <a:r>
              <a:rPr lang="de-DE" altLang="de-DE" sz="2400" dirty="0" smtClean="0"/>
              <a:t>Die wartenden Kunden können die Geduld verlieren und die Warteschlange verlassen (</a:t>
            </a:r>
            <a:r>
              <a:rPr lang="de-DE" altLang="de-DE" sz="2400" i="1" dirty="0" smtClean="0">
                <a:solidFill>
                  <a:schemeClr val="accent2"/>
                </a:solidFill>
              </a:rPr>
              <a:t>Zeitbegrenzter Eingangs-aufruf</a:t>
            </a:r>
            <a:r>
              <a:rPr lang="de-DE" altLang="de-DE" sz="2400" dirty="0" smtClean="0"/>
              <a:t>).</a:t>
            </a:r>
          </a:p>
          <a:p>
            <a:pPr marL="452438" lvl="1" indent="-273050" eaLnBrk="1" hangingPunct="1">
              <a:lnSpc>
                <a:spcPct val="80000"/>
              </a:lnSpc>
            </a:pPr>
            <a:r>
              <a:rPr lang="de-DE" altLang="de-DE" sz="2400" dirty="0" smtClean="0"/>
              <a:t>Der Kunde geht nur zu einem Schalter, wenn er dort sofort bedient werden kann (</a:t>
            </a:r>
            <a:r>
              <a:rPr lang="de-DE" altLang="de-DE" sz="2400" i="1" dirty="0" smtClean="0">
                <a:solidFill>
                  <a:schemeClr val="accent2"/>
                </a:solidFill>
              </a:rPr>
              <a:t>Bedingter Eingangsaufruf</a:t>
            </a:r>
            <a:r>
              <a:rPr lang="de-DE" altLang="de-DE" sz="2400" dirty="0" smtClean="0"/>
              <a:t>); sonst macht er etwas anderes.</a:t>
            </a:r>
          </a:p>
          <a:p>
            <a:pPr marL="452438" lvl="1" indent="-273050" eaLnBrk="1" hangingPunct="1">
              <a:lnSpc>
                <a:spcPct val="80000"/>
              </a:lnSpc>
            </a:pPr>
            <a:r>
              <a:rPr lang="de-DE" altLang="de-DE" sz="2400" dirty="0" smtClean="0"/>
              <a:t>Wenn die Dienstleistung zu lange dauert, kann der Kunde den Auftrag abbrechen (</a:t>
            </a:r>
            <a:r>
              <a:rPr lang="de-DE" altLang="de-DE" sz="2400" i="1" dirty="0" smtClean="0">
                <a:solidFill>
                  <a:schemeClr val="accent2"/>
                </a:solidFill>
              </a:rPr>
              <a:t>Asynchroner Kontrolltransfer</a:t>
            </a:r>
            <a:r>
              <a:rPr lang="de-DE" altLang="de-DE" sz="2400" dirty="0" smtClean="0"/>
              <a:t>).</a:t>
            </a:r>
          </a:p>
          <a:p>
            <a:pPr marL="0" indent="0" eaLnBrk="1" hangingPunct="1">
              <a:lnSpc>
                <a:spcPct val="80000"/>
              </a:lnSpc>
              <a:buFontTx/>
              <a:buNone/>
            </a:pPr>
            <a:endParaRPr lang="de-DE" altLang="de-DE" sz="2400" dirty="0" smtClean="0"/>
          </a:p>
          <a:p>
            <a:pPr marL="0" indent="0" eaLnBrk="1" hangingPunct="1">
              <a:lnSpc>
                <a:spcPct val="80000"/>
              </a:lnSpc>
            </a:pPr>
            <a:endParaRPr lang="de-DE" altLang="de-DE" sz="2400"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41</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b="1"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42</a:t>
            </a:fld>
            <a:endParaRPr lang="de-DE" dirty="0"/>
          </a:p>
        </p:txBody>
      </p:sp>
    </p:spTree>
    <p:extLst>
      <p:ext uri="{BB962C8B-B14F-4D97-AF65-F5344CB8AC3E}">
        <p14:creationId xmlns:p14="http://schemas.microsoft.com/office/powerpoint/2010/main" val="24260793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lstStyle/>
          <a:p>
            <a:pPr eaLnBrk="1" hangingPunct="1"/>
            <a:r>
              <a:rPr lang="de-DE" altLang="de-DE" dirty="0" smtClean="0"/>
              <a:t>Selektive Annahme</a:t>
            </a:r>
          </a:p>
        </p:txBody>
      </p:sp>
      <p:sp>
        <p:nvSpPr>
          <p:cNvPr id="14341" name="Rectangle 3"/>
          <p:cNvSpPr>
            <a:spLocks noGrp="1" noChangeArrowheads="1"/>
          </p:cNvSpPr>
          <p:nvPr>
            <p:ph idx="1"/>
          </p:nvPr>
        </p:nvSpPr>
        <p:spPr>
          <a:xfrm>
            <a:off x="699517" y="1766317"/>
            <a:ext cx="7772400" cy="1086619"/>
          </a:xfrm>
        </p:spPr>
        <p:txBody>
          <a:bodyPr/>
          <a:lstStyle/>
          <a:p>
            <a:pPr marL="0" indent="0" eaLnBrk="1" hangingPunct="1">
              <a:lnSpc>
                <a:spcPct val="80000"/>
              </a:lnSpc>
              <a:buFontTx/>
              <a:buNone/>
            </a:pPr>
            <a:r>
              <a:rPr lang="de-DE" altLang="de-DE" sz="1800" dirty="0" smtClean="0"/>
              <a:t>Die Select-Anweisung wählt aus beliebig vielen durch </a:t>
            </a:r>
            <a:r>
              <a:rPr lang="de-DE" altLang="de-DE" sz="1600" b="1" dirty="0" smtClean="0">
                <a:latin typeface="Courier New" panose="02070309020205020404" pitchFamily="49" charset="0"/>
                <a:cs typeface="Courier New" panose="02070309020205020404" pitchFamily="49" charset="0"/>
              </a:rPr>
              <a:t>or</a:t>
            </a:r>
            <a:r>
              <a:rPr lang="de-DE" altLang="de-DE" sz="1800" dirty="0" smtClean="0"/>
              <a:t> getrennten Eingängen einen </a:t>
            </a:r>
            <a:r>
              <a:rPr lang="de-DE" altLang="de-DE" sz="1800" dirty="0"/>
              <a:t>offenen zum </a:t>
            </a:r>
            <a:r>
              <a:rPr lang="de-DE" altLang="de-DE" sz="1800" dirty="0" smtClean="0"/>
              <a:t>Bearbeiten aus.</a:t>
            </a:r>
          </a:p>
          <a:p>
            <a:pPr marL="0" indent="0" eaLnBrk="1" hangingPunct="1">
              <a:lnSpc>
                <a:spcPct val="80000"/>
              </a:lnSpc>
              <a:buFontTx/>
              <a:buNone/>
            </a:pPr>
            <a:r>
              <a:rPr lang="de-DE" altLang="de-DE" sz="1800" dirty="0" smtClean="0">
                <a:solidFill>
                  <a:srgbClr val="C00000"/>
                </a:solidFill>
              </a:rPr>
              <a:t>Die Auswahl ist beliebig (</a:t>
            </a:r>
            <a:r>
              <a:rPr lang="de-DE" altLang="de-DE" sz="1800" i="1" dirty="0" smtClean="0">
                <a:solidFill>
                  <a:srgbClr val="C00000"/>
                </a:solidFill>
              </a:rPr>
              <a:t>arbitrary</a:t>
            </a:r>
            <a:r>
              <a:rPr lang="de-DE" altLang="de-DE" sz="1800" dirty="0" smtClean="0">
                <a:solidFill>
                  <a:srgbClr val="C00000"/>
                </a:solidFill>
              </a:rPr>
              <a:t>), sollte aber fair sein, Ada 83</a:t>
            </a:r>
            <a:r>
              <a:rPr lang="de-DE" altLang="de-DE" sz="1800" dirty="0" smtClean="0"/>
              <a:t>;</a:t>
            </a:r>
          </a:p>
          <a:p>
            <a:pPr marL="0" indent="0" eaLnBrk="1" hangingPunct="1">
              <a:lnSpc>
                <a:spcPct val="80000"/>
              </a:lnSpc>
              <a:buFontTx/>
              <a:buNone/>
            </a:pPr>
            <a:r>
              <a:rPr lang="de-DE" altLang="de-DE" sz="1800" dirty="0" smtClean="0">
                <a:solidFill>
                  <a:schemeClr val="accent2"/>
                </a:solidFill>
              </a:rPr>
              <a:t>sie folgt der gültigen Warteschlangenpolitik </a:t>
            </a:r>
            <a:r>
              <a:rPr lang="de-DE" altLang="de-DE" sz="1800" i="1" dirty="0" smtClean="0">
                <a:solidFill>
                  <a:schemeClr val="accent2"/>
                </a:solidFill>
              </a:rPr>
              <a:t>(entry queuing policy),</a:t>
            </a:r>
            <a:r>
              <a:rPr lang="de-DE" altLang="de-DE" sz="1800" dirty="0" smtClean="0">
                <a:solidFill>
                  <a:schemeClr val="accent2"/>
                </a:solidFill>
              </a:rPr>
              <a:t> Ada 95</a:t>
            </a:r>
            <a:r>
              <a:rPr lang="de-DE" altLang="de-DE" sz="1800" dirty="0" smtClean="0"/>
              <a:t>.</a:t>
            </a:r>
          </a:p>
        </p:txBody>
      </p:sp>
      <p:sp>
        <p:nvSpPr>
          <p:cNvPr id="2" name="Textfeld 1"/>
          <p:cNvSpPr txBox="1"/>
          <p:nvPr/>
        </p:nvSpPr>
        <p:spPr>
          <a:xfrm>
            <a:off x="1045840" y="2936206"/>
            <a:ext cx="4966320" cy="2850011"/>
          </a:xfrm>
          <a:prstGeom prst="rect">
            <a:avLst/>
          </a:prstGeom>
          <a:noFill/>
        </p:spPr>
        <p:txBody>
          <a:bodyPr wrap="square" rtlCol="0">
            <a:spAutoFit/>
          </a:bodyPr>
          <a:lstStyle/>
          <a:p>
            <a:pPr lvl="0">
              <a:lnSpc>
                <a:spcPct val="80000"/>
              </a:lnSpc>
              <a:spcBef>
                <a:spcPct val="20000"/>
              </a:spcBef>
              <a:tabLst>
                <a:tab pos="2157413" algn="l"/>
              </a:tabLst>
            </a:pPr>
            <a:r>
              <a:rPr lang="de-DE" altLang="de-DE" sz="1600" b="1" kern="0" dirty="0" smtClean="0">
                <a:solidFill>
                  <a:srgbClr val="000000"/>
                </a:solidFill>
                <a:latin typeface="Courier New" pitchFamily="49" charset="0"/>
              </a:rPr>
              <a:t>select</a:t>
            </a:r>
            <a:br>
              <a:rPr lang="de-DE" altLang="de-DE" sz="1600" b="1"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  accept</a:t>
            </a:r>
            <a:r>
              <a:rPr lang="de-DE" altLang="de-DE" sz="1600" kern="0" dirty="0" smtClean="0">
                <a:solidFill>
                  <a:srgbClr val="000000"/>
                </a:solidFill>
                <a:latin typeface="Courier New" pitchFamily="49" charset="0"/>
              </a:rPr>
              <a:t> E_1;  -- </a:t>
            </a:r>
            <a:r>
              <a:rPr lang="de-DE" altLang="de-DE" sz="1600" i="1" kern="0" dirty="0" smtClean="0">
                <a:solidFill>
                  <a:srgbClr val="000000"/>
                </a:solidFill>
                <a:latin typeface="Courier New" pitchFamily="49" charset="0"/>
              </a:rPr>
              <a:t>Rendezvous endet hier</a:t>
            </a:r>
            <a:r>
              <a:rPr lang="de-DE" altLang="de-DE" sz="1600" kern="0" dirty="0" smtClean="0">
                <a:solidFill>
                  <a:srgbClr val="000000"/>
                </a:solidFill>
                <a:latin typeface="Courier New" pitchFamily="49" charset="0"/>
              </a:rPr>
              <a:t/>
            </a:r>
            <a:br>
              <a:rPr lang="de-DE" altLang="de-DE" sz="1600" kern="0" dirty="0" smtClean="0">
                <a:solidFill>
                  <a:srgbClr val="000000"/>
                </a:solidFill>
                <a:latin typeface="Courier New" pitchFamily="49" charset="0"/>
              </a:rPr>
            </a:br>
            <a:r>
              <a:rPr lang="de-DE" altLang="de-DE" sz="1600" kern="0" dirty="0" smtClean="0">
                <a:solidFill>
                  <a:srgbClr val="000000"/>
                </a:solidFill>
                <a:latin typeface="Courier New" pitchFamily="49" charset="0"/>
              </a:rPr>
              <a:t>  &lt;Anweisungen&gt;</a:t>
            </a:r>
            <a:br>
              <a:rPr lang="de-DE" altLang="de-DE" sz="1600"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or</a:t>
            </a:r>
            <a:r>
              <a:rPr lang="de-DE" altLang="de-DE" sz="1600" b="1" kern="0" dirty="0">
                <a:solidFill>
                  <a:srgbClr val="000000"/>
                </a:solidFill>
                <a:latin typeface="Courier New" pitchFamily="49" charset="0"/>
              </a:rPr>
              <a:t/>
            </a:r>
            <a:br>
              <a:rPr lang="de-DE" altLang="de-DE" sz="1600" b="1" kern="0" dirty="0">
                <a:solidFill>
                  <a:srgbClr val="000000"/>
                </a:solidFill>
                <a:latin typeface="Courier New" pitchFamily="49" charset="0"/>
              </a:rPr>
            </a:br>
            <a:r>
              <a:rPr lang="de-DE" altLang="de-DE" sz="1600" b="1" kern="0" dirty="0" smtClean="0">
                <a:solidFill>
                  <a:srgbClr val="000000"/>
                </a:solidFill>
                <a:latin typeface="Courier New" pitchFamily="49" charset="0"/>
              </a:rPr>
              <a:t>  when </a:t>
            </a:r>
            <a:r>
              <a:rPr lang="de-DE" altLang="de-DE" sz="1600" kern="0" dirty="0" smtClean="0">
                <a:solidFill>
                  <a:srgbClr val="000000"/>
                </a:solidFill>
                <a:latin typeface="Courier New" pitchFamily="49" charset="0"/>
              </a:rPr>
              <a:t>&lt;Bedingung&gt; =&gt;  -- </a:t>
            </a:r>
            <a:r>
              <a:rPr lang="de-DE" altLang="de-DE" sz="1600" i="1" kern="0" dirty="0" smtClean="0">
                <a:solidFill>
                  <a:srgbClr val="000000"/>
                </a:solidFill>
                <a:latin typeface="Courier New" pitchFamily="49" charset="0"/>
              </a:rPr>
              <a:t>Wächter</a:t>
            </a:r>
            <a:r>
              <a:rPr lang="de-DE" altLang="de-DE" sz="1600" kern="0" dirty="0" smtClean="0">
                <a:solidFill>
                  <a:srgbClr val="000000"/>
                </a:solidFill>
                <a:latin typeface="Courier New" pitchFamily="49" charset="0"/>
              </a:rPr>
              <a:t/>
            </a:r>
            <a:br>
              <a:rPr lang="de-DE" altLang="de-DE" sz="1600"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    accept</a:t>
            </a:r>
            <a:r>
              <a:rPr lang="de-DE" altLang="de-DE" sz="1600" kern="0" dirty="0" smtClean="0">
                <a:solidFill>
                  <a:srgbClr val="000000"/>
                </a:solidFill>
                <a:latin typeface="Courier New" pitchFamily="49" charset="0"/>
              </a:rPr>
              <a:t> E_2 </a:t>
            </a:r>
            <a:r>
              <a:rPr lang="de-DE" altLang="de-DE" sz="1600" b="1" kern="0" dirty="0" smtClean="0">
                <a:solidFill>
                  <a:srgbClr val="000000"/>
                </a:solidFill>
                <a:latin typeface="Courier New" pitchFamily="49" charset="0"/>
              </a:rPr>
              <a:t>do</a:t>
            </a:r>
            <a:br>
              <a:rPr lang="de-DE" altLang="de-DE" sz="1600" b="1"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      </a:t>
            </a:r>
            <a:r>
              <a:rPr lang="de-DE" altLang="de-DE" sz="1600" kern="0" dirty="0" smtClean="0">
                <a:solidFill>
                  <a:srgbClr val="000000"/>
                </a:solidFill>
                <a:latin typeface="Courier New" pitchFamily="49" charset="0"/>
              </a:rPr>
              <a:t>&lt;Anweisungen&gt;</a:t>
            </a:r>
            <a:br>
              <a:rPr lang="de-DE" altLang="de-DE" sz="1600" kern="0" dirty="0" smtClean="0">
                <a:solidFill>
                  <a:srgbClr val="000000"/>
                </a:solidFill>
                <a:latin typeface="Courier New" pitchFamily="49" charset="0"/>
              </a:rPr>
            </a:br>
            <a:r>
              <a:rPr lang="de-DE" altLang="de-DE" sz="1600" kern="0" dirty="0" smtClean="0">
                <a:solidFill>
                  <a:srgbClr val="000000"/>
                </a:solidFill>
                <a:latin typeface="Courier New" pitchFamily="49" charset="0"/>
              </a:rPr>
              <a:t>    </a:t>
            </a:r>
            <a:r>
              <a:rPr lang="de-DE" altLang="de-DE" sz="1600" b="1" kern="0" dirty="0" smtClean="0">
                <a:solidFill>
                  <a:srgbClr val="000000"/>
                </a:solidFill>
                <a:latin typeface="Courier New" pitchFamily="49" charset="0"/>
              </a:rPr>
              <a:t>end</a:t>
            </a:r>
            <a:r>
              <a:rPr lang="de-DE" altLang="de-DE" sz="1600" kern="0" dirty="0" smtClean="0">
                <a:solidFill>
                  <a:srgbClr val="000000"/>
                </a:solidFill>
                <a:latin typeface="Courier New" pitchFamily="49" charset="0"/>
              </a:rPr>
              <a:t> E_2;  -- </a:t>
            </a:r>
            <a:r>
              <a:rPr lang="de-DE" altLang="de-DE" sz="1600" i="1" kern="0" dirty="0" smtClean="0">
                <a:solidFill>
                  <a:srgbClr val="000000"/>
                </a:solidFill>
                <a:latin typeface="Courier New" pitchFamily="49" charset="0"/>
              </a:rPr>
              <a:t>Rendezvous endet hier</a:t>
            </a:r>
            <a:r>
              <a:rPr lang="de-DE" altLang="de-DE" sz="1600" kern="0" dirty="0" smtClean="0">
                <a:solidFill>
                  <a:srgbClr val="000000"/>
                </a:solidFill>
                <a:latin typeface="Courier New" pitchFamily="49" charset="0"/>
              </a:rPr>
              <a:t/>
            </a:r>
            <a:br>
              <a:rPr lang="de-DE" altLang="de-DE" sz="1600" kern="0" dirty="0" smtClean="0">
                <a:solidFill>
                  <a:srgbClr val="000000"/>
                </a:solidFill>
                <a:latin typeface="Courier New" pitchFamily="49" charset="0"/>
              </a:rPr>
            </a:br>
            <a:r>
              <a:rPr lang="de-DE" altLang="de-DE" sz="1600" kern="0" dirty="0" smtClean="0">
                <a:solidFill>
                  <a:srgbClr val="000000"/>
                </a:solidFill>
                <a:latin typeface="Courier New" pitchFamily="49" charset="0"/>
              </a:rPr>
              <a:t>    &lt;Anweisungen&gt;</a:t>
            </a:r>
            <a:br>
              <a:rPr lang="de-DE" altLang="de-DE" sz="1600"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or</a:t>
            </a:r>
            <a:br>
              <a:rPr lang="de-DE" altLang="de-DE" sz="1600" b="1"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 </a:t>
            </a:r>
            <a:r>
              <a:rPr lang="de-DE" altLang="de-DE" sz="1600" kern="0" dirty="0" smtClean="0">
                <a:solidFill>
                  <a:srgbClr val="000000"/>
                </a:solidFill>
                <a:latin typeface="Courier New" pitchFamily="49" charset="0"/>
              </a:rPr>
              <a:t> …</a:t>
            </a:r>
            <a:r>
              <a:rPr lang="de-DE" altLang="de-DE" sz="1600" b="1" kern="0" dirty="0" smtClean="0">
                <a:solidFill>
                  <a:srgbClr val="000000"/>
                </a:solidFill>
                <a:latin typeface="Courier New" pitchFamily="49" charset="0"/>
              </a:rPr>
              <a:t>	or</a:t>
            </a:r>
            <a:br>
              <a:rPr lang="de-DE" altLang="de-DE" sz="1600" b="1"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else	  delay</a:t>
            </a:r>
            <a:r>
              <a:rPr lang="de-DE" altLang="de-DE" sz="1600" kern="0" dirty="0" smtClean="0">
                <a:solidFill>
                  <a:srgbClr val="000000"/>
                </a:solidFill>
                <a:latin typeface="Courier New" pitchFamily="49" charset="0"/>
              </a:rPr>
              <a:t> DT;</a:t>
            </a:r>
            <a:br>
              <a:rPr lang="de-DE" altLang="de-DE" sz="1600" kern="0" dirty="0" smtClean="0">
                <a:solidFill>
                  <a:srgbClr val="000000"/>
                </a:solidFill>
                <a:latin typeface="Courier New" pitchFamily="49" charset="0"/>
              </a:rPr>
            </a:br>
            <a:r>
              <a:rPr lang="de-DE" altLang="de-DE" sz="1600" b="1" kern="0" dirty="0" smtClean="0">
                <a:solidFill>
                  <a:srgbClr val="000000"/>
                </a:solidFill>
                <a:latin typeface="Courier New" pitchFamily="49" charset="0"/>
              </a:rPr>
              <a:t>  </a:t>
            </a:r>
            <a:r>
              <a:rPr lang="de-DE" altLang="de-DE" sz="1600" kern="0" dirty="0" smtClean="0">
                <a:solidFill>
                  <a:srgbClr val="000000"/>
                </a:solidFill>
                <a:latin typeface="Courier New" pitchFamily="49" charset="0"/>
              </a:rPr>
              <a:t>&lt;Anweisungen&gt;	  &lt;Anweisungen&gt;</a:t>
            </a:r>
            <a:br>
              <a:rPr lang="de-DE" altLang="de-DE" sz="1600" kern="0" dirty="0" smtClean="0">
                <a:solidFill>
                  <a:srgbClr val="000000"/>
                </a:solidFill>
                <a:latin typeface="Courier New" pitchFamily="49" charset="0"/>
              </a:rPr>
            </a:br>
            <a:r>
              <a:rPr lang="de-DE" altLang="de-DE" sz="1600" kern="0" dirty="0" smtClean="0">
                <a:solidFill>
                  <a:srgbClr val="000000"/>
                </a:solidFill>
                <a:latin typeface="Courier New" pitchFamily="49" charset="0"/>
              </a:rPr>
              <a:t>            </a:t>
            </a:r>
            <a:r>
              <a:rPr lang="de-DE" altLang="de-DE" sz="1600" b="1" kern="0" dirty="0" smtClean="0">
                <a:solidFill>
                  <a:srgbClr val="000000"/>
                </a:solidFill>
                <a:latin typeface="Courier New" pitchFamily="49" charset="0"/>
              </a:rPr>
              <a:t>end select</a:t>
            </a:r>
            <a:r>
              <a:rPr lang="de-DE" altLang="de-DE" sz="1600" kern="0" dirty="0" smtClean="0">
                <a:solidFill>
                  <a:srgbClr val="000000"/>
                </a:solidFill>
                <a:latin typeface="Courier New" pitchFamily="49" charset="0"/>
              </a:rPr>
              <a:t>; </a:t>
            </a:r>
            <a:endParaRPr lang="de-DE" altLang="de-DE" sz="1600" kern="0" dirty="0">
              <a:solidFill>
                <a:srgbClr val="000000"/>
              </a:solidFill>
              <a:latin typeface="Courier New" pitchFamily="49" charset="0"/>
            </a:endParaRPr>
          </a:p>
        </p:txBody>
      </p:sp>
      <p:sp>
        <p:nvSpPr>
          <p:cNvPr id="3" name="Textfeld 2"/>
          <p:cNvSpPr txBox="1"/>
          <p:nvPr/>
        </p:nvSpPr>
        <p:spPr>
          <a:xfrm>
            <a:off x="699517" y="5701781"/>
            <a:ext cx="7758683" cy="535531"/>
          </a:xfrm>
          <a:prstGeom prst="rect">
            <a:avLst/>
          </a:prstGeom>
          <a:noFill/>
        </p:spPr>
        <p:txBody>
          <a:bodyPr wrap="square" rtlCol="0">
            <a:spAutoFit/>
          </a:bodyPr>
          <a:lstStyle/>
          <a:p>
            <a:pPr lvl="0">
              <a:lnSpc>
                <a:spcPct val="80000"/>
              </a:lnSpc>
              <a:spcBef>
                <a:spcPct val="20000"/>
              </a:spcBef>
            </a:pPr>
            <a:r>
              <a:rPr lang="de-DE" altLang="de-DE" sz="1800" kern="0" dirty="0">
                <a:solidFill>
                  <a:srgbClr val="000000"/>
                </a:solidFill>
                <a:latin typeface="Times New Roman"/>
              </a:rPr>
              <a:t>Wenn kein Aufruf vorliegt, wird der </a:t>
            </a:r>
            <a:r>
              <a:rPr lang="de-DE" altLang="de-DE" sz="1600" b="1" kern="0" dirty="0" smtClean="0">
                <a:solidFill>
                  <a:srgbClr val="000000"/>
                </a:solidFill>
                <a:latin typeface="Courier New" pitchFamily="49" charset="0"/>
              </a:rPr>
              <a:t>else</a:t>
            </a:r>
            <a:r>
              <a:rPr lang="de-DE" altLang="de-DE" sz="1800" kern="0" dirty="0" smtClean="0">
                <a:solidFill>
                  <a:srgbClr val="000000"/>
                </a:solidFill>
                <a:latin typeface="Times New Roman"/>
              </a:rPr>
              <a:t>- oder </a:t>
            </a:r>
            <a:r>
              <a:rPr lang="de-DE" altLang="de-DE" sz="1600" b="1" kern="0" dirty="0" smtClean="0">
                <a:solidFill>
                  <a:srgbClr val="000000"/>
                </a:solidFill>
                <a:latin typeface="Courier New" panose="02070309020205020404" pitchFamily="49" charset="0"/>
                <a:cs typeface="Courier New" panose="02070309020205020404" pitchFamily="49" charset="0"/>
              </a:rPr>
              <a:t>delay</a:t>
            </a:r>
            <a:r>
              <a:rPr lang="de-DE" altLang="de-DE" sz="1800" kern="0" dirty="0" smtClean="0">
                <a:solidFill>
                  <a:srgbClr val="000000"/>
                </a:solidFill>
                <a:latin typeface="Times New Roman"/>
              </a:rPr>
              <a:t>-Zweig </a:t>
            </a:r>
            <a:r>
              <a:rPr lang="de-DE" altLang="de-DE" sz="1800" kern="0" dirty="0">
                <a:solidFill>
                  <a:srgbClr val="000000"/>
                </a:solidFill>
                <a:latin typeface="Times New Roman"/>
              </a:rPr>
              <a:t>ausgeführt. Fehlt er, ist der Prozess blockiert, bis ein Aufruf vorliegt.</a:t>
            </a:r>
          </a:p>
        </p:txBody>
      </p:sp>
      <p:cxnSp>
        <p:nvCxnSpPr>
          <p:cNvPr id="5" name="Gerader Verbinder 4"/>
          <p:cNvCxnSpPr/>
          <p:nvPr/>
        </p:nvCxnSpPr>
        <p:spPr>
          <a:xfrm>
            <a:off x="3131840" y="4941168"/>
            <a:ext cx="0" cy="5760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6190729" y="3037485"/>
            <a:ext cx="2413719" cy="2554545"/>
          </a:xfrm>
          <a:prstGeom prst="rect">
            <a:avLst/>
          </a:prstGeom>
          <a:noFill/>
          <a:ln w="12700">
            <a:solidFill>
              <a:schemeClr val="tx1"/>
            </a:solidFill>
          </a:ln>
        </p:spPr>
        <p:txBody>
          <a:bodyPr wrap="square" rtlCol="0">
            <a:spAutoFit/>
          </a:bodyPr>
          <a:lstStyle/>
          <a:p>
            <a:r>
              <a:rPr lang="de-DE" altLang="de-DE" sz="1600" kern="0" dirty="0" smtClean="0">
                <a:solidFill>
                  <a:srgbClr val="000000"/>
                </a:solidFill>
                <a:latin typeface="Times New Roman"/>
              </a:rPr>
              <a:t>Der </a:t>
            </a:r>
            <a:r>
              <a:rPr lang="de-DE" altLang="de-DE" sz="1400" b="1" kern="0" dirty="0">
                <a:solidFill>
                  <a:srgbClr val="000000"/>
                </a:solidFill>
                <a:latin typeface="Courier New" pitchFamily="49" charset="0"/>
              </a:rPr>
              <a:t>else</a:t>
            </a:r>
            <a:r>
              <a:rPr lang="de-DE" altLang="de-DE" sz="1600" kern="0" dirty="0">
                <a:solidFill>
                  <a:srgbClr val="000000"/>
                </a:solidFill>
                <a:latin typeface="Times New Roman"/>
              </a:rPr>
              <a:t>- </a:t>
            </a:r>
            <a:r>
              <a:rPr lang="de-DE" altLang="de-DE" sz="1600" kern="0" dirty="0" smtClean="0">
                <a:solidFill>
                  <a:srgbClr val="000000"/>
                </a:solidFill>
                <a:latin typeface="Times New Roman"/>
              </a:rPr>
              <a:t>und der </a:t>
            </a:r>
            <a:r>
              <a:rPr lang="de-DE" altLang="de-DE" sz="1400" b="1" kern="0" dirty="0" smtClean="0">
                <a:solidFill>
                  <a:srgbClr val="000000"/>
                </a:solidFill>
                <a:latin typeface="Courier New" panose="02070309020205020404" pitchFamily="49" charset="0"/>
                <a:cs typeface="Courier New" panose="02070309020205020404" pitchFamily="49" charset="0"/>
              </a:rPr>
              <a:t>delay</a:t>
            </a:r>
            <a:r>
              <a:rPr lang="de-DE" altLang="de-DE" sz="1600" kern="0" dirty="0" smtClean="0">
                <a:solidFill>
                  <a:srgbClr val="000000"/>
                </a:solidFill>
                <a:latin typeface="Times New Roman"/>
              </a:rPr>
              <a:t>-Zweig sind einander aus-schließende Alternativen. Sie kommen stets zuletzt.</a:t>
            </a:r>
          </a:p>
          <a:p>
            <a:r>
              <a:rPr lang="de-DE" sz="1600" dirty="0" smtClean="0"/>
              <a:t>Delay-Alternativen </a:t>
            </a:r>
            <a:r>
              <a:rPr lang="de-DE" altLang="de-DE" sz="1600" kern="0" dirty="0" smtClean="0">
                <a:solidFill>
                  <a:srgbClr val="000000"/>
                </a:solidFill>
                <a:latin typeface="Times New Roman"/>
              </a:rPr>
              <a:t>können bewacht sein.</a:t>
            </a:r>
          </a:p>
          <a:p>
            <a:r>
              <a:rPr lang="de-DE" sz="1600" dirty="0" smtClean="0"/>
              <a:t>Es </a:t>
            </a:r>
            <a:r>
              <a:rPr lang="de-DE" sz="1600" dirty="0"/>
              <a:t>kann mehrere </a:t>
            </a:r>
            <a:r>
              <a:rPr lang="de-DE" sz="1600" dirty="0" smtClean="0"/>
              <a:t>offene Delay-Alternativen </a:t>
            </a:r>
            <a:r>
              <a:rPr lang="de-DE" sz="1600" dirty="0"/>
              <a:t>geben; in diesem Fall gilt die mit der kürzesten Wartezeit</a:t>
            </a:r>
            <a:r>
              <a:rPr lang="de-DE" sz="1600" dirty="0" smtClean="0"/>
              <a:t>.</a:t>
            </a:r>
            <a:endParaRPr lang="de-DE" sz="1600" dirty="0"/>
          </a:p>
        </p:txBody>
      </p:sp>
      <p:sp>
        <p:nvSpPr>
          <p:cNvPr id="4" name="Foliennummernplatzhalter 3"/>
          <p:cNvSpPr>
            <a:spLocks noGrp="1"/>
          </p:cNvSpPr>
          <p:nvPr>
            <p:ph type="sldNum" sz="quarter" idx="11"/>
          </p:nvPr>
        </p:nvSpPr>
        <p:spPr/>
        <p:txBody>
          <a:bodyPr/>
          <a:lstStyle/>
          <a:p>
            <a:pPr>
              <a:defRPr/>
            </a:pPr>
            <a:fld id="{59F2D90D-4469-4D8A-B9FC-E9A5E61D9957}" type="slidenum">
              <a:rPr lang="de-DE" smtClean="0"/>
              <a:pPr>
                <a:defRPr/>
              </a:pPr>
              <a:t>43</a:t>
            </a:fld>
            <a:endParaRPr lang="de-DE" dirty="0"/>
          </a:p>
        </p:txBody>
      </p:sp>
      <p:sp>
        <p:nvSpPr>
          <p:cNvPr id="6" name="Fußzeilenplatzhalter 5"/>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p:nvPr>
        </p:nvSpPr>
        <p:spPr/>
        <p:txBody>
          <a:bodyPr/>
          <a:lstStyle/>
          <a:p>
            <a:pPr eaLnBrk="1" hangingPunct="1"/>
            <a:r>
              <a:rPr lang="de-DE" altLang="de-DE" dirty="0" smtClean="0"/>
              <a:t>Offene und Geschlossene</a:t>
            </a:r>
            <a:r>
              <a:rPr lang="de-DE" altLang="de-DE" dirty="0"/>
              <a:t/>
            </a:r>
            <a:br>
              <a:rPr lang="de-DE" altLang="de-DE" dirty="0"/>
            </a:br>
            <a:r>
              <a:rPr lang="de-DE" altLang="de-DE" dirty="0"/>
              <a:t>A</a:t>
            </a:r>
            <a:r>
              <a:rPr lang="de-DE" altLang="de-DE" dirty="0" smtClean="0"/>
              <a:t>lternativen</a:t>
            </a:r>
          </a:p>
        </p:txBody>
      </p:sp>
      <p:sp>
        <p:nvSpPr>
          <p:cNvPr id="34821" name="Rectangle 3"/>
          <p:cNvSpPr>
            <a:spLocks noGrp="1" noChangeArrowheads="1"/>
          </p:cNvSpPr>
          <p:nvPr>
            <p:ph idx="1"/>
          </p:nvPr>
        </p:nvSpPr>
        <p:spPr>
          <a:xfrm>
            <a:off x="685800" y="1916832"/>
            <a:ext cx="7772400" cy="4032448"/>
          </a:xfrm>
        </p:spPr>
        <p:txBody>
          <a:bodyPr/>
          <a:lstStyle/>
          <a:p>
            <a:pPr marL="0" indent="0" eaLnBrk="1" hangingPunct="1">
              <a:lnSpc>
                <a:spcPct val="80000"/>
              </a:lnSpc>
              <a:buFontTx/>
              <a:buNone/>
            </a:pPr>
            <a:r>
              <a:rPr lang="de-DE" altLang="de-DE" sz="2400" dirty="0" smtClean="0"/>
              <a:t>Alternativen ohne Wächter sind stets offen.</a:t>
            </a:r>
          </a:p>
          <a:p>
            <a:pPr marL="0" indent="0" eaLnBrk="1" hangingPunct="1">
              <a:lnSpc>
                <a:spcPct val="80000"/>
              </a:lnSpc>
              <a:buFontTx/>
              <a:buNone/>
            </a:pPr>
            <a:r>
              <a:rPr lang="de-DE" altLang="de-DE" sz="2400" dirty="0" smtClean="0"/>
              <a:t>Gewisse Bedingungen können verhindern, dass eine Alternative bedient werden darf. Hierzu gibt es </a:t>
            </a:r>
            <a:r>
              <a:rPr lang="de-DE" altLang="de-DE" sz="2400" i="1" dirty="0" smtClean="0">
                <a:solidFill>
                  <a:schemeClr val="accent2"/>
                </a:solidFill>
              </a:rPr>
              <a:t>Wächter</a:t>
            </a:r>
            <a:r>
              <a:rPr lang="de-DE" altLang="de-DE" sz="2400" dirty="0" smtClean="0">
                <a:solidFill>
                  <a:schemeClr val="accent2"/>
                </a:solidFill>
              </a:rPr>
              <a:t> </a:t>
            </a:r>
            <a:r>
              <a:rPr lang="de-DE" altLang="de-DE" sz="2400" dirty="0" smtClean="0"/>
              <a:t>(</a:t>
            </a:r>
            <a:r>
              <a:rPr lang="de-DE" altLang="de-DE" sz="2400" i="1" dirty="0" smtClean="0"/>
              <a:t>guard</a:t>
            </a:r>
            <a:r>
              <a:rPr lang="de-DE" altLang="de-DE" sz="2400" dirty="0" smtClean="0"/>
              <a:t>), das sind Boolesche Ausdrücke </a:t>
            </a:r>
            <a:r>
              <a:rPr lang="de-DE" altLang="de-DE" sz="2400" dirty="0"/>
              <a:t>vor </a:t>
            </a:r>
            <a:r>
              <a:rPr lang="de-DE" altLang="de-DE" sz="2400" dirty="0" smtClean="0"/>
              <a:t>einer Alternative. Die kann nur bedient werden, wenn der Ausdruck wahr ist (sie ist offen); ansonsten ist sie geschlossen.</a:t>
            </a:r>
          </a:p>
          <a:p>
            <a:pPr marL="536575" indent="0" defTabSz="1098550" eaLnBrk="1" hangingPunct="1">
              <a:lnSpc>
                <a:spcPct val="80000"/>
              </a:lnSpc>
              <a:buFontTx/>
              <a:buNone/>
            </a:pPr>
            <a:r>
              <a:rPr lang="de-DE" altLang="de-DE" sz="2000" b="1" dirty="0">
                <a:solidFill>
                  <a:srgbClr val="000000"/>
                </a:solidFill>
                <a:latin typeface="Courier New" pitchFamily="49" charset="0"/>
              </a:rPr>
              <a:t>when </a:t>
            </a:r>
            <a:r>
              <a:rPr lang="de-DE" altLang="de-DE" sz="2000" dirty="0">
                <a:solidFill>
                  <a:schemeClr val="accent2"/>
                </a:solidFill>
                <a:latin typeface="Courier New" pitchFamily="49" charset="0"/>
              </a:rPr>
              <a:t>Bedingung</a:t>
            </a:r>
            <a:r>
              <a:rPr lang="de-DE" altLang="de-DE" sz="2000" dirty="0">
                <a:solidFill>
                  <a:srgbClr val="FF0000"/>
                </a:solidFill>
                <a:latin typeface="Courier New" pitchFamily="49" charset="0"/>
              </a:rPr>
              <a:t> </a:t>
            </a:r>
            <a:r>
              <a:rPr lang="de-DE" altLang="de-DE" sz="2000" dirty="0" smtClean="0">
                <a:solidFill>
                  <a:srgbClr val="000000"/>
                </a:solidFill>
                <a:latin typeface="Courier New" pitchFamily="49" charset="0"/>
              </a:rPr>
              <a:t>=&gt;		</a:t>
            </a:r>
            <a:r>
              <a:rPr lang="de-DE" altLang="de-DE" sz="2000" b="1" dirty="0" smtClean="0">
                <a:solidFill>
                  <a:srgbClr val="000000"/>
                </a:solidFill>
                <a:latin typeface="Courier New" pitchFamily="49" charset="0"/>
              </a:rPr>
              <a:t>when </a:t>
            </a:r>
            <a:r>
              <a:rPr lang="de-DE" altLang="de-DE" sz="2000" dirty="0">
                <a:solidFill>
                  <a:schemeClr val="accent2"/>
                </a:solidFill>
                <a:latin typeface="Courier New" pitchFamily="49" charset="0"/>
              </a:rPr>
              <a:t>Bedingung</a:t>
            </a:r>
            <a:r>
              <a:rPr lang="de-DE" altLang="de-DE" sz="2000" dirty="0">
                <a:solidFill>
                  <a:srgbClr val="FF0000"/>
                </a:solidFill>
                <a:latin typeface="Courier New" pitchFamily="49" charset="0"/>
              </a:rPr>
              <a:t> </a:t>
            </a:r>
            <a:r>
              <a:rPr lang="de-DE" altLang="de-DE" sz="2000" dirty="0">
                <a:solidFill>
                  <a:srgbClr val="000000"/>
                </a:solidFill>
                <a:latin typeface="Courier New" pitchFamily="49" charset="0"/>
              </a:rPr>
              <a:t>=&gt;</a:t>
            </a:r>
            <a:br>
              <a:rPr lang="de-DE" altLang="de-DE" sz="2000" dirty="0">
                <a:solidFill>
                  <a:srgbClr val="000000"/>
                </a:solidFill>
                <a:latin typeface="Courier New" pitchFamily="49" charset="0"/>
              </a:rPr>
            </a:br>
            <a:r>
              <a:rPr lang="de-DE" altLang="de-DE" sz="2000" b="1" dirty="0" smtClean="0">
                <a:solidFill>
                  <a:srgbClr val="000000"/>
                </a:solidFill>
                <a:latin typeface="Courier New" pitchFamily="49" charset="0"/>
              </a:rPr>
              <a:t>  </a:t>
            </a:r>
            <a:r>
              <a:rPr lang="de-DE" altLang="de-DE" sz="2000" b="1" dirty="0">
                <a:solidFill>
                  <a:srgbClr val="000000"/>
                </a:solidFill>
                <a:latin typeface="Courier New" pitchFamily="49" charset="0"/>
              </a:rPr>
              <a:t>accept</a:t>
            </a:r>
            <a:r>
              <a:rPr lang="de-DE" altLang="de-DE" sz="2000" dirty="0">
                <a:solidFill>
                  <a:srgbClr val="000000"/>
                </a:solidFill>
                <a:latin typeface="Courier New" pitchFamily="49" charset="0"/>
              </a:rPr>
              <a:t> </a:t>
            </a:r>
            <a:r>
              <a:rPr lang="de-DE" altLang="de-DE" sz="2000" dirty="0" smtClean="0">
                <a:solidFill>
                  <a:srgbClr val="000000"/>
                </a:solidFill>
                <a:latin typeface="Courier New" pitchFamily="49" charset="0"/>
              </a:rPr>
              <a:t>E;		  </a:t>
            </a:r>
            <a:r>
              <a:rPr lang="de-DE" altLang="de-DE" sz="2000" b="1" dirty="0" smtClean="0">
                <a:solidFill>
                  <a:srgbClr val="000000"/>
                </a:solidFill>
                <a:latin typeface="Courier New" pitchFamily="49" charset="0"/>
              </a:rPr>
              <a:t>delay</a:t>
            </a:r>
            <a:r>
              <a:rPr lang="de-DE" altLang="de-DE" sz="2000" dirty="0" smtClean="0">
                <a:solidFill>
                  <a:srgbClr val="000000"/>
                </a:solidFill>
                <a:latin typeface="Courier New" pitchFamily="49" charset="0"/>
              </a:rPr>
              <a:t> DT;</a:t>
            </a:r>
            <a:endParaRPr lang="de-DE" altLang="de-DE" sz="2000" dirty="0" smtClean="0"/>
          </a:p>
          <a:p>
            <a:pPr marL="0" indent="0" eaLnBrk="1" hangingPunct="1">
              <a:lnSpc>
                <a:spcPct val="80000"/>
              </a:lnSpc>
              <a:buFontTx/>
              <a:buNone/>
            </a:pPr>
            <a:r>
              <a:rPr lang="de-DE" altLang="de-DE" sz="2400" dirty="0" smtClean="0"/>
              <a:t>Bewacht werden können Eingänge, Delay- und Terminate-Alternativen (für letztere siehe Folien 62f). (Eine Else-Alternative zu bewachen erscheint sinnlos.)</a:t>
            </a:r>
          </a:p>
          <a:p>
            <a:pPr marL="0" indent="0" eaLnBrk="1" hangingPunct="1">
              <a:lnSpc>
                <a:spcPct val="80000"/>
              </a:lnSpc>
              <a:buFontTx/>
              <a:buNone/>
            </a:pPr>
            <a:r>
              <a:rPr lang="de-DE" altLang="de-DE" sz="2400" dirty="0" smtClean="0"/>
              <a:t>Aufrufer geschlossener Eingänge werden blockiert, bis der Eingang geöffnet wird.</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44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cxnSp>
        <p:nvCxnSpPr>
          <p:cNvPr id="7" name="Gerader Verbinder 6"/>
          <p:cNvCxnSpPr/>
          <p:nvPr/>
        </p:nvCxnSpPr>
        <p:spPr>
          <a:xfrm>
            <a:off x="4572000" y="3789040"/>
            <a:ext cx="0"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pPr eaLnBrk="1" hangingPunct="1"/>
            <a:r>
              <a:rPr lang="de-DE" altLang="de-DE" dirty="0" smtClean="0"/>
              <a:t>Wächter</a:t>
            </a:r>
          </a:p>
        </p:txBody>
      </p:sp>
      <p:sp>
        <p:nvSpPr>
          <p:cNvPr id="35845" name="Rectangle 3"/>
          <p:cNvSpPr>
            <a:spLocks noGrp="1" noChangeArrowheads="1"/>
          </p:cNvSpPr>
          <p:nvPr>
            <p:ph idx="1"/>
          </p:nvPr>
        </p:nvSpPr>
        <p:spPr>
          <a:xfrm>
            <a:off x="700658" y="1916832"/>
            <a:ext cx="7772400" cy="4176464"/>
          </a:xfrm>
        </p:spPr>
        <p:txBody>
          <a:bodyPr/>
          <a:lstStyle/>
          <a:p>
            <a:pPr marL="0" indent="0" eaLnBrk="1" hangingPunct="1">
              <a:lnSpc>
                <a:spcPct val="80000"/>
              </a:lnSpc>
              <a:buFontTx/>
              <a:buNone/>
            </a:pPr>
            <a:r>
              <a:rPr lang="de-DE" altLang="de-DE" sz="2400" dirty="0" smtClean="0">
                <a:solidFill>
                  <a:schemeClr val="accent2"/>
                </a:solidFill>
              </a:rPr>
              <a:t>Zu Beginn einer Select-Anweisung werden alle Wächter ausgewertet </a:t>
            </a:r>
            <a:r>
              <a:rPr lang="de-DE" altLang="de-DE" sz="2400" dirty="0" smtClean="0"/>
              <a:t>zur Feststellung, welche Alternativen offen sind. Gibt es keine solchen und auch keinen else-Zweig, wird </a:t>
            </a:r>
            <a:r>
              <a:rPr lang="de-DE" altLang="de-DE" sz="2000" dirty="0" smtClean="0">
                <a:solidFill>
                  <a:srgbClr val="FF0066"/>
                </a:solidFill>
                <a:latin typeface="Courier New" pitchFamily="49" charset="0"/>
              </a:rPr>
              <a:t>Program_Error</a:t>
            </a:r>
            <a:r>
              <a:rPr lang="de-DE" altLang="de-DE" sz="2400" dirty="0" smtClean="0">
                <a:solidFill>
                  <a:srgbClr val="FF0066"/>
                </a:solidFill>
              </a:rPr>
              <a:t> </a:t>
            </a:r>
            <a:r>
              <a:rPr lang="de-DE" altLang="de-DE" sz="2400" dirty="0" smtClean="0"/>
              <a:t>ausgelöst.</a:t>
            </a:r>
          </a:p>
          <a:p>
            <a:pPr marL="0" indent="0" eaLnBrk="1" hangingPunct="1">
              <a:lnSpc>
                <a:spcPct val="80000"/>
              </a:lnSpc>
              <a:buFontTx/>
              <a:buNone/>
            </a:pPr>
            <a:r>
              <a:rPr lang="de-DE" altLang="de-DE" sz="2400" dirty="0" smtClean="0"/>
              <a:t>Wächter werden also </a:t>
            </a:r>
            <a:r>
              <a:rPr lang="de-DE" altLang="de-DE" sz="2400" dirty="0" smtClean="0">
                <a:solidFill>
                  <a:srgbClr val="FF0066"/>
                </a:solidFill>
              </a:rPr>
              <a:t>nicht asynchron</a:t>
            </a:r>
            <a:r>
              <a:rPr lang="de-DE" altLang="de-DE" sz="2400" dirty="0" smtClean="0"/>
              <a:t> durch externe Ereig-nisse beeinflusst. Daher ist es gewöhnlich nicht sinnvoll, globale Daten als Wächter zu verwenden.</a:t>
            </a:r>
          </a:p>
          <a:p>
            <a:pPr marL="0" indent="0" eaLnBrk="1" hangingPunct="1">
              <a:lnSpc>
                <a:spcPct val="80000"/>
              </a:lnSpc>
              <a:buFontTx/>
              <a:buNone/>
            </a:pPr>
            <a:r>
              <a:rPr lang="de-DE" altLang="de-DE" sz="2400" dirty="0" smtClean="0"/>
              <a:t>Somit sehen Wächter auch nicht die Parameter der Eingänge:</a:t>
            </a:r>
          </a:p>
          <a:p>
            <a:pPr marL="0" indent="0" eaLnBrk="1" hangingPunct="1">
              <a:lnSpc>
                <a:spcPct val="80000"/>
              </a:lnSpc>
              <a:buFontTx/>
              <a:buNone/>
            </a:pPr>
            <a:endParaRPr lang="de-DE" altLang="de-DE" sz="900" dirty="0" smtClean="0"/>
          </a:p>
          <a:p>
            <a:pPr marL="442913" lvl="0" indent="0" eaLnBrk="1" hangingPunct="1">
              <a:lnSpc>
                <a:spcPct val="80000"/>
              </a:lnSpc>
              <a:buNone/>
            </a:pPr>
            <a:r>
              <a:rPr lang="de-DE" altLang="de-DE" sz="1800" b="1" dirty="0">
                <a:solidFill>
                  <a:srgbClr val="000000"/>
                </a:solidFill>
                <a:latin typeface="Courier New" pitchFamily="49" charset="0"/>
              </a:rPr>
              <a:t>s</a:t>
            </a:r>
            <a:r>
              <a:rPr lang="de-DE" altLang="de-DE" sz="1800" b="1" dirty="0" smtClean="0">
                <a:solidFill>
                  <a:srgbClr val="000000"/>
                </a:solidFill>
                <a:latin typeface="Courier New" pitchFamily="49" charset="0"/>
              </a:rPr>
              <a:t>elect</a:t>
            </a:r>
            <a:br>
              <a:rPr lang="de-DE" altLang="de-DE" sz="1800" b="1" dirty="0" smtClean="0">
                <a:solidFill>
                  <a:srgbClr val="000000"/>
                </a:solidFill>
                <a:latin typeface="Courier New" pitchFamily="49" charset="0"/>
              </a:rPr>
            </a:br>
            <a:r>
              <a:rPr lang="de-DE" altLang="de-DE" sz="1800" b="1" dirty="0" smtClean="0">
                <a:solidFill>
                  <a:srgbClr val="000000"/>
                </a:solidFill>
                <a:latin typeface="Courier New" pitchFamily="49" charset="0"/>
              </a:rPr>
              <a:t>  </a:t>
            </a:r>
            <a:r>
              <a:rPr lang="de-DE" altLang="de-DE" sz="1800" b="1" dirty="0">
                <a:solidFill>
                  <a:srgbClr val="000000"/>
                </a:solidFill>
                <a:latin typeface="Courier New" pitchFamily="49" charset="0"/>
              </a:rPr>
              <a:t>when </a:t>
            </a:r>
            <a:r>
              <a:rPr lang="de-DE" altLang="de-DE" sz="1800" dirty="0" smtClean="0">
                <a:solidFill>
                  <a:srgbClr val="FF0000"/>
                </a:solidFill>
                <a:latin typeface="Courier New" pitchFamily="49" charset="0"/>
              </a:rPr>
              <a:t>I &gt; 0 </a:t>
            </a:r>
            <a:r>
              <a:rPr lang="de-DE" altLang="de-DE" sz="1800" dirty="0" smtClean="0">
                <a:solidFill>
                  <a:srgbClr val="000000"/>
                </a:solidFill>
                <a:latin typeface="Courier New" pitchFamily="49" charset="0"/>
              </a:rPr>
              <a:t>=&gt;</a:t>
            </a:r>
            <a:br>
              <a:rPr lang="de-DE" altLang="de-DE" sz="1800" dirty="0" smtClean="0">
                <a:solidFill>
                  <a:srgbClr val="000000"/>
                </a:solidFill>
                <a:latin typeface="Courier New" pitchFamily="49" charset="0"/>
              </a:rPr>
            </a:br>
            <a:r>
              <a:rPr lang="de-DE" altLang="de-DE" sz="1800" b="1" dirty="0" smtClean="0">
                <a:solidFill>
                  <a:srgbClr val="000000"/>
                </a:solidFill>
                <a:latin typeface="Courier New" pitchFamily="49" charset="0"/>
              </a:rPr>
              <a:t>    </a:t>
            </a:r>
            <a:r>
              <a:rPr lang="de-DE" altLang="de-DE" sz="1800" b="1" dirty="0">
                <a:solidFill>
                  <a:srgbClr val="000000"/>
                </a:solidFill>
                <a:latin typeface="Courier New" pitchFamily="49" charset="0"/>
              </a:rPr>
              <a:t>accept</a:t>
            </a:r>
            <a:r>
              <a:rPr lang="de-DE" altLang="de-DE" sz="1800" dirty="0">
                <a:solidFill>
                  <a:srgbClr val="000000"/>
                </a:solidFill>
                <a:latin typeface="Courier New" pitchFamily="49" charset="0"/>
              </a:rPr>
              <a:t> </a:t>
            </a:r>
            <a:r>
              <a:rPr lang="de-DE" altLang="de-DE" sz="1800" dirty="0" smtClean="0">
                <a:solidFill>
                  <a:srgbClr val="000000"/>
                </a:solidFill>
                <a:latin typeface="Courier New" pitchFamily="49" charset="0"/>
              </a:rPr>
              <a:t>E (</a:t>
            </a:r>
            <a:r>
              <a:rPr lang="de-DE" altLang="de-DE" sz="1800" dirty="0" smtClean="0">
                <a:solidFill>
                  <a:srgbClr val="FF0000"/>
                </a:solidFill>
                <a:latin typeface="Courier New" pitchFamily="49" charset="0"/>
              </a:rPr>
              <a:t>I</a:t>
            </a:r>
            <a:r>
              <a:rPr lang="de-DE" altLang="de-DE" sz="1800" dirty="0" smtClean="0">
                <a:solidFill>
                  <a:srgbClr val="000000"/>
                </a:solidFill>
                <a:latin typeface="Courier New" pitchFamily="49" charset="0"/>
              </a:rPr>
              <a:t>: </a:t>
            </a:r>
            <a:r>
              <a:rPr lang="de-DE" altLang="de-DE" sz="1800" b="1" dirty="0">
                <a:solidFill>
                  <a:srgbClr val="000000"/>
                </a:solidFill>
                <a:latin typeface="Courier New" pitchFamily="49" charset="0"/>
              </a:rPr>
              <a:t>in</a:t>
            </a:r>
            <a:r>
              <a:rPr lang="de-DE" altLang="de-DE" sz="1800" dirty="0">
                <a:solidFill>
                  <a:srgbClr val="000000"/>
                </a:solidFill>
                <a:latin typeface="Courier New" pitchFamily="49" charset="0"/>
              </a:rPr>
              <a:t> </a:t>
            </a:r>
            <a:r>
              <a:rPr lang="de-DE" altLang="de-DE" sz="1800" dirty="0" smtClean="0">
                <a:solidFill>
                  <a:srgbClr val="000000"/>
                </a:solidFill>
                <a:latin typeface="Courier New" pitchFamily="49" charset="0"/>
              </a:rPr>
              <a:t>Integer) </a:t>
            </a:r>
            <a:r>
              <a:rPr lang="de-DE" altLang="de-DE" sz="1800" b="1" dirty="0" smtClean="0">
                <a:solidFill>
                  <a:srgbClr val="000000"/>
                </a:solidFill>
                <a:latin typeface="Courier New" pitchFamily="49" charset="0"/>
              </a:rPr>
              <a:t>do </a:t>
            </a:r>
            <a:r>
              <a:rPr lang="de-DE" altLang="de-DE" sz="1800" dirty="0" smtClean="0">
                <a:solidFill>
                  <a:srgbClr val="000000"/>
                </a:solidFill>
                <a:latin typeface="Courier New" pitchFamily="49" charset="0"/>
              </a:rPr>
              <a:t>…</a:t>
            </a:r>
          </a:p>
          <a:p>
            <a:pPr marL="0" lvl="0" indent="0" eaLnBrk="1" hangingPunct="1">
              <a:lnSpc>
                <a:spcPct val="80000"/>
              </a:lnSpc>
              <a:buNone/>
            </a:pPr>
            <a:endParaRPr lang="de-DE" altLang="de-DE" sz="900" dirty="0" smtClean="0"/>
          </a:p>
          <a:p>
            <a:pPr marL="0" lvl="0" indent="0" eaLnBrk="1" hangingPunct="1">
              <a:lnSpc>
                <a:spcPct val="80000"/>
              </a:lnSpc>
              <a:buNone/>
            </a:pPr>
            <a:r>
              <a:rPr lang="de-DE" altLang="de-DE" sz="2400" dirty="0" smtClean="0"/>
              <a:t>Diese beiden </a:t>
            </a:r>
            <a:r>
              <a:rPr lang="de-DE" altLang="de-DE" sz="2000" dirty="0" smtClean="0">
                <a:solidFill>
                  <a:srgbClr val="FF0000"/>
                </a:solidFill>
                <a:latin typeface="Courier New" panose="02070309020205020404" pitchFamily="49" charset="0"/>
                <a:cs typeface="Courier New" panose="02070309020205020404" pitchFamily="49" charset="0"/>
              </a:rPr>
              <a:t>I</a:t>
            </a:r>
            <a:r>
              <a:rPr lang="de-DE" altLang="de-DE" sz="2400" dirty="0" smtClean="0"/>
              <a:t> haben </a:t>
            </a:r>
            <a:r>
              <a:rPr lang="de-DE" altLang="de-DE" sz="2400" dirty="0"/>
              <a:t>nichts </a:t>
            </a:r>
            <a:r>
              <a:rPr lang="de-DE" altLang="de-DE" sz="2400" dirty="0" smtClean="0"/>
              <a:t>gemeinsam </a:t>
            </a:r>
            <a:r>
              <a:rPr lang="de-DE" sz="2400" dirty="0" smtClean="0"/>
              <a:t>– </a:t>
            </a:r>
            <a:r>
              <a:rPr lang="de-DE" sz="2400" dirty="0"/>
              <a:t>sie sind </a:t>
            </a:r>
            <a:r>
              <a:rPr lang="de-DE" sz="2400" dirty="0" smtClean="0"/>
              <a:t>unter-schiedliche </a:t>
            </a:r>
            <a:r>
              <a:rPr lang="de-DE" sz="2400" dirty="0"/>
              <a:t>Objekte</a:t>
            </a:r>
            <a:r>
              <a:rPr lang="de-DE" altLang="de-DE" sz="2400" dirty="0" smtClean="0"/>
              <a:t>.</a:t>
            </a:r>
          </a:p>
        </p:txBody>
      </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45</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Delay- und Else-Alternative</a:t>
            </a:r>
            <a:endParaRPr lang="de-DE" dirty="0"/>
          </a:p>
        </p:txBody>
      </p:sp>
      <p:sp>
        <p:nvSpPr>
          <p:cNvPr id="3" name="Inhaltsplatzhalter 2"/>
          <p:cNvSpPr>
            <a:spLocks noGrp="1"/>
          </p:cNvSpPr>
          <p:nvPr>
            <p:ph idx="1"/>
          </p:nvPr>
        </p:nvSpPr>
        <p:spPr>
          <a:xfrm>
            <a:off x="1187624" y="4509120"/>
            <a:ext cx="3240360" cy="1656184"/>
          </a:xfrm>
        </p:spPr>
        <p:txBody>
          <a:bodyPr/>
          <a:lstStyle/>
          <a:p>
            <a:pPr marL="0" indent="0">
              <a:buNone/>
            </a:pPr>
            <a:r>
              <a:rPr lang="de-DE" sz="2000" dirty="0" smtClean="0"/>
              <a:t>Der Prozess wartet die ange-gebene Zeit ab (in Sekunden, Typ </a:t>
            </a:r>
            <a:r>
              <a:rPr lang="de-DE" sz="1800" dirty="0" smtClean="0">
                <a:latin typeface="Courier New" panose="02070309020205020404" pitchFamily="49" charset="0"/>
                <a:cs typeface="Courier New" panose="02070309020205020404" pitchFamily="49" charset="0"/>
              </a:rPr>
              <a:t>Duration</a:t>
            </a:r>
            <a:r>
              <a:rPr lang="de-DE" sz="2000" dirty="0" smtClean="0"/>
              <a:t>), ob noch ein Klient kommt; ansonsten führt er die </a:t>
            </a:r>
            <a:r>
              <a:rPr lang="de-DE" sz="2000" dirty="0" smtClean="0">
                <a:solidFill>
                  <a:schemeClr val="accent2"/>
                </a:solidFill>
              </a:rPr>
              <a:t>Anweisungen</a:t>
            </a:r>
            <a:r>
              <a:rPr lang="de-DE" sz="2000" dirty="0" smtClean="0"/>
              <a:t> aus.</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46</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1906379" y="1923797"/>
            <a:ext cx="2377589" cy="2585323"/>
          </a:xfrm>
          <a:prstGeom prst="rect">
            <a:avLst/>
          </a:prstGeom>
          <a:noFill/>
        </p:spPr>
        <p:txBody>
          <a:bodyPr wrap="square" rtlCol="0">
            <a:spAutoFit/>
          </a:bodyPr>
          <a:lstStyle/>
          <a:p>
            <a:pPr lvl="0" eaLnBrk="0" hangingPunct="0">
              <a:spcBef>
                <a:spcPct val="20000"/>
              </a:spcBef>
            </a:pPr>
            <a:r>
              <a:rPr lang="de-DE" altLang="de-DE" sz="1800" b="1" kern="0" dirty="0">
                <a:solidFill>
                  <a:srgbClr val="000000"/>
                </a:solidFill>
                <a:latin typeface="Courier New" pitchFamily="49" charset="0"/>
              </a:rPr>
              <a:t>select</a:t>
            </a:r>
            <a:br>
              <a:rPr lang="de-DE" altLang="de-DE" sz="1800" b="1" kern="0" dirty="0">
                <a:solidFill>
                  <a:srgbClr val="000000"/>
                </a:solidFill>
                <a:latin typeface="Courier New" pitchFamily="49" charset="0"/>
              </a:rPr>
            </a:br>
            <a:r>
              <a:rPr lang="de-DE" altLang="de-DE" sz="1800" b="1" kern="0" dirty="0">
                <a:solidFill>
                  <a:srgbClr val="000000"/>
                </a:solidFill>
                <a:latin typeface="Courier New" pitchFamily="49" charset="0"/>
              </a:rPr>
              <a:t>  accept</a:t>
            </a:r>
            <a:r>
              <a:rPr lang="de-DE" altLang="de-DE" sz="1800" kern="0" dirty="0">
                <a:solidFill>
                  <a:srgbClr val="000000"/>
                </a:solidFill>
                <a:latin typeface="Courier New" pitchFamily="49" charset="0"/>
              </a:rPr>
              <a:t> …</a:t>
            </a:r>
            <a:br>
              <a:rPr lang="de-DE" altLang="de-DE" sz="1800" kern="0" dirty="0">
                <a:solidFill>
                  <a:srgbClr val="000000"/>
                </a:solidFill>
                <a:latin typeface="Courier New" pitchFamily="49" charset="0"/>
              </a:rPr>
            </a:br>
            <a:r>
              <a:rPr lang="de-DE" altLang="de-DE" sz="1800" b="1" kern="0" dirty="0">
                <a:solidFill>
                  <a:srgbClr val="000000"/>
                </a:solidFill>
                <a:latin typeface="Courier New" pitchFamily="49" charset="0"/>
              </a:rPr>
              <a:t>or</a:t>
            </a:r>
            <a:br>
              <a:rPr lang="de-DE" altLang="de-DE" sz="1800" b="1" kern="0" dirty="0">
                <a:solidFill>
                  <a:srgbClr val="000000"/>
                </a:solidFill>
                <a:latin typeface="Courier New" pitchFamily="49" charset="0"/>
              </a:rPr>
            </a:br>
            <a:r>
              <a:rPr lang="de-DE" altLang="de-DE" sz="1800" b="1" kern="0" dirty="0">
                <a:solidFill>
                  <a:srgbClr val="000000"/>
                </a:solidFill>
                <a:latin typeface="Courier New" pitchFamily="49" charset="0"/>
              </a:rPr>
              <a:t>  </a:t>
            </a:r>
            <a:r>
              <a:rPr lang="de-DE" altLang="de-DE" sz="1800" kern="0" dirty="0">
                <a:solidFill>
                  <a:srgbClr val="000000"/>
                </a:solidFill>
                <a:latin typeface="Courier New" pitchFamily="49" charset="0"/>
              </a:rPr>
              <a:t>…</a:t>
            </a:r>
            <a:br>
              <a:rPr lang="de-DE" altLang="de-DE" sz="1800" kern="0" dirty="0">
                <a:solidFill>
                  <a:srgbClr val="000000"/>
                </a:solidFill>
                <a:latin typeface="Courier New" pitchFamily="49" charset="0"/>
              </a:rPr>
            </a:br>
            <a:r>
              <a:rPr lang="de-DE" altLang="de-DE" sz="1800" b="1" kern="0" dirty="0">
                <a:solidFill>
                  <a:srgbClr val="3333CC"/>
                </a:solidFill>
                <a:latin typeface="Courier New" pitchFamily="49" charset="0"/>
              </a:rPr>
              <a:t>or</a:t>
            </a:r>
            <a:br>
              <a:rPr lang="de-DE" altLang="de-DE" sz="1800" b="1" kern="0" dirty="0">
                <a:solidFill>
                  <a:srgbClr val="3333CC"/>
                </a:solidFill>
                <a:latin typeface="Courier New" pitchFamily="49" charset="0"/>
              </a:rPr>
            </a:br>
            <a:r>
              <a:rPr lang="de-DE" altLang="de-DE" sz="1800" b="1" kern="0" dirty="0">
                <a:solidFill>
                  <a:srgbClr val="3333CC"/>
                </a:solidFill>
                <a:latin typeface="Courier New" pitchFamily="49" charset="0"/>
              </a:rPr>
              <a:t>  delay</a:t>
            </a:r>
            <a:r>
              <a:rPr lang="de-DE" altLang="de-DE" sz="1800" kern="0" dirty="0">
                <a:solidFill>
                  <a:srgbClr val="3333CC"/>
                </a:solidFill>
                <a:latin typeface="Courier New" pitchFamily="49" charset="0"/>
              </a:rPr>
              <a:t> DT;</a:t>
            </a:r>
            <a:br>
              <a:rPr lang="de-DE" altLang="de-DE" sz="1800" kern="0" dirty="0">
                <a:solidFill>
                  <a:srgbClr val="3333CC"/>
                </a:solidFill>
                <a:latin typeface="Courier New" pitchFamily="49" charset="0"/>
              </a:rPr>
            </a:br>
            <a:r>
              <a:rPr lang="de-DE" altLang="de-DE" sz="1800" b="1" kern="0" dirty="0">
                <a:solidFill>
                  <a:srgbClr val="000000"/>
                </a:solidFill>
                <a:latin typeface="Courier New" pitchFamily="49" charset="0"/>
              </a:rPr>
              <a:t>  </a:t>
            </a:r>
            <a:r>
              <a:rPr lang="de-DE" altLang="de-DE" sz="1800" kern="0" dirty="0">
                <a:solidFill>
                  <a:schemeClr val="accent2"/>
                </a:solidFill>
                <a:latin typeface="Courier New" pitchFamily="49" charset="0"/>
              </a:rPr>
              <a:t>&lt;Anweisungen&gt;</a:t>
            </a:r>
            <a:br>
              <a:rPr lang="de-DE" altLang="de-DE" sz="1800" kern="0" dirty="0">
                <a:solidFill>
                  <a:schemeClr val="accent2"/>
                </a:solidFill>
                <a:latin typeface="Courier New" pitchFamily="49" charset="0"/>
              </a:rPr>
            </a:br>
            <a:r>
              <a:rPr lang="de-DE" altLang="de-DE" sz="1800" b="1" kern="0" dirty="0">
                <a:solidFill>
                  <a:srgbClr val="000000"/>
                </a:solidFill>
                <a:latin typeface="Courier New" pitchFamily="49" charset="0"/>
              </a:rPr>
              <a:t>end select</a:t>
            </a:r>
            <a:r>
              <a:rPr lang="de-DE" altLang="de-DE" sz="1800" kern="0" dirty="0">
                <a:solidFill>
                  <a:srgbClr val="000000"/>
                </a:solidFill>
                <a:latin typeface="Courier New" pitchFamily="49" charset="0"/>
              </a:rPr>
              <a:t>;</a:t>
            </a:r>
            <a:br>
              <a:rPr lang="de-DE" altLang="de-DE" sz="1800" kern="0" dirty="0">
                <a:solidFill>
                  <a:srgbClr val="000000"/>
                </a:solidFill>
                <a:latin typeface="Courier New" pitchFamily="49" charset="0"/>
              </a:rPr>
            </a:br>
            <a:r>
              <a:rPr lang="de-DE" altLang="de-DE" sz="1800" kern="0" dirty="0">
                <a:solidFill>
                  <a:srgbClr val="000000"/>
                </a:solidFill>
                <a:latin typeface="Courier New" pitchFamily="49" charset="0"/>
              </a:rPr>
              <a:t>&lt;Anweisungen</a:t>
            </a:r>
            <a:r>
              <a:rPr lang="de-DE" altLang="de-DE" sz="1800" kern="0" dirty="0" smtClean="0">
                <a:solidFill>
                  <a:srgbClr val="000000"/>
                </a:solidFill>
                <a:latin typeface="Courier New" pitchFamily="49" charset="0"/>
              </a:rPr>
              <a:t>&gt;</a:t>
            </a:r>
            <a:endParaRPr lang="de-DE" altLang="de-DE" sz="1800" kern="0" dirty="0">
              <a:solidFill>
                <a:srgbClr val="000000"/>
              </a:solidFill>
              <a:latin typeface="Courier New" pitchFamily="49" charset="0"/>
            </a:endParaRPr>
          </a:p>
        </p:txBody>
      </p:sp>
      <p:sp>
        <p:nvSpPr>
          <p:cNvPr id="5" name="Textfeld 4"/>
          <p:cNvSpPr txBox="1"/>
          <p:nvPr/>
        </p:nvSpPr>
        <p:spPr>
          <a:xfrm>
            <a:off x="5221397" y="1914505"/>
            <a:ext cx="2374939" cy="2308324"/>
          </a:xfrm>
          <a:prstGeom prst="rect">
            <a:avLst/>
          </a:prstGeom>
          <a:noFill/>
        </p:spPr>
        <p:txBody>
          <a:bodyPr wrap="square" rtlCol="0">
            <a:spAutoFit/>
          </a:bodyPr>
          <a:lstStyle/>
          <a:p>
            <a:pPr lvl="0" eaLnBrk="0" hangingPunct="0">
              <a:spcBef>
                <a:spcPct val="20000"/>
              </a:spcBef>
            </a:pPr>
            <a:r>
              <a:rPr lang="de-DE" altLang="de-DE" sz="1800" b="1" kern="0" dirty="0">
                <a:solidFill>
                  <a:srgbClr val="000000"/>
                </a:solidFill>
                <a:latin typeface="Courier New" pitchFamily="49" charset="0"/>
              </a:rPr>
              <a:t>select</a:t>
            </a:r>
            <a:br>
              <a:rPr lang="de-DE" altLang="de-DE" sz="1800" b="1" kern="0" dirty="0">
                <a:solidFill>
                  <a:srgbClr val="000000"/>
                </a:solidFill>
                <a:latin typeface="Courier New" pitchFamily="49" charset="0"/>
              </a:rPr>
            </a:br>
            <a:r>
              <a:rPr lang="de-DE" altLang="de-DE" sz="1800" b="1" kern="0" dirty="0">
                <a:solidFill>
                  <a:srgbClr val="000000"/>
                </a:solidFill>
                <a:latin typeface="Courier New" pitchFamily="49" charset="0"/>
              </a:rPr>
              <a:t>  accept</a:t>
            </a:r>
            <a:r>
              <a:rPr lang="de-DE" altLang="de-DE" sz="1800" kern="0" dirty="0">
                <a:solidFill>
                  <a:srgbClr val="000000"/>
                </a:solidFill>
                <a:latin typeface="Courier New" pitchFamily="49" charset="0"/>
              </a:rPr>
              <a:t> …</a:t>
            </a:r>
            <a:br>
              <a:rPr lang="de-DE" altLang="de-DE" sz="1800" kern="0" dirty="0">
                <a:solidFill>
                  <a:srgbClr val="000000"/>
                </a:solidFill>
                <a:latin typeface="Courier New" pitchFamily="49" charset="0"/>
              </a:rPr>
            </a:br>
            <a:r>
              <a:rPr lang="de-DE" altLang="de-DE" sz="1800" b="1" kern="0" dirty="0">
                <a:solidFill>
                  <a:srgbClr val="000000"/>
                </a:solidFill>
                <a:latin typeface="Courier New" pitchFamily="49" charset="0"/>
              </a:rPr>
              <a:t>or</a:t>
            </a:r>
            <a:br>
              <a:rPr lang="de-DE" altLang="de-DE" sz="1800" b="1" kern="0" dirty="0">
                <a:solidFill>
                  <a:srgbClr val="000000"/>
                </a:solidFill>
                <a:latin typeface="Courier New" pitchFamily="49" charset="0"/>
              </a:rPr>
            </a:br>
            <a:r>
              <a:rPr lang="de-DE" altLang="de-DE" sz="1800" b="1" kern="0" dirty="0">
                <a:solidFill>
                  <a:srgbClr val="000000"/>
                </a:solidFill>
                <a:latin typeface="Courier New" pitchFamily="49" charset="0"/>
              </a:rPr>
              <a:t>  </a:t>
            </a:r>
            <a:r>
              <a:rPr lang="de-DE" altLang="de-DE" sz="1800" kern="0" dirty="0">
                <a:solidFill>
                  <a:srgbClr val="000000"/>
                </a:solidFill>
                <a:latin typeface="Courier New" pitchFamily="49" charset="0"/>
              </a:rPr>
              <a:t>…</a:t>
            </a:r>
            <a:br>
              <a:rPr lang="de-DE" altLang="de-DE" sz="1800" kern="0" dirty="0">
                <a:solidFill>
                  <a:srgbClr val="000000"/>
                </a:solidFill>
                <a:latin typeface="Courier New" pitchFamily="49" charset="0"/>
              </a:rPr>
            </a:br>
            <a:r>
              <a:rPr lang="de-DE" altLang="de-DE" sz="1800" b="1" kern="0" dirty="0" smtClean="0">
                <a:solidFill>
                  <a:srgbClr val="3333CC"/>
                </a:solidFill>
                <a:latin typeface="Courier New" pitchFamily="49" charset="0"/>
              </a:rPr>
              <a:t>else</a:t>
            </a:r>
            <a:r>
              <a:rPr lang="de-DE" altLang="de-DE" sz="1800" kern="0" dirty="0">
                <a:solidFill>
                  <a:srgbClr val="3333CC"/>
                </a:solidFill>
                <a:latin typeface="Courier New" pitchFamily="49" charset="0"/>
              </a:rPr>
              <a:t/>
            </a:r>
            <a:br>
              <a:rPr lang="de-DE" altLang="de-DE" sz="1800" kern="0" dirty="0">
                <a:solidFill>
                  <a:srgbClr val="3333CC"/>
                </a:solidFill>
                <a:latin typeface="Courier New" pitchFamily="49" charset="0"/>
              </a:rPr>
            </a:br>
            <a:r>
              <a:rPr lang="de-DE" altLang="de-DE" sz="1800" b="1" kern="0" dirty="0">
                <a:solidFill>
                  <a:srgbClr val="000000"/>
                </a:solidFill>
                <a:latin typeface="Courier New" pitchFamily="49" charset="0"/>
              </a:rPr>
              <a:t>  </a:t>
            </a:r>
            <a:r>
              <a:rPr lang="de-DE" altLang="de-DE" sz="1800" kern="0" dirty="0">
                <a:solidFill>
                  <a:schemeClr val="accent2"/>
                </a:solidFill>
                <a:latin typeface="Courier New" pitchFamily="49" charset="0"/>
              </a:rPr>
              <a:t>&lt;Anweisungen&gt;</a:t>
            </a:r>
            <a:br>
              <a:rPr lang="de-DE" altLang="de-DE" sz="1800" kern="0" dirty="0">
                <a:solidFill>
                  <a:schemeClr val="accent2"/>
                </a:solidFill>
                <a:latin typeface="Courier New" pitchFamily="49" charset="0"/>
              </a:rPr>
            </a:br>
            <a:r>
              <a:rPr lang="de-DE" altLang="de-DE" sz="1800" b="1" kern="0" dirty="0">
                <a:solidFill>
                  <a:srgbClr val="000000"/>
                </a:solidFill>
                <a:latin typeface="Courier New" pitchFamily="49" charset="0"/>
              </a:rPr>
              <a:t>end select</a:t>
            </a:r>
            <a:r>
              <a:rPr lang="de-DE" altLang="de-DE" sz="1800" kern="0" dirty="0">
                <a:solidFill>
                  <a:srgbClr val="000000"/>
                </a:solidFill>
                <a:latin typeface="Courier New" pitchFamily="49" charset="0"/>
              </a:rPr>
              <a:t>;</a:t>
            </a:r>
            <a:br>
              <a:rPr lang="de-DE" altLang="de-DE" sz="1800" kern="0" dirty="0">
                <a:solidFill>
                  <a:srgbClr val="000000"/>
                </a:solidFill>
                <a:latin typeface="Courier New" pitchFamily="49" charset="0"/>
              </a:rPr>
            </a:br>
            <a:r>
              <a:rPr lang="de-DE" altLang="de-DE" sz="1800" kern="0" dirty="0">
                <a:solidFill>
                  <a:srgbClr val="000000"/>
                </a:solidFill>
                <a:latin typeface="Courier New" pitchFamily="49" charset="0"/>
              </a:rPr>
              <a:t>&lt;Anweisungen</a:t>
            </a:r>
            <a:r>
              <a:rPr lang="de-DE" altLang="de-DE" sz="1800" kern="0" dirty="0" smtClean="0">
                <a:solidFill>
                  <a:srgbClr val="000000"/>
                </a:solidFill>
                <a:latin typeface="Courier New" pitchFamily="49" charset="0"/>
              </a:rPr>
              <a:t>&gt;</a:t>
            </a:r>
            <a:endParaRPr lang="de-DE" altLang="de-DE" sz="1800" kern="0" dirty="0">
              <a:solidFill>
                <a:srgbClr val="000000"/>
              </a:solidFill>
              <a:latin typeface="Courier New" pitchFamily="49" charset="0"/>
            </a:endParaRPr>
          </a:p>
        </p:txBody>
      </p:sp>
      <p:cxnSp>
        <p:nvCxnSpPr>
          <p:cNvPr id="9" name="Gerader Verbinder 8"/>
          <p:cNvCxnSpPr/>
          <p:nvPr/>
        </p:nvCxnSpPr>
        <p:spPr>
          <a:xfrm>
            <a:off x="4499992" y="1986513"/>
            <a:ext cx="42727" cy="410678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4716016" y="4521314"/>
            <a:ext cx="3742184" cy="707886"/>
          </a:xfrm>
          <a:prstGeom prst="rect">
            <a:avLst/>
          </a:prstGeom>
          <a:noFill/>
        </p:spPr>
        <p:txBody>
          <a:bodyPr wrap="square" rtlCol="0">
            <a:spAutoFit/>
          </a:bodyPr>
          <a:lstStyle/>
          <a:p>
            <a:pPr marL="0" indent="0">
              <a:buNone/>
            </a:pPr>
            <a:r>
              <a:rPr lang="de-DE" sz="2000" dirty="0" smtClean="0"/>
              <a:t>Der Prozess wartet nicht</a:t>
            </a:r>
            <a:r>
              <a:rPr lang="de-DE" sz="2000" dirty="0"/>
              <a:t>, sondern führt sofort die </a:t>
            </a:r>
            <a:r>
              <a:rPr lang="de-DE" sz="2000" dirty="0">
                <a:solidFill>
                  <a:schemeClr val="accent2"/>
                </a:solidFill>
              </a:rPr>
              <a:t>Anweisungen</a:t>
            </a:r>
            <a:r>
              <a:rPr lang="de-DE" sz="2000" dirty="0"/>
              <a:t> aus.</a:t>
            </a:r>
          </a:p>
        </p:txBody>
      </p:sp>
    </p:spTree>
    <p:extLst>
      <p:ext uri="{BB962C8B-B14F-4D97-AF65-F5344CB8AC3E}">
        <p14:creationId xmlns:p14="http://schemas.microsoft.com/office/powerpoint/2010/main" val="26185365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a:t>Delay-Anweisung</a:t>
            </a:r>
          </a:p>
        </p:txBody>
      </p:sp>
      <p:sp>
        <p:nvSpPr>
          <p:cNvPr id="7" name="Textplatzhalter 6"/>
          <p:cNvSpPr>
            <a:spLocks noGrp="1"/>
          </p:cNvSpPr>
          <p:nvPr>
            <p:ph type="body" idx="1"/>
          </p:nvPr>
        </p:nvSpPr>
        <p:spPr>
          <a:xfrm>
            <a:off x="457200" y="1535113"/>
            <a:ext cx="4040188" cy="381719"/>
          </a:xfrm>
        </p:spPr>
        <p:txBody>
          <a:bodyPr/>
          <a:lstStyle/>
          <a:p>
            <a:pPr algn="ctr"/>
            <a:r>
              <a:rPr lang="de-DE" dirty="0" smtClean="0"/>
              <a:t>Delay-Alternative</a:t>
            </a:r>
            <a:endParaRPr lang="de-DE" dirty="0"/>
          </a:p>
        </p:txBody>
      </p:sp>
      <p:sp>
        <p:nvSpPr>
          <p:cNvPr id="8" name="Inhaltsplatzhalter 7"/>
          <p:cNvSpPr>
            <a:spLocks noGrp="1"/>
          </p:cNvSpPr>
          <p:nvPr>
            <p:ph sz="half" idx="2"/>
          </p:nvPr>
        </p:nvSpPr>
        <p:spPr>
          <a:xfrm>
            <a:off x="457200" y="1916832"/>
            <a:ext cx="4040188" cy="4331568"/>
          </a:xfrm>
        </p:spPr>
        <p:txBody>
          <a:bodyPr/>
          <a:lstStyle/>
          <a:p>
            <a:pPr marL="0" indent="0">
              <a:buNone/>
            </a:pPr>
            <a:r>
              <a:rPr lang="de-DE" sz="2200" dirty="0">
                <a:solidFill>
                  <a:srgbClr val="00B050"/>
                </a:solidFill>
                <a:cs typeface="Courier New" panose="02070309020205020404" pitchFamily="49" charset="0"/>
              </a:rPr>
              <a:t>Die </a:t>
            </a:r>
            <a:r>
              <a:rPr lang="de-DE" sz="2200" i="1" dirty="0">
                <a:solidFill>
                  <a:srgbClr val="00B050"/>
                </a:solidFill>
                <a:cs typeface="Courier New" panose="02070309020205020404" pitchFamily="49" charset="0"/>
              </a:rPr>
              <a:t>Delay-Alternative</a:t>
            </a:r>
            <a:r>
              <a:rPr lang="de-DE" sz="2200" dirty="0">
                <a:solidFill>
                  <a:srgbClr val="00B050"/>
                </a:solidFill>
                <a:cs typeface="Courier New" panose="02070309020205020404" pitchFamily="49" charset="0"/>
              </a:rPr>
              <a:t> </a:t>
            </a:r>
            <a:r>
              <a:rPr lang="de-DE" sz="2200" dirty="0" smtClean="0">
                <a:solidFill>
                  <a:srgbClr val="00B050"/>
                </a:solidFill>
                <a:cs typeface="Courier New" panose="02070309020205020404" pitchFamily="49" charset="0"/>
              </a:rPr>
              <a:t>kommt nur in einer Select-Anweisung direkt nach </a:t>
            </a:r>
            <a:r>
              <a:rPr lang="de-DE" sz="2000" b="1" dirty="0" smtClean="0">
                <a:solidFill>
                  <a:srgbClr val="00B050"/>
                </a:solidFill>
                <a:latin typeface="Courier New" panose="02070309020205020404" pitchFamily="49" charset="0"/>
                <a:cs typeface="Courier New" panose="02070309020205020404" pitchFamily="49" charset="0"/>
              </a:rPr>
              <a:t>or</a:t>
            </a:r>
            <a:r>
              <a:rPr lang="de-DE" sz="2200" dirty="0" smtClean="0">
                <a:solidFill>
                  <a:srgbClr val="00B050"/>
                </a:solidFill>
                <a:cs typeface="Courier New" panose="02070309020205020404" pitchFamily="49" charset="0"/>
              </a:rPr>
              <a:t> (optional von einem Wächter bewacht) vor.</a:t>
            </a:r>
            <a:r>
              <a:rPr lang="de-DE" sz="2200" dirty="0">
                <a:solidFill>
                  <a:srgbClr val="00B050"/>
                </a:solidFill>
                <a:cs typeface="Courier New" panose="02070309020205020404" pitchFamily="49" charset="0"/>
              </a:rPr>
              <a:t> Sie </a:t>
            </a:r>
            <a:r>
              <a:rPr lang="de-DE" sz="2200" dirty="0" smtClean="0">
                <a:solidFill>
                  <a:srgbClr val="00B050"/>
                </a:solidFill>
                <a:cs typeface="Courier New" panose="02070309020205020404" pitchFamily="49" charset="0"/>
              </a:rPr>
              <a:t>unter-bricht </a:t>
            </a:r>
            <a:r>
              <a:rPr lang="de-DE" sz="2200" dirty="0">
                <a:solidFill>
                  <a:srgbClr val="00B050"/>
                </a:solidFill>
                <a:cs typeface="Courier New" panose="02070309020205020404" pitchFamily="49" charset="0"/>
              </a:rPr>
              <a:t>die </a:t>
            </a:r>
            <a:r>
              <a:rPr lang="de-DE" sz="2200" dirty="0" smtClean="0">
                <a:solidFill>
                  <a:srgbClr val="00B050"/>
                </a:solidFill>
                <a:cs typeface="Courier New" panose="02070309020205020404" pitchFamily="49" charset="0"/>
              </a:rPr>
              <a:t>Wartezeit</a:t>
            </a:r>
            <a:r>
              <a:rPr lang="de-DE" sz="2200" dirty="0">
                <a:solidFill>
                  <a:srgbClr val="00B050"/>
                </a:solidFill>
                <a:cs typeface="Courier New" panose="02070309020205020404" pitchFamily="49" charset="0"/>
              </a:rPr>
              <a:t>, sobald etwas zu tun </a:t>
            </a:r>
            <a:r>
              <a:rPr lang="de-DE" sz="2200" dirty="0" smtClean="0">
                <a:solidFill>
                  <a:srgbClr val="00B050"/>
                </a:solidFill>
                <a:cs typeface="Courier New" panose="02070309020205020404" pitchFamily="49" charset="0"/>
              </a:rPr>
              <a:t>ist.</a:t>
            </a:r>
          </a:p>
          <a:p>
            <a:pPr marL="0" lvl="0" indent="0">
              <a:buNone/>
            </a:pPr>
            <a:r>
              <a:rPr lang="de-DE" dirty="0" smtClean="0">
                <a:solidFill>
                  <a:srgbClr val="3333CC"/>
                </a:solidFill>
              </a:rPr>
              <a:t>Achtung</a:t>
            </a:r>
            <a:r>
              <a:rPr lang="de-DE" dirty="0">
                <a:solidFill>
                  <a:srgbClr val="3333CC"/>
                </a:solidFill>
              </a:rPr>
              <a:t>:</a:t>
            </a:r>
          </a:p>
          <a:p>
            <a:pPr marL="0" lvl="0" indent="0">
              <a:buNone/>
            </a:pPr>
            <a:r>
              <a:rPr lang="en-US" altLang="de-DE" sz="2000" b="1" dirty="0" smtClean="0">
                <a:solidFill>
                  <a:srgbClr val="000000"/>
                </a:solidFill>
                <a:latin typeface="Courier New" pitchFamily="49" charset="0"/>
              </a:rPr>
              <a:t>select</a:t>
            </a:r>
            <a:br>
              <a:rPr lang="en-US" altLang="de-DE" sz="2000" b="1" dirty="0" smtClean="0">
                <a:solidFill>
                  <a:srgbClr val="000000"/>
                </a:solidFill>
                <a:latin typeface="Courier New" pitchFamily="49" charset="0"/>
              </a:rPr>
            </a:br>
            <a:r>
              <a:rPr lang="en-US" altLang="de-DE" sz="2000" b="1" dirty="0" smtClean="0">
                <a:solidFill>
                  <a:srgbClr val="000000"/>
                </a:solidFill>
                <a:latin typeface="Courier New" pitchFamily="49" charset="0"/>
              </a:rPr>
              <a:t>  </a:t>
            </a:r>
            <a:r>
              <a:rPr lang="en-US" altLang="de-DE" sz="2000" dirty="0" smtClean="0">
                <a:solidFill>
                  <a:srgbClr val="000000"/>
                </a:solidFill>
                <a:latin typeface="Courier New" pitchFamily="49" charset="0"/>
              </a:rPr>
              <a:t>…</a:t>
            </a:r>
            <a:br>
              <a:rPr lang="en-US" altLang="de-DE" sz="2000" dirty="0" smtClean="0">
                <a:solidFill>
                  <a:srgbClr val="000000"/>
                </a:solidFill>
                <a:latin typeface="Courier New" pitchFamily="49" charset="0"/>
              </a:rPr>
            </a:br>
            <a:r>
              <a:rPr lang="en-US" altLang="de-DE" sz="2000" b="1" dirty="0" smtClean="0">
                <a:solidFill>
                  <a:srgbClr val="00B050"/>
                </a:solidFill>
                <a:latin typeface="Courier New" pitchFamily="49" charset="0"/>
              </a:rPr>
              <a:t>or</a:t>
            </a:r>
            <a:br>
              <a:rPr lang="en-US" altLang="de-DE" sz="2000" b="1" dirty="0" smtClean="0">
                <a:solidFill>
                  <a:srgbClr val="00B050"/>
                </a:solidFill>
                <a:latin typeface="Courier New" pitchFamily="49" charset="0"/>
              </a:rPr>
            </a:br>
            <a:r>
              <a:rPr lang="en-US" altLang="de-DE" sz="2000" b="1" dirty="0" smtClean="0">
                <a:solidFill>
                  <a:srgbClr val="00B050"/>
                </a:solidFill>
                <a:latin typeface="Courier New" pitchFamily="49" charset="0"/>
              </a:rPr>
              <a:t>  delay</a:t>
            </a:r>
            <a:r>
              <a:rPr lang="en-US" altLang="de-DE" sz="2000" dirty="0" smtClean="0">
                <a:solidFill>
                  <a:srgbClr val="00B050"/>
                </a:solidFill>
                <a:latin typeface="Courier New" pitchFamily="49" charset="0"/>
              </a:rPr>
              <a:t> DT1;</a:t>
            </a:r>
            <a:br>
              <a:rPr lang="en-US" altLang="de-DE" sz="2000" dirty="0" smtClean="0">
                <a:solidFill>
                  <a:srgbClr val="00B050"/>
                </a:solidFill>
                <a:latin typeface="Courier New" pitchFamily="49" charset="0"/>
              </a:rPr>
            </a:br>
            <a:r>
              <a:rPr lang="en-US" altLang="de-DE" sz="2000" dirty="0" smtClean="0">
                <a:solidFill>
                  <a:srgbClr val="000000"/>
                </a:solidFill>
                <a:latin typeface="Courier New" pitchFamily="49" charset="0"/>
              </a:rPr>
              <a:t>  </a:t>
            </a:r>
            <a:r>
              <a:rPr lang="en-US" altLang="de-DE" sz="2000" b="1" dirty="0" smtClean="0">
                <a:solidFill>
                  <a:srgbClr val="7030A0"/>
                </a:solidFill>
                <a:latin typeface="Courier New" pitchFamily="49" charset="0"/>
              </a:rPr>
              <a:t>delay</a:t>
            </a:r>
            <a:r>
              <a:rPr lang="en-US" altLang="de-DE" sz="2000" dirty="0" smtClean="0">
                <a:solidFill>
                  <a:srgbClr val="7030A0"/>
                </a:solidFill>
                <a:latin typeface="Courier New" pitchFamily="49" charset="0"/>
              </a:rPr>
              <a:t> DT2;</a:t>
            </a:r>
            <a:br>
              <a:rPr lang="en-US" altLang="de-DE" sz="2000" dirty="0" smtClean="0">
                <a:solidFill>
                  <a:srgbClr val="7030A0"/>
                </a:solidFill>
                <a:latin typeface="Courier New" pitchFamily="49" charset="0"/>
              </a:rPr>
            </a:br>
            <a:r>
              <a:rPr lang="en-US" altLang="de-DE" sz="2000" b="1" dirty="0" smtClean="0">
                <a:solidFill>
                  <a:srgbClr val="000000"/>
                </a:solidFill>
                <a:latin typeface="Courier New" pitchFamily="49" charset="0"/>
              </a:rPr>
              <a:t>end select</a:t>
            </a:r>
            <a:r>
              <a:rPr lang="en-US" altLang="de-DE" sz="2000" dirty="0" smtClean="0">
                <a:solidFill>
                  <a:srgbClr val="000000"/>
                </a:solidFill>
                <a:latin typeface="Courier New" pitchFamily="49" charset="0"/>
              </a:rPr>
              <a:t>;</a:t>
            </a:r>
            <a:endParaRPr lang="en-US" sz="2000" dirty="0">
              <a:solidFill>
                <a:srgbClr val="000000"/>
              </a:solidFill>
            </a:endParaRPr>
          </a:p>
        </p:txBody>
      </p:sp>
      <p:sp>
        <p:nvSpPr>
          <p:cNvPr id="9" name="Textplatzhalter 8"/>
          <p:cNvSpPr>
            <a:spLocks noGrp="1"/>
          </p:cNvSpPr>
          <p:nvPr>
            <p:ph type="body" sz="quarter" idx="3"/>
          </p:nvPr>
        </p:nvSpPr>
        <p:spPr>
          <a:xfrm>
            <a:off x="4645025" y="1535113"/>
            <a:ext cx="4041775" cy="381719"/>
          </a:xfrm>
        </p:spPr>
        <p:txBody>
          <a:bodyPr/>
          <a:lstStyle/>
          <a:p>
            <a:pPr algn="ctr"/>
            <a:r>
              <a:rPr lang="de-DE" dirty="0" smtClean="0"/>
              <a:t>Delay-Anweisung</a:t>
            </a:r>
            <a:endParaRPr lang="de-DE" dirty="0"/>
          </a:p>
        </p:txBody>
      </p:sp>
      <p:sp>
        <p:nvSpPr>
          <p:cNvPr id="10" name="Inhaltsplatzhalter 9"/>
          <p:cNvSpPr>
            <a:spLocks noGrp="1"/>
          </p:cNvSpPr>
          <p:nvPr>
            <p:ph sz="quarter" idx="4"/>
          </p:nvPr>
        </p:nvSpPr>
        <p:spPr>
          <a:xfrm>
            <a:off x="4645025" y="1916832"/>
            <a:ext cx="4041775" cy="4209331"/>
          </a:xfrm>
        </p:spPr>
        <p:txBody>
          <a:bodyPr/>
          <a:lstStyle/>
          <a:p>
            <a:pPr marL="0" indent="0">
              <a:buNone/>
            </a:pPr>
            <a:r>
              <a:rPr lang="de-DE" sz="2200" dirty="0" smtClean="0">
                <a:solidFill>
                  <a:srgbClr val="7030A0"/>
                </a:solidFill>
                <a:cs typeface="Courier New" panose="02070309020205020404" pitchFamily="49" charset="0"/>
              </a:rPr>
              <a:t>An allen anderen Stellen </a:t>
            </a:r>
            <a:r>
              <a:rPr lang="de-DE" sz="2200" dirty="0">
                <a:solidFill>
                  <a:srgbClr val="7030A0"/>
                </a:solidFill>
                <a:cs typeface="Courier New" panose="02070309020205020404" pitchFamily="49" charset="0"/>
              </a:rPr>
              <a:t>legt </a:t>
            </a:r>
            <a:r>
              <a:rPr lang="de-DE" sz="2200" dirty="0" smtClean="0">
                <a:solidFill>
                  <a:srgbClr val="7030A0"/>
                </a:solidFill>
                <a:cs typeface="Courier New" panose="02070309020205020404" pitchFamily="49" charset="0"/>
              </a:rPr>
              <a:t>die </a:t>
            </a:r>
            <a:r>
              <a:rPr lang="de-DE" sz="2200" i="1" dirty="0" smtClean="0">
                <a:solidFill>
                  <a:srgbClr val="7030A0"/>
                </a:solidFill>
                <a:cs typeface="Courier New" panose="02070309020205020404" pitchFamily="49" charset="0"/>
              </a:rPr>
              <a:t>Delay-Anweisung</a:t>
            </a:r>
            <a:r>
              <a:rPr lang="de-DE" sz="2200" dirty="0" smtClean="0">
                <a:solidFill>
                  <a:srgbClr val="7030A0"/>
                </a:solidFill>
                <a:cs typeface="Courier New" panose="02070309020205020404" pitchFamily="49" charset="0"/>
              </a:rPr>
              <a:t> den </a:t>
            </a:r>
            <a:r>
              <a:rPr lang="de-DE" sz="2200" dirty="0">
                <a:solidFill>
                  <a:srgbClr val="7030A0"/>
                </a:solidFill>
                <a:cs typeface="Courier New" panose="02070309020205020404" pitchFamily="49" charset="0"/>
              </a:rPr>
              <a:t>Prozessor für die angegebene Zeit </a:t>
            </a:r>
            <a:r>
              <a:rPr lang="de-DE" sz="2200" dirty="0" smtClean="0">
                <a:solidFill>
                  <a:srgbClr val="7030A0"/>
                </a:solidFill>
                <a:cs typeface="Courier New" panose="02070309020205020404" pitchFamily="49" charset="0"/>
              </a:rPr>
              <a:t>schlafen.</a:t>
            </a:r>
            <a:endParaRPr lang="de-DE" sz="2200" dirty="0" smtClean="0">
              <a:cs typeface="Courier New" panose="02070309020205020404" pitchFamily="49" charset="0"/>
            </a:endParaRPr>
          </a:p>
          <a:p>
            <a:pPr marL="0" indent="0">
              <a:buNone/>
            </a:pPr>
            <a:r>
              <a:rPr lang="de-DE" sz="2200" dirty="0" smtClean="0">
                <a:cs typeface="Courier New" panose="02070309020205020404" pitchFamily="49" charset="0"/>
              </a:rPr>
              <a:t>Es gibt sie in </a:t>
            </a:r>
            <a:r>
              <a:rPr lang="de-DE" sz="2200" dirty="0">
                <a:cs typeface="Courier New" panose="02070309020205020404" pitchFamily="49" charset="0"/>
              </a:rPr>
              <a:t>zwei Varianten:</a:t>
            </a:r>
          </a:p>
          <a:p>
            <a:pPr marL="444500" indent="-363538"/>
            <a:r>
              <a:rPr lang="de-DE" sz="2000" b="1" dirty="0">
                <a:latin typeface="Courier New" panose="02070309020205020404" pitchFamily="49" charset="0"/>
                <a:cs typeface="Courier New" panose="02070309020205020404" pitchFamily="49" charset="0"/>
              </a:rPr>
              <a:t>delay</a:t>
            </a:r>
            <a:r>
              <a:rPr lang="de-DE" sz="2000" dirty="0">
                <a:latin typeface="Courier New" panose="02070309020205020404" pitchFamily="49" charset="0"/>
                <a:cs typeface="Courier New" panose="02070309020205020404" pitchFamily="49" charset="0"/>
              </a:rPr>
              <a:t> Delta_T;</a:t>
            </a:r>
            <a:br>
              <a:rPr lang="de-DE" sz="2000" dirty="0">
                <a:latin typeface="Courier New" panose="02070309020205020404" pitchFamily="49" charset="0"/>
                <a:cs typeface="Courier New" panose="02070309020205020404" pitchFamily="49" charset="0"/>
              </a:rPr>
            </a:br>
            <a:r>
              <a:rPr lang="de-DE" sz="2200" dirty="0"/>
              <a:t>Relatives Warten: Der Prozess wartet, bis die angegebene Zeit </a:t>
            </a:r>
            <a:r>
              <a:rPr lang="de-DE" sz="2200" dirty="0" smtClean="0"/>
              <a:t>abgelaufen </a:t>
            </a:r>
            <a:r>
              <a:rPr lang="de-DE" sz="2200" dirty="0"/>
              <a:t>ist.</a:t>
            </a:r>
          </a:p>
          <a:p>
            <a:pPr marL="444500" indent="-363538"/>
            <a:r>
              <a:rPr lang="de-DE" sz="2000" b="1" dirty="0">
                <a:solidFill>
                  <a:srgbClr val="000000"/>
                </a:solidFill>
                <a:latin typeface="Courier New" panose="02070309020205020404" pitchFamily="49" charset="0"/>
                <a:cs typeface="Courier New" panose="02070309020205020404" pitchFamily="49" charset="0"/>
              </a:rPr>
              <a:t>delay until</a:t>
            </a:r>
            <a:r>
              <a:rPr lang="de-DE" sz="2000" dirty="0">
                <a:solidFill>
                  <a:srgbClr val="000000"/>
                </a:solidFill>
                <a:latin typeface="Courier New" panose="02070309020205020404" pitchFamily="49" charset="0"/>
                <a:cs typeface="Courier New" panose="02070309020205020404" pitchFamily="49" charset="0"/>
              </a:rPr>
              <a:t> Uhrzeit</a:t>
            </a:r>
            <a:r>
              <a:rPr lang="de-DE" sz="2000" dirty="0" smtClean="0">
                <a:solidFill>
                  <a:srgbClr val="000000"/>
                </a:solidFill>
                <a:latin typeface="Courier New" panose="02070309020205020404" pitchFamily="49" charset="0"/>
                <a:cs typeface="Courier New" panose="02070309020205020404" pitchFamily="49" charset="0"/>
              </a:rPr>
              <a:t>;</a:t>
            </a:r>
            <a:r>
              <a:rPr lang="de-DE" sz="2000" i="1" dirty="0">
                <a:solidFill>
                  <a:srgbClr val="C00000"/>
                </a:solidFill>
                <a:latin typeface="Courier New" panose="02070309020205020404" pitchFamily="49" charset="0"/>
                <a:cs typeface="Courier New" panose="02070309020205020404" pitchFamily="49" charset="0"/>
              </a:rPr>
              <a:t/>
            </a:r>
            <a:br>
              <a:rPr lang="de-DE" sz="2000" i="1" dirty="0">
                <a:solidFill>
                  <a:srgbClr val="C00000"/>
                </a:solidFill>
                <a:latin typeface="Courier New" panose="02070309020205020404" pitchFamily="49" charset="0"/>
                <a:cs typeface="Courier New" panose="02070309020205020404" pitchFamily="49" charset="0"/>
              </a:rPr>
            </a:br>
            <a:r>
              <a:rPr lang="de-DE" sz="2200" i="1" dirty="0">
                <a:solidFill>
                  <a:srgbClr val="C00000"/>
                </a:solidFill>
                <a:cs typeface="Courier New" panose="02070309020205020404" pitchFamily="49" charset="0"/>
              </a:rPr>
              <a:t>Ada 95 </a:t>
            </a:r>
            <a:r>
              <a:rPr lang="de-DE" sz="2200" dirty="0" smtClean="0"/>
              <a:t>Absolutes </a:t>
            </a:r>
            <a:r>
              <a:rPr lang="de-DE" sz="2200" dirty="0"/>
              <a:t>Warten bis zur angegebenen Uhrzeit</a:t>
            </a:r>
            <a:r>
              <a:rPr lang="de-DE" sz="2200" dirty="0" smtClean="0"/>
              <a:t>.</a:t>
            </a:r>
            <a:endParaRPr lang="de-DE" sz="2200"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47</a:t>
            </a:fld>
            <a:endParaRPr lang="de-DE" dirty="0"/>
          </a:p>
        </p:txBody>
      </p:sp>
      <p:grpSp>
        <p:nvGrpSpPr>
          <p:cNvPr id="14" name="Gruppieren 13"/>
          <p:cNvGrpSpPr/>
          <p:nvPr/>
        </p:nvGrpSpPr>
        <p:grpSpPr>
          <a:xfrm>
            <a:off x="2411760" y="5246910"/>
            <a:ext cx="2232248" cy="846386"/>
            <a:chOff x="2339752" y="5030886"/>
            <a:chExt cx="2232248" cy="846386"/>
          </a:xfrm>
        </p:grpSpPr>
        <p:sp>
          <p:nvSpPr>
            <p:cNvPr id="12" name="Geschweifte Klammer rechts 11"/>
            <p:cNvSpPr/>
            <p:nvPr/>
          </p:nvSpPr>
          <p:spPr>
            <a:xfrm>
              <a:off x="2339752" y="5221509"/>
              <a:ext cx="118217" cy="504056"/>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13" name="Textfeld 12"/>
            <p:cNvSpPr txBox="1"/>
            <p:nvPr/>
          </p:nvSpPr>
          <p:spPr>
            <a:xfrm>
              <a:off x="2636135" y="5030886"/>
              <a:ext cx="1935865" cy="846386"/>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1700" dirty="0" smtClean="0">
                  <a:solidFill>
                    <a:schemeClr val="accent2"/>
                  </a:solidFill>
                </a:rPr>
                <a:t>Das ist nicht das-selbe wie</a:t>
              </a:r>
            </a:p>
            <a:p>
              <a:pPr algn="ctr"/>
              <a:r>
                <a:rPr lang="de-DE" sz="1500" b="1" dirty="0">
                  <a:solidFill>
                    <a:schemeClr val="accent2"/>
                  </a:solidFill>
                  <a:latin typeface="Courier New" panose="02070309020205020404" pitchFamily="49" charset="0"/>
                  <a:cs typeface="Courier New" panose="02070309020205020404" pitchFamily="49" charset="0"/>
                </a:rPr>
                <a:t>d</a:t>
              </a:r>
              <a:r>
                <a:rPr lang="de-DE" sz="1500" b="1" dirty="0" smtClean="0">
                  <a:solidFill>
                    <a:schemeClr val="accent2"/>
                  </a:solidFill>
                  <a:latin typeface="Courier New" panose="02070309020205020404" pitchFamily="49" charset="0"/>
                  <a:cs typeface="Courier New" panose="02070309020205020404" pitchFamily="49" charset="0"/>
                </a:rPr>
                <a:t>elay</a:t>
              </a:r>
              <a:r>
                <a:rPr lang="de-DE" sz="1500" dirty="0" smtClean="0">
                  <a:solidFill>
                    <a:schemeClr val="accent2"/>
                  </a:solidFill>
                  <a:latin typeface="Courier New" panose="02070309020205020404" pitchFamily="49" charset="0"/>
                  <a:cs typeface="Courier New" panose="02070309020205020404" pitchFamily="49" charset="0"/>
                </a:rPr>
                <a:t> DT1+DT2;</a:t>
              </a:r>
              <a:endParaRPr lang="de-DE" sz="1500" dirty="0">
                <a:solidFill>
                  <a:schemeClr val="accent2"/>
                </a:solidFill>
                <a:latin typeface="Courier New" panose="02070309020205020404" pitchFamily="49" charset="0"/>
                <a:cs typeface="Courier New" panose="02070309020205020404" pitchFamily="49" charset="0"/>
              </a:endParaRPr>
            </a:p>
          </p:txBody>
        </p:sp>
      </p:grpSp>
    </p:spTree>
    <p:extLst>
      <p:ext uri="{BB962C8B-B14F-4D97-AF65-F5344CB8AC3E}">
        <p14:creationId xmlns:p14="http://schemas.microsoft.com/office/powerpoint/2010/main" val="7826106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lstStyle/>
          <a:p>
            <a:pPr eaLnBrk="1" hangingPunct="1"/>
            <a:r>
              <a:rPr lang="de-DE" altLang="de-DE" dirty="0" smtClean="0"/>
              <a:t>Was ist der Unterschied?</a:t>
            </a:r>
          </a:p>
        </p:txBody>
      </p:sp>
      <p:sp>
        <p:nvSpPr>
          <p:cNvPr id="33797" name="Rectangle 3"/>
          <p:cNvSpPr>
            <a:spLocks noGrp="1" noChangeArrowheads="1"/>
          </p:cNvSpPr>
          <p:nvPr>
            <p:ph idx="1"/>
          </p:nvPr>
        </p:nvSpPr>
        <p:spPr>
          <a:xfrm>
            <a:off x="1835696" y="1844973"/>
            <a:ext cx="2520950" cy="1231900"/>
          </a:xfrm>
        </p:spPr>
        <p:txBody>
          <a:bodyPr/>
          <a:lstStyle/>
          <a:p>
            <a:pPr marL="0" indent="0" eaLnBrk="1" hangingPunct="1">
              <a:lnSpc>
                <a:spcPct val="80000"/>
              </a:lnSpc>
              <a:buFontTx/>
              <a:buNone/>
            </a:pPr>
            <a:r>
              <a:rPr lang="de-DE" altLang="de-DE" sz="1800" b="1" dirty="0" smtClean="0">
                <a:latin typeface="Courier New" pitchFamily="49" charset="0"/>
              </a:rPr>
              <a:t>select</a:t>
            </a:r>
            <a:br>
              <a:rPr lang="de-DE" altLang="de-DE" sz="1800" b="1" dirty="0" smtClean="0">
                <a:latin typeface="Courier New" pitchFamily="49" charset="0"/>
              </a:rPr>
            </a:br>
            <a:r>
              <a:rPr lang="de-DE" altLang="de-DE" sz="1800" b="1" dirty="0" smtClean="0">
                <a:latin typeface="Courier New" pitchFamily="49" charset="0"/>
              </a:rPr>
              <a:t>  accept</a:t>
            </a:r>
            <a:r>
              <a:rPr lang="de-DE" altLang="de-DE" sz="1800" dirty="0" smtClean="0">
                <a:latin typeface="Courier New" pitchFamily="49" charset="0"/>
              </a:rPr>
              <a:t> Eingang;</a:t>
            </a:r>
            <a:br>
              <a:rPr lang="de-DE" altLang="de-DE" sz="1800" dirty="0" smtClean="0">
                <a:latin typeface="Courier New" pitchFamily="49" charset="0"/>
              </a:rPr>
            </a:br>
            <a:r>
              <a:rPr lang="de-DE" altLang="de-DE" sz="1800" b="1" dirty="0" smtClean="0">
                <a:solidFill>
                  <a:schemeClr val="accent2"/>
                </a:solidFill>
                <a:latin typeface="Courier New" pitchFamily="49" charset="0"/>
              </a:rPr>
              <a:t>or</a:t>
            </a:r>
            <a:r>
              <a:rPr lang="de-DE" altLang="de-DE" sz="1800" b="1" dirty="0" smtClean="0">
                <a:latin typeface="Courier New" pitchFamily="49" charset="0"/>
              </a:rPr>
              <a:t/>
            </a:r>
            <a:br>
              <a:rPr lang="de-DE" altLang="de-DE" sz="1800" b="1" dirty="0" smtClean="0">
                <a:latin typeface="Courier New" pitchFamily="49" charset="0"/>
              </a:rPr>
            </a:br>
            <a:r>
              <a:rPr lang="de-DE" altLang="de-DE" sz="1800" b="1" dirty="0" smtClean="0">
                <a:latin typeface="Courier New" pitchFamily="49" charset="0"/>
              </a:rPr>
              <a:t>  delay </a:t>
            </a:r>
            <a:r>
              <a:rPr lang="de-DE" altLang="de-DE" sz="1800" dirty="0" smtClean="0">
                <a:latin typeface="Courier New" pitchFamily="49" charset="0"/>
              </a:rPr>
              <a:t>10.0;</a:t>
            </a:r>
            <a:br>
              <a:rPr lang="de-DE" altLang="de-DE" sz="1800" dirty="0" smtClean="0">
                <a:latin typeface="Courier New" pitchFamily="49" charset="0"/>
              </a:rPr>
            </a:br>
            <a:r>
              <a:rPr lang="de-DE" altLang="de-DE" sz="1800" b="1" dirty="0" smtClean="0">
                <a:latin typeface="Courier New" pitchFamily="49" charset="0"/>
              </a:rPr>
              <a:t>end select</a:t>
            </a:r>
            <a:r>
              <a:rPr lang="de-DE" altLang="de-DE" sz="1800" dirty="0" smtClean="0">
                <a:latin typeface="Courier New" pitchFamily="49" charset="0"/>
              </a:rPr>
              <a:t>;</a:t>
            </a:r>
          </a:p>
        </p:txBody>
      </p:sp>
      <p:sp>
        <p:nvSpPr>
          <p:cNvPr id="33798" name="Rectangle 4"/>
          <p:cNvSpPr>
            <a:spLocks noGrp="1" noChangeArrowheads="1"/>
          </p:cNvSpPr>
          <p:nvPr>
            <p:ph type="body" sz="half" idx="4294967295"/>
          </p:nvPr>
        </p:nvSpPr>
        <p:spPr>
          <a:xfrm>
            <a:off x="4932040" y="1837209"/>
            <a:ext cx="2663825" cy="1231900"/>
          </a:xfrm>
        </p:spPr>
        <p:txBody>
          <a:bodyPr/>
          <a:lstStyle/>
          <a:p>
            <a:pPr marL="0" indent="0" eaLnBrk="1" hangingPunct="1">
              <a:lnSpc>
                <a:spcPct val="80000"/>
              </a:lnSpc>
              <a:buFontTx/>
              <a:buNone/>
            </a:pPr>
            <a:r>
              <a:rPr lang="de-DE" altLang="de-DE" sz="1800" b="1" dirty="0" smtClean="0">
                <a:latin typeface="Courier New" pitchFamily="49" charset="0"/>
              </a:rPr>
              <a:t>select</a:t>
            </a:r>
            <a:br>
              <a:rPr lang="de-DE" altLang="de-DE" sz="1800" b="1" dirty="0" smtClean="0">
                <a:latin typeface="Courier New" pitchFamily="49" charset="0"/>
              </a:rPr>
            </a:br>
            <a:r>
              <a:rPr lang="de-DE" altLang="de-DE" sz="1800" b="1" dirty="0" smtClean="0">
                <a:latin typeface="Courier New" pitchFamily="49" charset="0"/>
              </a:rPr>
              <a:t>  accept</a:t>
            </a:r>
            <a:r>
              <a:rPr lang="de-DE" altLang="de-DE" sz="1800" dirty="0" smtClean="0">
                <a:latin typeface="Courier New" pitchFamily="49" charset="0"/>
              </a:rPr>
              <a:t> Eingang;</a:t>
            </a:r>
            <a:br>
              <a:rPr lang="de-DE" altLang="de-DE" sz="1800" dirty="0" smtClean="0">
                <a:latin typeface="Courier New" pitchFamily="49" charset="0"/>
              </a:rPr>
            </a:br>
            <a:r>
              <a:rPr lang="de-DE" altLang="de-DE" sz="1800" b="1" dirty="0" smtClean="0">
                <a:solidFill>
                  <a:schemeClr val="accent2"/>
                </a:solidFill>
                <a:latin typeface="Courier New" pitchFamily="49" charset="0"/>
              </a:rPr>
              <a:t>else</a:t>
            </a:r>
            <a:r>
              <a:rPr lang="de-DE" altLang="de-DE" sz="1800" dirty="0" smtClean="0">
                <a:solidFill>
                  <a:schemeClr val="accent2"/>
                </a:solidFill>
                <a:latin typeface="Courier New" pitchFamily="49" charset="0"/>
              </a:rPr>
              <a:t> </a:t>
            </a:r>
            <a:r>
              <a:rPr lang="de-DE" altLang="de-DE" sz="1800" b="1" dirty="0" smtClean="0">
                <a:latin typeface="Courier New" pitchFamily="49" charset="0"/>
              </a:rPr>
              <a:t/>
            </a:r>
            <a:br>
              <a:rPr lang="de-DE" altLang="de-DE" sz="1800" b="1" dirty="0" smtClean="0">
                <a:latin typeface="Courier New" pitchFamily="49" charset="0"/>
              </a:rPr>
            </a:br>
            <a:r>
              <a:rPr lang="de-DE" altLang="de-DE" sz="1800" b="1" dirty="0" smtClean="0">
                <a:latin typeface="Courier New" pitchFamily="49" charset="0"/>
              </a:rPr>
              <a:t>  delay </a:t>
            </a:r>
            <a:r>
              <a:rPr lang="de-DE" altLang="de-DE" sz="1800" dirty="0" smtClean="0">
                <a:latin typeface="Courier New" pitchFamily="49" charset="0"/>
              </a:rPr>
              <a:t>10.0;</a:t>
            </a:r>
            <a:br>
              <a:rPr lang="de-DE" altLang="de-DE" sz="1800" dirty="0" smtClean="0">
                <a:latin typeface="Courier New" pitchFamily="49" charset="0"/>
              </a:rPr>
            </a:br>
            <a:r>
              <a:rPr lang="de-DE" altLang="de-DE" sz="1800" b="1" dirty="0" smtClean="0">
                <a:latin typeface="Courier New" pitchFamily="49" charset="0"/>
              </a:rPr>
              <a:t>end select</a:t>
            </a:r>
            <a:r>
              <a:rPr lang="de-DE" altLang="de-DE" sz="1800" dirty="0" smtClean="0">
                <a:latin typeface="Courier New" pitchFamily="49" charset="0"/>
              </a:rPr>
              <a:t>;</a:t>
            </a:r>
          </a:p>
          <a:p>
            <a:pPr marL="0" indent="0" eaLnBrk="1" hangingPunct="1">
              <a:lnSpc>
                <a:spcPct val="80000"/>
              </a:lnSpc>
              <a:buFontTx/>
              <a:buNone/>
            </a:pPr>
            <a:endParaRPr lang="de-DE" altLang="de-DE" sz="1800" dirty="0" smtClean="0"/>
          </a:p>
        </p:txBody>
      </p:sp>
      <p:sp>
        <p:nvSpPr>
          <p:cNvPr id="84997" name="Text Box 5"/>
          <p:cNvSpPr txBox="1">
            <a:spLocks noChangeArrowheads="1"/>
          </p:cNvSpPr>
          <p:nvPr/>
        </p:nvSpPr>
        <p:spPr bwMode="auto">
          <a:xfrm>
            <a:off x="755650" y="3068960"/>
            <a:ext cx="77771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de-DE" altLang="de-DE" sz="2000" dirty="0"/>
              <a:t>Links wartet der Prozess 10 Sekunden lang, ob jemand kommt.</a:t>
            </a:r>
          </a:p>
          <a:p>
            <a:pPr eaLnBrk="1" hangingPunct="1"/>
            <a:r>
              <a:rPr lang="de-DE" altLang="de-DE" sz="2000" dirty="0"/>
              <a:t>Rechts wird der Eingang ignoriert, wenn niemand da ist, und dann 10 Sekunden lang </a:t>
            </a:r>
            <a:r>
              <a:rPr lang="de-DE" altLang="de-DE" sz="2000" dirty="0" smtClean="0"/>
              <a:t>geschlafen.</a:t>
            </a:r>
            <a:endParaRPr lang="de-DE" altLang="de-DE" sz="2000" dirty="0"/>
          </a:p>
        </p:txBody>
      </p:sp>
      <p:sp>
        <p:nvSpPr>
          <p:cNvPr id="33800" name="Line 8"/>
          <p:cNvSpPr>
            <a:spLocks noChangeShapeType="1"/>
          </p:cNvSpPr>
          <p:nvPr/>
        </p:nvSpPr>
        <p:spPr bwMode="auto">
          <a:xfrm>
            <a:off x="4572000" y="1772816"/>
            <a:ext cx="0" cy="11525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grpSp>
        <p:nvGrpSpPr>
          <p:cNvPr id="6" name="Gruppieren 5"/>
          <p:cNvGrpSpPr/>
          <p:nvPr/>
        </p:nvGrpSpPr>
        <p:grpSpPr>
          <a:xfrm>
            <a:off x="827088" y="3933056"/>
            <a:ext cx="7345362" cy="1727200"/>
            <a:chOff x="827088" y="4149725"/>
            <a:chExt cx="7345362" cy="1727200"/>
          </a:xfrm>
        </p:grpSpPr>
        <p:sp>
          <p:nvSpPr>
            <p:cNvPr id="85001" name="Rectangle 9"/>
            <p:cNvSpPr>
              <a:spLocks noChangeArrowheads="1"/>
            </p:cNvSpPr>
            <p:nvPr/>
          </p:nvSpPr>
          <p:spPr bwMode="auto">
            <a:xfrm>
              <a:off x="827088" y="4292600"/>
              <a:ext cx="2592387"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20000"/>
                </a:spcBef>
              </a:pPr>
              <a:r>
                <a:rPr lang="de-DE" altLang="de-DE" sz="1800" b="1" dirty="0">
                  <a:latin typeface="Courier New" pitchFamily="49" charset="0"/>
                </a:rPr>
                <a:t>select</a:t>
              </a:r>
              <a:br>
                <a:rPr lang="de-DE" altLang="de-DE" sz="1800" b="1" dirty="0">
                  <a:latin typeface="Courier New" pitchFamily="49" charset="0"/>
                </a:rPr>
              </a:br>
              <a:r>
                <a:rPr lang="de-DE" altLang="de-DE" sz="1800" b="1" dirty="0">
                  <a:latin typeface="Courier New" pitchFamily="49" charset="0"/>
                </a:rPr>
                <a:t>  accept</a:t>
              </a:r>
              <a:r>
                <a:rPr lang="de-DE" altLang="de-DE" sz="1800" dirty="0">
                  <a:latin typeface="Courier New" pitchFamily="49" charset="0"/>
                </a:rPr>
                <a:t> Eingang;</a:t>
              </a:r>
              <a:br>
                <a:rPr lang="de-DE" altLang="de-DE" sz="1800" dirty="0">
                  <a:latin typeface="Courier New" pitchFamily="49" charset="0"/>
                </a:rPr>
              </a:br>
              <a:r>
                <a:rPr lang="de-DE" altLang="de-DE" sz="1800" b="1" dirty="0">
                  <a:latin typeface="Courier New" pitchFamily="49" charset="0"/>
                </a:rPr>
                <a:t>or</a:t>
              </a:r>
              <a:br>
                <a:rPr lang="de-DE" altLang="de-DE" sz="1800" b="1" dirty="0">
                  <a:latin typeface="Courier New" pitchFamily="49" charset="0"/>
                </a:rPr>
              </a:br>
              <a:r>
                <a:rPr lang="de-DE" altLang="de-DE" sz="1800" b="1" dirty="0">
                  <a:latin typeface="Courier New" pitchFamily="49" charset="0"/>
                </a:rPr>
                <a:t>  </a:t>
              </a:r>
              <a:r>
                <a:rPr lang="de-DE" altLang="de-DE" sz="1800" b="1" dirty="0">
                  <a:solidFill>
                    <a:schemeClr val="accent2"/>
                  </a:solidFill>
                  <a:latin typeface="Courier New" pitchFamily="49" charset="0"/>
                </a:rPr>
                <a:t>delay </a:t>
              </a:r>
              <a:r>
                <a:rPr lang="de-DE" altLang="de-DE" sz="1800" dirty="0">
                  <a:solidFill>
                    <a:schemeClr val="accent2"/>
                  </a:solidFill>
                  <a:latin typeface="Courier New" pitchFamily="49" charset="0"/>
                </a:rPr>
                <a:t>20.0</a:t>
              </a:r>
              <a:r>
                <a:rPr lang="de-DE" altLang="de-DE" sz="1800" dirty="0">
                  <a:latin typeface="Courier New" pitchFamily="49" charset="0"/>
                </a:rPr>
                <a:t>;</a:t>
              </a:r>
              <a:br>
                <a:rPr lang="de-DE" altLang="de-DE" sz="1800" dirty="0">
                  <a:latin typeface="Courier New" pitchFamily="49" charset="0"/>
                </a:rPr>
              </a:br>
              <a:r>
                <a:rPr lang="de-DE" altLang="de-DE" sz="1800" b="1" dirty="0">
                  <a:latin typeface="Courier New" pitchFamily="49" charset="0"/>
                </a:rPr>
                <a:t>end select</a:t>
              </a:r>
              <a:r>
                <a:rPr lang="de-DE" altLang="de-DE" sz="1800" dirty="0">
                  <a:latin typeface="Courier New" pitchFamily="49" charset="0"/>
                </a:rPr>
                <a:t>;</a:t>
              </a:r>
            </a:p>
          </p:txBody>
        </p:sp>
        <p:sp>
          <p:nvSpPr>
            <p:cNvPr id="85002" name="Rectangle 10"/>
            <p:cNvSpPr>
              <a:spLocks noChangeArrowheads="1"/>
            </p:cNvSpPr>
            <p:nvPr/>
          </p:nvSpPr>
          <p:spPr bwMode="auto">
            <a:xfrm>
              <a:off x="5580063" y="4149725"/>
              <a:ext cx="2592387"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20000"/>
                </a:spcBef>
              </a:pPr>
              <a:r>
                <a:rPr lang="de-DE" altLang="de-DE" sz="1800" b="1" dirty="0">
                  <a:latin typeface="Courier New" pitchFamily="49" charset="0"/>
                </a:rPr>
                <a:t>select</a:t>
              </a:r>
              <a:br>
                <a:rPr lang="de-DE" altLang="de-DE" sz="1800" b="1" dirty="0">
                  <a:latin typeface="Courier New" pitchFamily="49" charset="0"/>
                </a:rPr>
              </a:br>
              <a:r>
                <a:rPr lang="de-DE" altLang="de-DE" sz="1800" b="1" dirty="0">
                  <a:latin typeface="Courier New" pitchFamily="49" charset="0"/>
                </a:rPr>
                <a:t>  accept</a:t>
              </a:r>
              <a:r>
                <a:rPr lang="de-DE" altLang="de-DE" sz="1800" dirty="0">
                  <a:latin typeface="Courier New" pitchFamily="49" charset="0"/>
                </a:rPr>
                <a:t> Eingang;</a:t>
              </a:r>
              <a:br>
                <a:rPr lang="de-DE" altLang="de-DE" sz="1800" dirty="0">
                  <a:latin typeface="Courier New" pitchFamily="49" charset="0"/>
                </a:rPr>
              </a:br>
              <a:r>
                <a:rPr lang="de-DE" altLang="de-DE" sz="1800" b="1" dirty="0">
                  <a:latin typeface="Courier New" pitchFamily="49" charset="0"/>
                </a:rPr>
                <a:t>or</a:t>
              </a:r>
              <a:br>
                <a:rPr lang="de-DE" altLang="de-DE" sz="1800" b="1" dirty="0">
                  <a:latin typeface="Courier New" pitchFamily="49" charset="0"/>
                </a:rPr>
              </a:br>
              <a:r>
                <a:rPr lang="de-DE" altLang="de-DE" sz="1800" b="1" dirty="0">
                  <a:latin typeface="Courier New" pitchFamily="49" charset="0"/>
                </a:rPr>
                <a:t>  </a:t>
              </a:r>
              <a:r>
                <a:rPr lang="de-DE" altLang="de-DE" sz="1800" b="1" dirty="0">
                  <a:solidFill>
                    <a:schemeClr val="accent2"/>
                  </a:solidFill>
                  <a:latin typeface="Courier New" pitchFamily="49" charset="0"/>
                </a:rPr>
                <a:t>delay </a:t>
              </a:r>
              <a:r>
                <a:rPr lang="de-DE" altLang="de-DE" sz="1800" dirty="0" smtClean="0">
                  <a:solidFill>
                    <a:schemeClr val="accent2"/>
                  </a:solidFill>
                  <a:latin typeface="Courier New" pitchFamily="49" charset="0"/>
                </a:rPr>
                <a:t>10.0;</a:t>
              </a:r>
              <a:r>
                <a:rPr lang="de-DE" altLang="de-DE" sz="1800" dirty="0">
                  <a:latin typeface="Courier New" pitchFamily="49" charset="0"/>
                </a:rPr>
                <a:t/>
              </a:r>
              <a:br>
                <a:rPr lang="de-DE" altLang="de-DE" sz="1800" dirty="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delay</a:t>
              </a:r>
              <a:r>
                <a:rPr lang="de-DE" altLang="de-DE" sz="1800" dirty="0" smtClean="0">
                  <a:latin typeface="Courier New" pitchFamily="49" charset="0"/>
                </a:rPr>
                <a:t> </a:t>
              </a:r>
              <a:r>
                <a:rPr lang="de-DE" altLang="de-DE" sz="1800" dirty="0">
                  <a:latin typeface="Courier New" pitchFamily="49" charset="0"/>
                </a:rPr>
                <a:t>10.0;</a:t>
              </a:r>
              <a:r>
                <a:rPr lang="de-DE" altLang="de-DE" sz="1800" dirty="0">
                  <a:solidFill>
                    <a:schemeClr val="accent2"/>
                  </a:solidFill>
                  <a:latin typeface="Courier New" pitchFamily="49" charset="0"/>
                </a:rPr>
                <a:t/>
              </a:r>
              <a:br>
                <a:rPr lang="de-DE" altLang="de-DE" sz="1800" dirty="0">
                  <a:solidFill>
                    <a:schemeClr val="accent2"/>
                  </a:solidFill>
                  <a:latin typeface="Courier New" pitchFamily="49" charset="0"/>
                </a:rPr>
              </a:br>
              <a:r>
                <a:rPr lang="de-DE" altLang="de-DE" sz="1800" b="1" dirty="0">
                  <a:latin typeface="Courier New" pitchFamily="49" charset="0"/>
                </a:rPr>
                <a:t>end select</a:t>
              </a:r>
              <a:r>
                <a:rPr lang="de-DE" altLang="de-DE" sz="1800" dirty="0">
                  <a:latin typeface="Courier New" pitchFamily="49" charset="0"/>
                </a:rPr>
                <a:t>;</a:t>
              </a:r>
            </a:p>
          </p:txBody>
        </p:sp>
        <p:sp>
          <p:nvSpPr>
            <p:cNvPr id="85003" name="Text Box 11"/>
            <p:cNvSpPr txBox="1">
              <a:spLocks noChangeArrowheads="1"/>
            </p:cNvSpPr>
            <p:nvPr/>
          </p:nvSpPr>
          <p:spPr bwMode="auto">
            <a:xfrm>
              <a:off x="3851275" y="4652963"/>
              <a:ext cx="11525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de-DE" altLang="de-DE" sz="2000" dirty="0"/>
                <a:t>Auch das ist nicht dasselbe.</a:t>
              </a:r>
            </a:p>
          </p:txBody>
        </p:sp>
        <p:sp>
          <p:nvSpPr>
            <p:cNvPr id="85004" name="Line 12"/>
            <p:cNvSpPr>
              <a:spLocks noChangeShapeType="1"/>
            </p:cNvSpPr>
            <p:nvPr/>
          </p:nvSpPr>
          <p:spPr bwMode="auto">
            <a:xfrm>
              <a:off x="3492500" y="4508500"/>
              <a:ext cx="187166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gr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48</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755576" y="5661248"/>
            <a:ext cx="7198568" cy="707886"/>
          </a:xfrm>
          <a:prstGeom prst="rect">
            <a:avLst/>
          </a:prstGeom>
          <a:noFill/>
        </p:spPr>
        <p:txBody>
          <a:bodyPr wrap="square" rtlCol="0">
            <a:spAutoFit/>
          </a:bodyPr>
          <a:lstStyle/>
          <a:p>
            <a:r>
              <a:rPr lang="de-DE" sz="2000" dirty="0" smtClean="0"/>
              <a:t>Rechts: Nach einer Wartezeit von 10 s legt sich der Prozess 10 s lang schlafen.</a:t>
            </a:r>
            <a:endParaRPr lang="de-DE" sz="2000" dirty="0"/>
          </a:p>
        </p:txBody>
      </p:sp>
    </p:spTree>
    <p:extLst>
      <p:ext uri="{BB962C8B-B14F-4D97-AF65-F5344CB8AC3E}">
        <p14:creationId xmlns:p14="http://schemas.microsoft.com/office/powerpoint/2010/main" val="3545487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9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76672"/>
            <a:ext cx="7772400" cy="1275928"/>
          </a:xfrm>
        </p:spPr>
        <p:txBody>
          <a:bodyPr/>
          <a:lstStyle/>
          <a:p>
            <a:r>
              <a:rPr lang="de-DE" dirty="0" smtClean="0"/>
              <a:t>Grundsätzliches zum Programmieren</a:t>
            </a:r>
            <a:endParaRPr lang="de-DE" dirty="0"/>
          </a:p>
        </p:txBody>
      </p:sp>
      <p:sp>
        <p:nvSpPr>
          <p:cNvPr id="3" name="Inhaltsplatzhalter 2"/>
          <p:cNvSpPr>
            <a:spLocks noGrp="1"/>
          </p:cNvSpPr>
          <p:nvPr>
            <p:ph idx="1"/>
          </p:nvPr>
        </p:nvSpPr>
        <p:spPr>
          <a:xfrm>
            <a:off x="685800" y="1844824"/>
            <a:ext cx="7846640" cy="4251176"/>
          </a:xfrm>
        </p:spPr>
        <p:txBody>
          <a:bodyPr/>
          <a:lstStyle/>
          <a:p>
            <a:pPr marL="0" indent="0">
              <a:buNone/>
            </a:pPr>
            <a:r>
              <a:rPr lang="de-DE" sz="1800" dirty="0" smtClean="0"/>
              <a:t>Das Entwickeln jeder großen Software („groß“ beginnt schon bei wenigen tausend Zeilen) ist eine Herausforderung, besonders wenn viele Teams zusammenarbeiten. Investieren Sie besonders viel Zeit in das </a:t>
            </a:r>
            <a:r>
              <a:rPr lang="de-DE" sz="1800" dirty="0" smtClean="0">
                <a:solidFill>
                  <a:schemeClr val="accent6"/>
                </a:solidFill>
              </a:rPr>
              <a:t>Design </a:t>
            </a:r>
            <a:r>
              <a:rPr lang="de-DE" altLang="de-DE" sz="1800" dirty="0" smtClean="0"/>
              <a:t>und achten Sie auf aussagekräf-tige </a:t>
            </a:r>
            <a:r>
              <a:rPr lang="de-DE" altLang="de-DE" sz="1800" dirty="0" smtClean="0">
                <a:solidFill>
                  <a:schemeClr val="accent2"/>
                </a:solidFill>
              </a:rPr>
              <a:t>Namenswahl</a:t>
            </a:r>
            <a:r>
              <a:rPr lang="de-DE" sz="1800" dirty="0" smtClean="0"/>
              <a:t>. Durch die saubere Trennung von Spezifikation und Implemen-tierung ermöglicht Ada, allein das Design zu übersetzen und danach die Paket-spezifikationen an die einzelnen Teams zu verteilen.</a:t>
            </a:r>
          </a:p>
          <a:p>
            <a:pPr marL="0" indent="0">
              <a:buNone/>
            </a:pPr>
            <a:r>
              <a:rPr lang="de-DE" sz="1800" dirty="0" smtClean="0"/>
              <a:t>Streben Sie nach vollständiger </a:t>
            </a:r>
            <a:r>
              <a:rPr lang="de-DE" sz="1800" dirty="0" smtClean="0">
                <a:solidFill>
                  <a:schemeClr val="accent6"/>
                </a:solidFill>
              </a:rPr>
              <a:t>Dokumentation</a:t>
            </a:r>
            <a:r>
              <a:rPr lang="de-DE" sz="1800" dirty="0" smtClean="0"/>
              <a:t>. Angestrebtes Ziel ist die Genauig-keit, die Sie im Ada-Referenzmanual finden bei der Beschreibung der sprachdefi-nierten Pakete. Die </a:t>
            </a:r>
            <a:r>
              <a:rPr lang="de-DE" sz="1800" dirty="0" smtClean="0">
                <a:solidFill>
                  <a:schemeClr val="accent6"/>
                </a:solidFill>
              </a:rPr>
              <a:t>Kommentare</a:t>
            </a:r>
            <a:r>
              <a:rPr lang="de-DE" sz="1800" dirty="0" smtClean="0"/>
              <a:t> in Ihrem Kode verfeinern </a:t>
            </a:r>
            <a:r>
              <a:rPr lang="de-DE" sz="1800" dirty="0"/>
              <a:t>die </a:t>
            </a:r>
            <a:r>
              <a:rPr lang="de-DE" sz="1800" dirty="0">
                <a:solidFill>
                  <a:schemeClr val="accent6"/>
                </a:solidFill>
              </a:rPr>
              <a:t>Anforderungen</a:t>
            </a:r>
            <a:r>
              <a:rPr lang="de-DE" sz="1800" dirty="0"/>
              <a:t>, die (hoffentlich) in einem eigenen Dokument festgelegt </a:t>
            </a:r>
            <a:r>
              <a:rPr lang="de-DE" sz="1800" dirty="0" smtClean="0"/>
              <a:t>sind. Veraltete und möglicher-weise im Widerspruch zum Kode stehende Kommentare sind genauso schlimm wie fehlerhafter Kode: </a:t>
            </a:r>
            <a:r>
              <a:rPr lang="de-DE" sz="1800" i="1" dirty="0" smtClean="0"/>
              <a:t>Was ist denn hier falsch, der Kode oder der Kommentar?</a:t>
            </a:r>
          </a:p>
          <a:p>
            <a:pPr marL="0" indent="0">
              <a:buNone/>
            </a:pPr>
            <a:r>
              <a:rPr lang="de-DE" sz="1800" dirty="0" smtClean="0"/>
              <a:t>Eine </a:t>
            </a:r>
            <a:r>
              <a:rPr lang="de-DE" sz="1800" dirty="0" smtClean="0">
                <a:solidFill>
                  <a:schemeClr val="accent6"/>
                </a:solidFill>
              </a:rPr>
              <a:t>Paketspezifikation</a:t>
            </a:r>
            <a:r>
              <a:rPr lang="de-DE" sz="1800" dirty="0" smtClean="0"/>
              <a:t> definiert das „Was“ (nicht das „Wie“) und muss ohne Blick in den Rumpf zum Verständnis genügen.</a:t>
            </a: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4</a:t>
            </a:fld>
            <a:endParaRPr lang="de-DE" dirty="0"/>
          </a:p>
        </p:txBody>
      </p:sp>
    </p:spTree>
    <p:extLst>
      <p:ext uri="{BB962C8B-B14F-4D97-AF65-F5344CB8AC3E}">
        <p14:creationId xmlns:p14="http://schemas.microsoft.com/office/powerpoint/2010/main" val="41260885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Warteschlangenpolitik</a:t>
            </a:r>
            <a:endParaRPr lang="de-DE" dirty="0"/>
          </a:p>
        </p:txBody>
      </p:sp>
      <p:sp>
        <p:nvSpPr>
          <p:cNvPr id="3" name="Inhaltsplatzhalter 2"/>
          <p:cNvSpPr>
            <a:spLocks noGrp="1"/>
          </p:cNvSpPr>
          <p:nvPr>
            <p:ph idx="1"/>
          </p:nvPr>
        </p:nvSpPr>
        <p:spPr>
          <a:xfrm>
            <a:off x="685800" y="1844824"/>
            <a:ext cx="7772400" cy="4403576"/>
          </a:xfrm>
        </p:spPr>
        <p:txBody>
          <a:bodyPr/>
          <a:lstStyle/>
          <a:p>
            <a:pPr marL="0" indent="0">
              <a:buNone/>
            </a:pPr>
            <a:r>
              <a:rPr lang="de-DE" sz="2000" dirty="0" smtClean="0"/>
              <a:t>Die </a:t>
            </a:r>
            <a:r>
              <a:rPr lang="de-DE" sz="2000" dirty="0"/>
              <a:t>Warteschlangenpolitik </a:t>
            </a:r>
            <a:r>
              <a:rPr lang="de-DE" sz="2000" dirty="0" smtClean="0"/>
              <a:t>bestimmt, wie Rufer in die Warteschlange eingeordnet werden.</a:t>
            </a:r>
          </a:p>
          <a:p>
            <a:pPr marL="0" indent="0">
              <a:buNone/>
            </a:pPr>
            <a:r>
              <a:rPr lang="de-DE" sz="2000" dirty="0" smtClean="0"/>
              <a:t>Voreingestellt ist FIFO, d.h. nach Reihenfolge der Ankunft.</a:t>
            </a:r>
          </a:p>
          <a:p>
            <a:r>
              <a:rPr lang="de-DE" sz="2000" dirty="0" smtClean="0"/>
              <a:t>Gewählt zur Ausführung wird der Rufer an vorderster Stelle.</a:t>
            </a:r>
          </a:p>
          <a:p>
            <a:r>
              <a:rPr lang="de-DE" sz="2000" dirty="0" smtClean="0"/>
              <a:t>Sind mehrere Warteschlangen wählbar zur Ausführung, so ist nicht spezifiziert, welche davon gewählt wird.</a:t>
            </a:r>
          </a:p>
          <a:p>
            <a:pPr marL="0" indent="0">
              <a:buNone/>
            </a:pPr>
            <a:r>
              <a:rPr lang="de-DE" sz="2000" dirty="0" smtClean="0"/>
              <a:t>Die Warteschlangenpolitik kann mittels Pragma festgelegt werden.</a:t>
            </a:r>
          </a:p>
          <a:p>
            <a:pPr marL="0" indent="0">
              <a:buNone/>
            </a:pPr>
            <a:r>
              <a:rPr lang="de-DE" sz="2000" dirty="0" smtClean="0"/>
              <a:t>Warteschlangen sind wie im richtigen Leben variabel, ihre Länge kann sich jederzeit ändern, wenn neue Klienten sich einreihen oder wartende sie wieder </a:t>
            </a:r>
            <a:r>
              <a:rPr lang="de-DE" sz="2000" dirty="0"/>
              <a:t>verlassen; der Algorithmus muss das </a:t>
            </a:r>
            <a:r>
              <a:rPr lang="de-DE" sz="2000" dirty="0" smtClean="0"/>
              <a:t>berücksichtigen. Das Attribut </a:t>
            </a:r>
            <a:r>
              <a:rPr lang="de-DE" sz="1800" dirty="0" smtClean="0">
                <a:latin typeface="Courier New" panose="02070309020205020404" pitchFamily="49" charset="0"/>
                <a:cs typeface="Courier New" panose="02070309020205020404" pitchFamily="49" charset="0"/>
              </a:rPr>
              <a:t>'Count</a:t>
            </a:r>
            <a:r>
              <a:rPr lang="de-DE" sz="2000" dirty="0"/>
              <a:t> </a:t>
            </a:r>
            <a:r>
              <a:rPr lang="de-DE" sz="2000" dirty="0" smtClean="0"/>
              <a:t>liefert ihre augenblickliche Länge. Es kann allerdings nur im </a:t>
            </a:r>
            <a:r>
              <a:rPr lang="de-DE" sz="2000" dirty="0"/>
              <a:t>Rumpf </a:t>
            </a:r>
            <a:r>
              <a:rPr lang="de-DE" sz="2000" dirty="0" smtClean="0"/>
              <a:t>des Prozesses oder des geschützten Objekts (Folien 90 ff) abgefragt werden.</a:t>
            </a:r>
            <a:endParaRPr lang="de-DE"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49</a:t>
            </a:fld>
            <a:endParaRPr lang="de-DE" dirty="0"/>
          </a:p>
        </p:txBody>
      </p:sp>
    </p:spTree>
    <p:extLst>
      <p:ext uri="{BB962C8B-B14F-4D97-AF65-F5344CB8AC3E}">
        <p14:creationId xmlns:p14="http://schemas.microsoft.com/office/powerpoint/2010/main" val="36496406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el 1"/>
          <p:cNvSpPr>
            <a:spLocks noGrp="1"/>
          </p:cNvSpPr>
          <p:nvPr>
            <p:ph type="title"/>
          </p:nvPr>
        </p:nvSpPr>
        <p:spPr/>
        <p:txBody>
          <a:bodyPr/>
          <a:lstStyle/>
          <a:p>
            <a:r>
              <a:rPr lang="de-DE" altLang="de-DE" dirty="0" smtClean="0"/>
              <a:t>Zyklische Prozesse</a:t>
            </a:r>
          </a:p>
        </p:txBody>
      </p:sp>
      <p:sp>
        <p:nvSpPr>
          <p:cNvPr id="67587" name="Inhaltsplatzhalter 2"/>
          <p:cNvSpPr>
            <a:spLocks noGrp="1"/>
          </p:cNvSpPr>
          <p:nvPr>
            <p:ph idx="1"/>
          </p:nvPr>
        </p:nvSpPr>
        <p:spPr/>
        <p:txBody>
          <a:bodyPr/>
          <a:lstStyle/>
          <a:p>
            <a:pPr marL="0" indent="0">
              <a:buFontTx/>
              <a:buNone/>
            </a:pPr>
            <a:r>
              <a:rPr lang="de-DE" altLang="de-DE" sz="2000" b="1" dirty="0" smtClean="0">
                <a:latin typeface="Courier New" pitchFamily="49" charset="0"/>
                <a:cs typeface="Courier New" pitchFamily="49" charset="0"/>
              </a:rPr>
              <a:t>task body </a:t>
            </a:r>
            <a:r>
              <a:rPr lang="de-DE" altLang="de-DE" sz="2000" dirty="0" smtClean="0">
                <a:latin typeface="Courier New" pitchFamily="49" charset="0"/>
                <a:cs typeface="Courier New" pitchFamily="49" charset="0"/>
              </a:rPr>
              <a:t>Zyklisch </a:t>
            </a:r>
            <a:r>
              <a:rPr lang="de-DE" altLang="de-DE" sz="2000" b="1" dirty="0" smtClean="0">
                <a:latin typeface="Courier New" pitchFamily="49" charset="0"/>
                <a:cs typeface="Courier New" pitchFamily="49" charset="0"/>
              </a:rPr>
              <a:t>is</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Zyklus: </a:t>
            </a:r>
            <a:r>
              <a:rPr lang="de-DE" altLang="de-DE" sz="2000" b="1" dirty="0" smtClean="0">
                <a:latin typeface="Courier New" pitchFamily="49" charset="0"/>
                <a:cs typeface="Courier New" pitchFamily="49" charset="0"/>
              </a:rPr>
              <a:t>constant</a:t>
            </a:r>
            <a:r>
              <a:rPr lang="de-DE" altLang="de-DE" sz="2000" dirty="0" smtClean="0">
                <a:latin typeface="Courier New" pitchFamily="49" charset="0"/>
                <a:cs typeface="Courier New" pitchFamily="49" charset="0"/>
              </a:rPr>
              <a:t> Duration :=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Next  : Ada.Calendar.Time := Startzeit;</a:t>
            </a:r>
            <a:br>
              <a:rPr lang="de-DE" altLang="de-DE" sz="2000"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begin</a:t>
            </a:r>
          </a:p>
          <a:p>
            <a:pPr marL="0" indent="0">
              <a:buFontTx/>
              <a:buNone/>
            </a:pPr>
            <a:r>
              <a:rPr lang="de-DE" altLang="de-DE" sz="2000" dirty="0" smtClean="0">
                <a:latin typeface="Courier New" pitchFamily="49" charset="0"/>
                <a:cs typeface="Courier New" pitchFamily="49" charset="0"/>
              </a:rPr>
              <a:t>  </a:t>
            </a:r>
            <a:r>
              <a:rPr lang="de-DE" altLang="de-DE" sz="2000" b="1" dirty="0">
                <a:solidFill>
                  <a:srgbClr val="C00000"/>
                </a:solidFill>
                <a:latin typeface="Courier New" pitchFamily="49" charset="0"/>
                <a:cs typeface="Courier New" pitchFamily="49" charset="0"/>
              </a:rPr>
              <a:t>delay</a:t>
            </a:r>
            <a:r>
              <a:rPr lang="de-DE" altLang="de-DE" sz="2000" dirty="0">
                <a:solidFill>
                  <a:srgbClr val="C00000"/>
                </a:solidFill>
                <a:latin typeface="Courier New" pitchFamily="49" charset="0"/>
                <a:cs typeface="Courier New" pitchFamily="49" charset="0"/>
              </a:rPr>
              <a:t> Next - Ada.Calendar.Clock;</a:t>
            </a:r>
            <a:r>
              <a:rPr lang="de-DE" altLang="de-DE" sz="2000" dirty="0">
                <a:latin typeface="Courier New" pitchFamily="49" charset="0"/>
                <a:cs typeface="Courier New" pitchFamily="49" charset="0"/>
              </a:rPr>
              <a:t>  </a:t>
            </a:r>
            <a:r>
              <a:rPr lang="de-DE" altLang="de-DE" sz="2000" dirty="0" smtClean="0">
                <a:latin typeface="Courier New" pitchFamily="49" charset="0"/>
                <a:cs typeface="Courier New" pitchFamily="49" charset="0"/>
              </a:rPr>
              <a:t>  -- </a:t>
            </a:r>
            <a:r>
              <a:rPr lang="de-DE" altLang="de-DE" sz="2000" i="1" dirty="0">
                <a:solidFill>
                  <a:srgbClr val="C00000"/>
                </a:solidFill>
                <a:latin typeface="Courier New" pitchFamily="49" charset="0"/>
                <a:cs typeface="Courier New" pitchFamily="49" charset="0"/>
              </a:rPr>
              <a:t>Ada 83</a:t>
            </a:r>
            <a:r>
              <a:rPr lang="de-DE" altLang="de-DE" sz="2000" dirty="0">
                <a:latin typeface="Courier New" pitchFamily="49" charset="0"/>
                <a:cs typeface="Courier New" pitchFamily="49" charset="0"/>
              </a:rPr>
              <a:t/>
            </a:r>
            <a:br>
              <a:rPr lang="de-DE" altLang="de-DE" sz="2000" dirty="0">
                <a:latin typeface="Courier New" pitchFamily="49" charset="0"/>
                <a:cs typeface="Courier New" pitchFamily="49" charset="0"/>
              </a:rPr>
            </a:br>
            <a:r>
              <a:rPr lang="de-DE" altLang="de-DE" sz="2000" b="1" dirty="0" smtClean="0">
                <a:latin typeface="Courier New" pitchFamily="49" charset="0"/>
                <a:cs typeface="Courier New" pitchFamily="49" charset="0"/>
              </a:rPr>
              <a:t>  </a:t>
            </a:r>
            <a:r>
              <a:rPr lang="de-DE" altLang="de-DE" sz="2000" b="1" dirty="0" smtClean="0">
                <a:solidFill>
                  <a:schemeClr val="accent2"/>
                </a:solidFill>
                <a:latin typeface="Courier New" pitchFamily="49" charset="0"/>
                <a:cs typeface="Courier New" pitchFamily="49" charset="0"/>
              </a:rPr>
              <a:t>delay until</a:t>
            </a:r>
            <a:r>
              <a:rPr lang="de-DE" altLang="de-DE" sz="2000" dirty="0" smtClean="0">
                <a:solidFill>
                  <a:schemeClr val="accent2"/>
                </a:solidFill>
                <a:latin typeface="Courier New" pitchFamily="49" charset="0"/>
                <a:cs typeface="Courier New" pitchFamily="49" charset="0"/>
              </a:rPr>
              <a:t> Next</a:t>
            </a:r>
            <a:r>
              <a:rPr lang="de-DE" altLang="de-DE" sz="2000" dirty="0">
                <a:solidFill>
                  <a:schemeClr val="accent2"/>
                </a:solidFill>
                <a:latin typeface="Courier New" pitchFamily="49" charset="0"/>
                <a:cs typeface="Courier New" pitchFamily="49" charset="0"/>
              </a:rPr>
              <a:t>; </a:t>
            </a:r>
            <a:r>
              <a:rPr lang="de-DE" altLang="de-DE" sz="2000" dirty="0" smtClean="0">
                <a:solidFill>
                  <a:schemeClr val="accent2"/>
                </a:solidFill>
                <a:latin typeface="Courier New" pitchFamily="49" charset="0"/>
                <a:cs typeface="Courier New" pitchFamily="49" charset="0"/>
              </a:rPr>
              <a:t>  </a:t>
            </a:r>
            <a:r>
              <a:rPr lang="de-DE" altLang="de-DE" sz="2000" dirty="0" smtClean="0">
                <a:latin typeface="Courier New" pitchFamily="49" charset="0"/>
                <a:cs typeface="Courier New" pitchFamily="49" charset="0"/>
              </a:rPr>
              <a:t>                </a:t>
            </a:r>
            <a:r>
              <a:rPr lang="de-DE" altLang="de-DE" sz="2000" dirty="0">
                <a:latin typeface="Courier New" pitchFamily="49" charset="0"/>
                <a:cs typeface="Courier New" pitchFamily="49" charset="0"/>
              </a:rPr>
              <a:t>-- </a:t>
            </a:r>
            <a:r>
              <a:rPr lang="de-DE" altLang="de-DE" sz="2000" i="1" dirty="0">
                <a:solidFill>
                  <a:schemeClr val="accent2"/>
                </a:solidFill>
                <a:latin typeface="Courier New" pitchFamily="49" charset="0"/>
                <a:cs typeface="Courier New" pitchFamily="49" charset="0"/>
              </a:rPr>
              <a:t>Ada </a:t>
            </a:r>
            <a:r>
              <a:rPr lang="de-DE" altLang="de-DE" sz="2000" i="1" dirty="0" smtClean="0">
                <a:solidFill>
                  <a:schemeClr val="accent2"/>
                </a:solidFill>
                <a:latin typeface="Courier New" pitchFamily="49" charset="0"/>
                <a:cs typeface="Courier New" pitchFamily="49" charset="0"/>
              </a:rPr>
              <a:t>95</a:t>
            </a:r>
            <a:r>
              <a:rPr lang="de-DE" altLang="de-DE" sz="2000" b="1" dirty="0" smtClean="0">
                <a:latin typeface="Courier New" pitchFamily="49" charset="0"/>
                <a:cs typeface="Courier New" pitchFamily="49" charset="0"/>
              </a:rPr>
              <a:t/>
            </a:r>
            <a:br>
              <a:rPr lang="de-DE" altLang="de-DE" sz="2000" b="1"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  loop</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Next := Next + Zyklus;</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Do_Work;</a:t>
            </a:r>
          </a:p>
          <a:p>
            <a:pPr marL="0" indent="0">
              <a:buFontTx/>
              <a:buNone/>
            </a:pPr>
            <a:r>
              <a:rPr lang="de-DE" altLang="de-DE" sz="2000" dirty="0" smtClean="0">
                <a:latin typeface="Courier New" pitchFamily="49" charset="0"/>
                <a:cs typeface="Courier New" pitchFamily="49" charset="0"/>
              </a:rPr>
              <a:t>    </a:t>
            </a:r>
            <a:r>
              <a:rPr lang="de-DE" altLang="de-DE" sz="2000" b="1" dirty="0" smtClean="0">
                <a:solidFill>
                  <a:schemeClr val="accent2"/>
                </a:solidFill>
                <a:latin typeface="Courier New" pitchFamily="49" charset="0"/>
                <a:cs typeface="Courier New" pitchFamily="49" charset="0"/>
              </a:rPr>
              <a:t>delay until </a:t>
            </a:r>
            <a:r>
              <a:rPr lang="de-DE" altLang="de-DE" sz="2000" dirty="0" smtClean="0">
                <a:solidFill>
                  <a:schemeClr val="accent2"/>
                </a:solidFill>
                <a:latin typeface="Courier New" pitchFamily="49" charset="0"/>
                <a:cs typeface="Courier New" pitchFamily="49" charset="0"/>
              </a:rPr>
              <a:t>Next;                 </a:t>
            </a:r>
            <a:r>
              <a:rPr lang="de-DE" altLang="de-DE" sz="2000" dirty="0" smtClean="0">
                <a:latin typeface="Courier New" pitchFamily="49" charset="0"/>
                <a:cs typeface="Courier New" pitchFamily="49" charset="0"/>
              </a:rPr>
              <a:t>-- </a:t>
            </a:r>
            <a:r>
              <a:rPr lang="de-DE" altLang="de-DE" sz="2000" i="1" dirty="0" smtClean="0">
                <a:solidFill>
                  <a:schemeClr val="accent2"/>
                </a:solidFill>
                <a:latin typeface="Courier New" pitchFamily="49" charset="0"/>
                <a:cs typeface="Courier New" pitchFamily="49" charset="0"/>
              </a:rPr>
              <a:t>Ada 95</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solidFill>
                  <a:srgbClr val="C00000"/>
                </a:solidFill>
                <a:latin typeface="Courier New" pitchFamily="49" charset="0"/>
                <a:cs typeface="Courier New" pitchFamily="49" charset="0"/>
              </a:rPr>
              <a:t>delay</a:t>
            </a:r>
            <a:r>
              <a:rPr lang="de-DE" altLang="de-DE" sz="2000" dirty="0" smtClean="0">
                <a:solidFill>
                  <a:srgbClr val="C00000"/>
                </a:solidFill>
                <a:latin typeface="Courier New" pitchFamily="49" charset="0"/>
                <a:cs typeface="Courier New" pitchFamily="49" charset="0"/>
              </a:rPr>
              <a:t> Next - Ada.Calendar.Clock;  </a:t>
            </a:r>
            <a:r>
              <a:rPr lang="de-DE" altLang="de-DE" sz="2000" dirty="0" smtClean="0">
                <a:latin typeface="Courier New" pitchFamily="49" charset="0"/>
                <a:cs typeface="Courier New" pitchFamily="49" charset="0"/>
              </a:rPr>
              <a:t>-- </a:t>
            </a:r>
            <a:r>
              <a:rPr lang="de-DE" altLang="de-DE" sz="2000" i="1" dirty="0" smtClean="0">
                <a:solidFill>
                  <a:srgbClr val="C00000"/>
                </a:solidFill>
                <a:latin typeface="Courier New" pitchFamily="49" charset="0"/>
                <a:cs typeface="Courier New" pitchFamily="49" charset="0"/>
              </a:rPr>
              <a:t>Ada 83</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end loop</a:t>
            </a:r>
            <a:r>
              <a:rPr lang="de-DE" altLang="de-DE" sz="2000" dirty="0" smtClean="0">
                <a:latin typeface="Courier New" pitchFamily="49" charset="0"/>
                <a:cs typeface="Courier New" pitchFamily="49" charset="0"/>
              </a:rPr>
              <a:t>;</a:t>
            </a:r>
            <a:br>
              <a:rPr lang="de-DE" altLang="de-DE" sz="2000"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end</a:t>
            </a:r>
            <a:r>
              <a:rPr lang="de-DE" altLang="de-DE" sz="2000" dirty="0" smtClean="0">
                <a:latin typeface="Courier New" pitchFamily="49" charset="0"/>
                <a:cs typeface="Courier New" pitchFamily="49" charset="0"/>
              </a:rPr>
              <a:t> Zyklisch;</a:t>
            </a:r>
            <a:br>
              <a:rPr lang="de-DE" altLang="de-DE" sz="2000" dirty="0" smtClean="0">
                <a:latin typeface="Courier New" pitchFamily="49" charset="0"/>
                <a:cs typeface="Courier New" pitchFamily="49" charset="0"/>
              </a:rPr>
            </a:br>
            <a:endParaRPr lang="de-DE" altLang="de-DE" sz="2000" dirty="0" smtClean="0">
              <a:latin typeface="Courier New" pitchFamily="49" charset="0"/>
              <a:cs typeface="Courier New" pitchFamily="49"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50</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5652120" y="1752600"/>
            <a:ext cx="3024336" cy="553998"/>
          </a:xfrm>
          <a:prstGeom prst="rect">
            <a:avLst/>
          </a:prstGeom>
          <a:solidFill>
            <a:schemeClr val="accent2">
              <a:lumMod val="20000"/>
              <a:lumOff val="80000"/>
            </a:schemeClr>
          </a:solidFill>
          <a:ln w="19050">
            <a:solidFill>
              <a:schemeClr val="accent2"/>
            </a:solidFill>
          </a:ln>
        </p:spPr>
        <p:txBody>
          <a:bodyPr wrap="square" rtlCol="0">
            <a:spAutoFit/>
          </a:bodyPr>
          <a:lstStyle/>
          <a:p>
            <a:r>
              <a:rPr lang="de-DE" sz="1500" dirty="0" smtClean="0"/>
              <a:t>Das Warten bis zur nächsten Uhrzeit vermeidet Fluktuationen (</a:t>
            </a:r>
            <a:r>
              <a:rPr lang="en-US" sz="1500" i="1" dirty="0" smtClean="0"/>
              <a:t>jitter</a:t>
            </a:r>
            <a:r>
              <a:rPr lang="de-DE" sz="1500" dirty="0" smtClean="0"/>
              <a:t>).</a:t>
            </a:r>
            <a:endParaRPr lang="de-DE" sz="15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a:xfrm>
            <a:off x="685800" y="332656"/>
            <a:ext cx="7772400" cy="1368152"/>
          </a:xfrm>
        </p:spPr>
        <p:txBody>
          <a:bodyPr/>
          <a:lstStyle/>
          <a:p>
            <a:r>
              <a:rPr lang="de-DE" altLang="de-DE" dirty="0"/>
              <a:t>Beispiel Briefkasten</a:t>
            </a:r>
            <a:endParaRPr lang="de-DE" altLang="de-DE" dirty="0" smtClean="0"/>
          </a:p>
        </p:txBody>
      </p:sp>
      <p:sp>
        <p:nvSpPr>
          <p:cNvPr id="36867" name="Inhaltsplatzhalter 2"/>
          <p:cNvSpPr>
            <a:spLocks noGrp="1"/>
          </p:cNvSpPr>
          <p:nvPr>
            <p:ph idx="1"/>
          </p:nvPr>
        </p:nvSpPr>
        <p:spPr>
          <a:xfrm>
            <a:off x="685800" y="1700808"/>
            <a:ext cx="7772400" cy="4464496"/>
          </a:xfrm>
        </p:spPr>
        <p:txBody>
          <a:bodyPr/>
          <a:lstStyle/>
          <a:p>
            <a:pPr marL="0" indent="0">
              <a:buFontTx/>
              <a:buNone/>
            </a:pPr>
            <a:r>
              <a:rPr lang="de-DE" altLang="de-DE" sz="1600" b="1" dirty="0" smtClean="0">
                <a:latin typeface="Courier New" pitchFamily="49" charset="0"/>
                <a:cs typeface="Courier New" pitchFamily="49" charset="0"/>
              </a:rPr>
              <a:t>task body </a:t>
            </a:r>
            <a:r>
              <a:rPr lang="de-DE" altLang="de-DE" sz="1600" dirty="0" smtClean="0">
                <a:latin typeface="Courier New" pitchFamily="49" charset="0"/>
                <a:cs typeface="Courier New" pitchFamily="49" charset="0"/>
              </a:rPr>
              <a:t>Briefkasten</a:t>
            </a:r>
            <a:r>
              <a:rPr lang="de-DE" altLang="de-DE" sz="1600" dirty="0" smtClean="0">
                <a:solidFill>
                  <a:schemeClr val="accent2"/>
                </a:solidFill>
                <a:latin typeface="Courier New" pitchFamily="49" charset="0"/>
                <a:cs typeface="Courier New" pitchFamily="49" charset="0"/>
              </a:rPr>
              <a:t> </a:t>
            </a:r>
            <a:r>
              <a:rPr lang="de-DE" altLang="de-DE" sz="1600" b="1" dirty="0" smtClean="0">
                <a:latin typeface="Courier New" pitchFamily="49" charset="0"/>
                <a:cs typeface="Courier New" pitchFamily="49" charset="0"/>
              </a:rPr>
              <a:t>is</a:t>
            </a:r>
            <a:br>
              <a:rPr lang="de-DE" altLang="de-DE" sz="1600" b="1"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latin typeface="Courier New" pitchFamily="49" charset="0"/>
              </a:rPr>
              <a:t> </a:t>
            </a:r>
            <a:r>
              <a:rPr lang="de-DE" altLang="de-DE" sz="1600" dirty="0" smtClean="0">
                <a:solidFill>
                  <a:srgbClr val="663300"/>
                </a:solidFill>
                <a:latin typeface="Courier New" pitchFamily="49" charset="0"/>
              </a:rPr>
              <a:t>Data : </a:t>
            </a:r>
            <a:r>
              <a:rPr lang="de-DE" altLang="de-DE" sz="1600" b="1" dirty="0" smtClean="0">
                <a:solidFill>
                  <a:srgbClr val="663300"/>
                </a:solidFill>
                <a:latin typeface="Courier New" pitchFamily="49" charset="0"/>
              </a:rPr>
              <a:t>array</a:t>
            </a:r>
            <a:r>
              <a:rPr lang="de-DE" altLang="de-DE" sz="1600" dirty="0" smtClean="0">
                <a:solidFill>
                  <a:srgbClr val="663300"/>
                </a:solidFill>
                <a:latin typeface="Courier New" pitchFamily="49" charset="0"/>
              </a:rPr>
              <a:t> (1 .. 100) </a:t>
            </a:r>
            <a:r>
              <a:rPr lang="de-DE" altLang="de-DE" sz="1600" b="1" dirty="0" smtClean="0">
                <a:solidFill>
                  <a:srgbClr val="663300"/>
                </a:solidFill>
                <a:latin typeface="Courier New" pitchFamily="49" charset="0"/>
              </a:rPr>
              <a:t>of</a:t>
            </a:r>
            <a:r>
              <a:rPr lang="de-DE" altLang="de-DE" sz="1600" dirty="0" smtClean="0">
                <a:solidFill>
                  <a:srgbClr val="663300"/>
                </a:solidFill>
                <a:latin typeface="Courier New" pitchFamily="49" charset="0"/>
              </a:rPr>
              <a:t> Float;</a:t>
            </a:r>
            <a:br>
              <a:rPr lang="de-DE" altLang="de-DE" sz="1600" dirty="0" smtClean="0">
                <a:solidFill>
                  <a:srgbClr val="663300"/>
                </a:solidFill>
                <a:latin typeface="Courier New" pitchFamily="49" charset="0"/>
              </a:rPr>
            </a:br>
            <a:r>
              <a:rPr lang="de-DE" altLang="de-DE" sz="1600" dirty="0" smtClean="0">
                <a:solidFill>
                  <a:srgbClr val="663300"/>
                </a:solidFill>
                <a:latin typeface="Courier New" pitchFamily="49" charset="0"/>
              </a:rPr>
              <a:t>  Level: Natural </a:t>
            </a:r>
            <a:r>
              <a:rPr lang="de-DE" altLang="de-DE" sz="1600" b="1" dirty="0" smtClean="0">
                <a:solidFill>
                  <a:srgbClr val="663300"/>
                </a:solidFill>
                <a:latin typeface="Courier New" pitchFamily="49" charset="0"/>
              </a:rPr>
              <a:t>range</a:t>
            </a:r>
            <a:r>
              <a:rPr lang="de-DE" altLang="de-DE" sz="1600" dirty="0" smtClean="0">
                <a:solidFill>
                  <a:srgbClr val="663300"/>
                </a:solidFill>
                <a:latin typeface="Courier New" pitchFamily="49" charset="0"/>
              </a:rPr>
              <a:t> 0 .. Data'Last := 0;</a:t>
            </a:r>
            <a:br>
              <a:rPr lang="de-DE" altLang="de-DE" sz="1600" dirty="0" smtClean="0">
                <a:solidFill>
                  <a:srgbClr val="663300"/>
                </a:solidFill>
                <a:latin typeface="Courier New" pitchFamily="49" charset="0"/>
              </a:rPr>
            </a:br>
            <a:r>
              <a:rPr lang="de-DE" altLang="de-DE" sz="1600" b="1" dirty="0" smtClean="0">
                <a:latin typeface="Courier New" pitchFamily="49" charset="0"/>
              </a:rPr>
              <a:t>begin</a:t>
            </a:r>
            <a:br>
              <a:rPr lang="de-DE" altLang="de-DE" sz="1600" b="1" dirty="0" smtClean="0">
                <a:latin typeface="Courier New" pitchFamily="49" charset="0"/>
              </a:rPr>
            </a:br>
            <a:r>
              <a:rPr lang="de-DE" altLang="de-DE" sz="1600" b="1" dirty="0" smtClean="0">
                <a:latin typeface="Courier New" pitchFamily="49" charset="0"/>
              </a:rPr>
              <a:t>  </a:t>
            </a:r>
            <a:r>
              <a:rPr lang="de-DE" altLang="de-DE" sz="1600" b="1" dirty="0" smtClean="0">
                <a:solidFill>
                  <a:srgbClr val="FF0066"/>
                </a:solidFill>
                <a:latin typeface="Courier New" pitchFamily="49" charset="0"/>
              </a:rPr>
              <a:t>Lebenslang:</a:t>
            </a:r>
            <a:r>
              <a:rPr lang="de-DE" altLang="de-DE" sz="1600" b="1" dirty="0" smtClean="0">
                <a:latin typeface="Courier New" pitchFamily="49" charset="0"/>
              </a:rPr>
              <a:t> </a:t>
            </a:r>
            <a:r>
              <a:rPr lang="de-DE" altLang="de-DE" sz="1600" b="1" dirty="0" smtClean="0">
                <a:solidFill>
                  <a:schemeClr val="accent2"/>
                </a:solidFill>
                <a:latin typeface="Courier New" pitchFamily="49" charset="0"/>
              </a:rPr>
              <a:t>loop</a:t>
            </a:r>
            <a:r>
              <a:rPr lang="de-DE" altLang="de-DE" sz="1600" b="1" dirty="0" smtClean="0">
                <a:latin typeface="Courier New" pitchFamily="49" charset="0"/>
              </a:rPr>
              <a:t/>
            </a:r>
            <a:br>
              <a:rPr lang="de-DE" altLang="de-DE" sz="1600" b="1" dirty="0" smtClean="0">
                <a:latin typeface="Courier New" pitchFamily="49" charset="0"/>
              </a:rPr>
            </a:br>
            <a:r>
              <a:rPr lang="de-DE" altLang="de-DE" sz="1600" b="1" dirty="0" smtClean="0">
                <a:latin typeface="Courier New" pitchFamily="49" charset="0"/>
              </a:rPr>
              <a:t>    select</a:t>
            </a:r>
          </a:p>
          <a:p>
            <a:pPr marL="0" indent="0">
              <a:buFontTx/>
              <a:buNone/>
            </a:pPr>
            <a:r>
              <a:rPr lang="de-DE" altLang="de-DE" sz="1600" b="1" dirty="0" smtClean="0">
                <a:latin typeface="Courier New" pitchFamily="49" charset="0"/>
              </a:rPr>
              <a:t>      when </a:t>
            </a:r>
            <a:r>
              <a:rPr lang="de-DE" altLang="de-DE" sz="1600" dirty="0" smtClean="0">
                <a:solidFill>
                  <a:srgbClr val="663300"/>
                </a:solidFill>
                <a:latin typeface="Courier New" pitchFamily="49" charset="0"/>
              </a:rPr>
              <a:t>Level &lt; Data'Last </a:t>
            </a:r>
            <a:r>
              <a:rPr lang="de-DE" altLang="de-DE" sz="1600" dirty="0" smtClean="0">
                <a:latin typeface="Courier New" pitchFamily="49" charset="0"/>
              </a:rPr>
              <a:t>=&gt; </a:t>
            </a:r>
            <a:r>
              <a:rPr lang="de-DE" altLang="de-DE" sz="1600" b="1" dirty="0" smtClean="0">
                <a:latin typeface="Courier New" pitchFamily="49" charset="0"/>
              </a:rPr>
              <a:t>accept </a:t>
            </a:r>
            <a:r>
              <a:rPr lang="de-DE" altLang="de-DE" sz="1600" dirty="0" smtClean="0">
                <a:latin typeface="Courier New" pitchFamily="49" charset="0"/>
              </a:rPr>
              <a:t>Put (X: </a:t>
            </a:r>
            <a:r>
              <a:rPr lang="de-DE" altLang="de-DE" sz="1600" b="1" dirty="0" smtClean="0">
                <a:latin typeface="Courier New" pitchFamily="49" charset="0"/>
              </a:rPr>
              <a:t>in</a:t>
            </a:r>
            <a:r>
              <a:rPr lang="de-DE" altLang="de-DE" sz="1600" dirty="0" smtClean="0">
                <a:latin typeface="Courier New" pitchFamily="49" charset="0"/>
              </a:rPr>
              <a:t> Float) </a:t>
            </a:r>
            <a:r>
              <a:rPr lang="de-DE" altLang="de-DE" sz="1600" b="1" dirty="0" smtClean="0">
                <a:latin typeface="Courier New" pitchFamily="49" charset="0"/>
              </a:rPr>
              <a:t>do</a:t>
            </a:r>
            <a:r>
              <a:rPr lang="de-DE" altLang="de-DE" sz="1600" i="1" dirty="0" smtClean="0">
                <a:latin typeface="Courier New" pitchFamily="49" charset="0"/>
              </a:rPr>
              <a:t/>
            </a:r>
            <a:br>
              <a:rPr lang="de-DE" altLang="de-DE" sz="1600" i="1" dirty="0" smtClean="0">
                <a:latin typeface="Courier New" pitchFamily="49" charset="0"/>
              </a:rPr>
            </a:br>
            <a:r>
              <a:rPr lang="de-DE" altLang="de-DE" sz="1600" dirty="0" smtClean="0">
                <a:latin typeface="Courier New" pitchFamily="49" charset="0"/>
              </a:rPr>
              <a:t>                                  Level        := Level + 1;</a:t>
            </a:r>
            <a:br>
              <a:rPr lang="de-DE" altLang="de-DE" sz="1600" dirty="0" smtClean="0">
                <a:latin typeface="Courier New" pitchFamily="49" charset="0"/>
              </a:rPr>
            </a:br>
            <a:r>
              <a:rPr lang="de-DE" altLang="de-DE" sz="1600" dirty="0" smtClean="0">
                <a:latin typeface="Courier New" pitchFamily="49" charset="0"/>
              </a:rPr>
              <a:t>                                  Data (Level) := X;</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end</a:t>
            </a:r>
            <a:r>
              <a:rPr lang="de-DE" altLang="de-DE" sz="1600" dirty="0" smtClean="0">
                <a:latin typeface="Courier New" pitchFamily="49" charset="0"/>
              </a:rPr>
              <a:t> Put;</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or</a:t>
            </a:r>
            <a:br>
              <a:rPr lang="de-DE" altLang="de-DE" sz="1600" b="1" dirty="0" smtClean="0">
                <a:latin typeface="Courier New" pitchFamily="49" charset="0"/>
              </a:rPr>
            </a:br>
            <a:r>
              <a:rPr lang="de-DE" altLang="de-DE" sz="1600" b="1" dirty="0" smtClean="0">
                <a:latin typeface="Courier New" pitchFamily="49" charset="0"/>
              </a:rPr>
              <a:t>      when </a:t>
            </a:r>
            <a:r>
              <a:rPr lang="de-DE" altLang="de-DE" sz="1600" dirty="0" smtClean="0">
                <a:solidFill>
                  <a:srgbClr val="663300"/>
                </a:solidFill>
                <a:latin typeface="Courier New" pitchFamily="49" charset="0"/>
              </a:rPr>
              <a:t>Level &gt; 0         </a:t>
            </a:r>
            <a:r>
              <a:rPr lang="de-DE" altLang="de-DE" sz="1600" dirty="0" smtClean="0">
                <a:latin typeface="Courier New" pitchFamily="49" charset="0"/>
              </a:rPr>
              <a:t>=&gt;</a:t>
            </a:r>
            <a:r>
              <a:rPr lang="de-DE" altLang="de-DE" sz="1600" b="1" dirty="0" smtClean="0">
                <a:latin typeface="Courier New" pitchFamily="49" charset="0"/>
              </a:rPr>
              <a:t> accept </a:t>
            </a:r>
            <a:r>
              <a:rPr lang="de-DE" altLang="de-DE" sz="1600" dirty="0" smtClean="0">
                <a:latin typeface="Courier New" pitchFamily="49" charset="0"/>
              </a:rPr>
              <a:t>Get (X: </a:t>
            </a:r>
            <a:r>
              <a:rPr lang="de-DE" altLang="de-DE" sz="1600" b="1" dirty="0" smtClean="0">
                <a:latin typeface="Courier New" pitchFamily="49" charset="0"/>
              </a:rPr>
              <a:t>out</a:t>
            </a:r>
            <a:r>
              <a:rPr lang="de-DE" altLang="de-DE" sz="1600" dirty="0" smtClean="0">
                <a:latin typeface="Courier New" pitchFamily="49" charset="0"/>
              </a:rPr>
              <a:t> Float) </a:t>
            </a:r>
            <a:r>
              <a:rPr lang="de-DE" altLang="de-DE" sz="1600" b="1" dirty="0" smtClean="0">
                <a:latin typeface="Courier New" pitchFamily="49" charset="0"/>
              </a:rPr>
              <a:t>do</a:t>
            </a:r>
            <a:r>
              <a:rPr lang="de-DE" altLang="de-DE" sz="1600" i="1" dirty="0" smtClean="0">
                <a:latin typeface="Courier New" pitchFamily="49" charset="0"/>
              </a:rPr>
              <a:t/>
            </a:r>
            <a:br>
              <a:rPr lang="de-DE" altLang="de-DE" sz="1600" i="1" dirty="0" smtClean="0">
                <a:latin typeface="Courier New" pitchFamily="49" charset="0"/>
              </a:rPr>
            </a:br>
            <a:r>
              <a:rPr lang="de-DE" altLang="de-DE" sz="1600" dirty="0" smtClean="0">
                <a:latin typeface="Courier New" pitchFamily="49" charset="0"/>
              </a:rPr>
              <a:t>                                  X     := Data (Level);</a:t>
            </a:r>
            <a:br>
              <a:rPr lang="de-DE" altLang="de-DE" sz="1600" dirty="0" smtClean="0">
                <a:latin typeface="Courier New" pitchFamily="49" charset="0"/>
              </a:rPr>
            </a:br>
            <a:r>
              <a:rPr lang="de-DE" altLang="de-DE" sz="1600" dirty="0" smtClean="0">
                <a:latin typeface="Courier New" pitchFamily="49" charset="0"/>
              </a:rPr>
              <a:t>                                  Level := Level – 1;</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end</a:t>
            </a:r>
            <a:r>
              <a:rPr lang="de-DE" altLang="de-DE" sz="1600" dirty="0" smtClean="0">
                <a:latin typeface="Courier New" pitchFamily="49" charset="0"/>
              </a:rPr>
              <a:t> Get;</a:t>
            </a:r>
          </a:p>
          <a:p>
            <a:pPr marL="0" indent="0">
              <a:buFontTx/>
              <a:buNone/>
            </a:pPr>
            <a:r>
              <a:rPr lang="de-DE" altLang="de-DE" sz="1600" dirty="0" smtClean="0">
                <a:latin typeface="Courier New" pitchFamily="49" charset="0"/>
              </a:rPr>
              <a:t>    </a:t>
            </a:r>
            <a:r>
              <a:rPr lang="de-DE" altLang="de-DE" sz="1600" b="1" dirty="0" smtClean="0">
                <a:latin typeface="Courier New" pitchFamily="49" charset="0"/>
              </a:rPr>
              <a:t>end select</a:t>
            </a:r>
            <a:r>
              <a:rPr lang="de-DE" altLang="de-DE" sz="1600" dirty="0" smtClean="0">
                <a:latin typeface="Courier New" pitchFamily="49" charset="0"/>
              </a:rPr>
              <a:t>;</a:t>
            </a:r>
            <a:br>
              <a:rPr lang="de-DE" altLang="de-DE" sz="1600" dirty="0" smtClean="0">
                <a:latin typeface="Courier New" pitchFamily="49" charset="0"/>
              </a:rPr>
            </a:br>
            <a:r>
              <a:rPr lang="de-DE" altLang="de-DE" sz="1600" b="1" dirty="0" smtClean="0">
                <a:latin typeface="Courier New" pitchFamily="49" charset="0"/>
              </a:rPr>
              <a:t>  </a:t>
            </a:r>
            <a:r>
              <a:rPr lang="de-DE" altLang="de-DE" sz="1600" b="1" dirty="0" smtClean="0">
                <a:solidFill>
                  <a:schemeClr val="accent2"/>
                </a:solidFill>
                <a:latin typeface="Courier New" pitchFamily="49" charset="0"/>
              </a:rPr>
              <a:t>end loop </a:t>
            </a:r>
            <a:r>
              <a:rPr lang="de-DE" altLang="de-DE" sz="1600" b="1" dirty="0">
                <a:solidFill>
                  <a:srgbClr val="FF0066"/>
                </a:solidFill>
                <a:latin typeface="Courier New" pitchFamily="49" charset="0"/>
              </a:rPr>
              <a:t>Lebenslang</a:t>
            </a:r>
            <a:r>
              <a:rPr lang="de-DE" altLang="de-DE" sz="1600" dirty="0" smtClean="0">
                <a:solidFill>
                  <a:schemeClr val="accent2"/>
                </a:solidFill>
                <a:latin typeface="Courier New" pitchFamily="49" charset="0"/>
              </a:rPr>
              <a:t>;</a:t>
            </a:r>
            <a:br>
              <a:rPr lang="de-DE" altLang="de-DE" sz="1600" dirty="0" smtClean="0">
                <a:solidFill>
                  <a:schemeClr val="accent2"/>
                </a:solidFill>
                <a:latin typeface="Courier New" pitchFamily="49" charset="0"/>
              </a:rPr>
            </a:br>
            <a:r>
              <a:rPr lang="de-DE" altLang="de-DE" sz="1600" b="1" dirty="0" smtClean="0">
                <a:latin typeface="Courier New" pitchFamily="49" charset="0"/>
                <a:cs typeface="Courier New" pitchFamily="49" charset="0"/>
              </a:rPr>
              <a:t>end</a:t>
            </a:r>
            <a:r>
              <a:rPr lang="de-DE" altLang="de-DE" sz="1600" dirty="0" smtClean="0">
                <a:latin typeface="Courier New" pitchFamily="49" charset="0"/>
                <a:cs typeface="Courier New" pitchFamily="49" charset="0"/>
              </a:rPr>
              <a:t> Briefkasten;</a:t>
            </a:r>
            <a:endParaRPr lang="de-DE" altLang="de-DE" sz="1600" dirty="0" smtClean="0"/>
          </a:p>
        </p:txBody>
      </p:sp>
      <p:sp>
        <p:nvSpPr>
          <p:cNvPr id="2" name="Abgerundetes Rechteck 1"/>
          <p:cNvSpPr/>
          <p:nvPr/>
        </p:nvSpPr>
        <p:spPr>
          <a:xfrm rot="5400000">
            <a:off x="-288540" y="4185084"/>
            <a:ext cx="2232248" cy="432048"/>
          </a:xfrm>
          <a:prstGeom prst="roundRect">
            <a:avLst/>
          </a:prstGeom>
          <a:solidFill>
            <a:srgbClr val="FB97D0"/>
          </a:solidFill>
          <a:ln>
            <a:solidFill>
              <a:srgbClr val="F94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LIFO</a:t>
            </a:r>
            <a:endParaRPr lang="de-DE" dirty="0">
              <a:solidFill>
                <a:schemeClr val="tx1"/>
              </a:solidFill>
            </a:endParaRPr>
          </a:p>
        </p:txBody>
      </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51</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Textfeld 4"/>
          <p:cNvSpPr txBox="1"/>
          <p:nvPr/>
        </p:nvSpPr>
        <p:spPr>
          <a:xfrm>
            <a:off x="4283968" y="2636912"/>
            <a:ext cx="4284476" cy="369332"/>
          </a:xfrm>
          <a:prstGeom prst="rect">
            <a:avLst/>
          </a:prstGeom>
          <a:solidFill>
            <a:schemeClr val="accent1">
              <a:lumMod val="20000"/>
              <a:lumOff val="80000"/>
            </a:schemeClr>
          </a:solidFill>
          <a:ln w="19050">
            <a:solidFill>
              <a:schemeClr val="accent1"/>
            </a:solidFill>
          </a:ln>
        </p:spPr>
        <p:txBody>
          <a:bodyPr wrap="square" rtlCol="0">
            <a:spAutoFit/>
          </a:bodyPr>
          <a:lstStyle/>
          <a:p>
            <a:r>
              <a:rPr lang="de-DE" sz="1800" dirty="0" smtClean="0"/>
              <a:t>Dies ist ein passiver Prozess, siehe Folie 96.</a:t>
            </a:r>
            <a:endParaRPr lang="de-DE" sz="1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pPr eaLnBrk="1" hangingPunct="1"/>
            <a:r>
              <a:rPr lang="de-DE" altLang="de-DE" dirty="0" smtClean="0"/>
              <a:t>Beispiel Verkehrsampel</a:t>
            </a:r>
          </a:p>
        </p:txBody>
      </p:sp>
      <p:sp>
        <p:nvSpPr>
          <p:cNvPr id="15365" name="Rectangle 3"/>
          <p:cNvSpPr>
            <a:spLocks noGrp="1" noChangeArrowheads="1"/>
          </p:cNvSpPr>
          <p:nvPr>
            <p:ph idx="1"/>
          </p:nvPr>
        </p:nvSpPr>
        <p:spPr>
          <a:xfrm>
            <a:off x="685800" y="1752600"/>
            <a:ext cx="7772400" cy="4495800"/>
          </a:xfrm>
        </p:spPr>
        <p:txBody>
          <a:bodyPr/>
          <a:lstStyle/>
          <a:p>
            <a:pPr marL="0" indent="0" eaLnBrk="1" hangingPunct="1">
              <a:lnSpc>
                <a:spcPct val="80000"/>
              </a:lnSpc>
              <a:buFontTx/>
              <a:buNone/>
            </a:pPr>
            <a:r>
              <a:rPr lang="de-DE" altLang="de-DE" sz="2000" dirty="0" smtClean="0"/>
              <a:t>Eine Verkehrsampel kann, soweit sie nicht automatisch läuft, von außen von einem Polizisten gesteuert werden.</a:t>
            </a:r>
          </a:p>
          <a:p>
            <a:pPr marL="0" indent="0" eaLnBrk="1" hangingPunct="1">
              <a:lnSpc>
                <a:spcPct val="80000"/>
              </a:lnSpc>
              <a:buFontTx/>
              <a:buNone/>
            </a:pPr>
            <a:r>
              <a:rPr lang="de-DE" altLang="de-DE" sz="2000" dirty="0" smtClean="0"/>
              <a:t>Anfänglich ist die Ampel aus, die Lichter sind dunkel. </a:t>
            </a:r>
            <a:r>
              <a:rPr lang="de-DE" altLang="de-DE" sz="1800" dirty="0" smtClean="0">
                <a:latin typeface="Courier New" pitchFamily="49" charset="0"/>
                <a:cs typeface="Courier New" pitchFamily="49" charset="0"/>
              </a:rPr>
              <a:t>Start</a:t>
            </a:r>
            <a:r>
              <a:rPr lang="de-DE" altLang="de-DE" sz="2000" dirty="0" smtClean="0"/>
              <a:t> lässt die Ampel mit Rot beginnen und schaltet dann automatisch nach eingestell-tem Zyklus um. </a:t>
            </a:r>
            <a:r>
              <a:rPr lang="de-DE" altLang="de-DE" sz="1800" dirty="0" smtClean="0">
                <a:latin typeface="Courier New" pitchFamily="49" charset="0"/>
                <a:cs typeface="Courier New" pitchFamily="49" charset="0"/>
              </a:rPr>
              <a:t>Stop</a:t>
            </a:r>
            <a:r>
              <a:rPr lang="de-DE" altLang="de-DE" sz="2000" dirty="0" smtClean="0"/>
              <a:t> schaltet die Ampel wieder aus. Durch </a:t>
            </a:r>
            <a:r>
              <a:rPr lang="de-DE" altLang="de-DE" sz="1800" dirty="0" smtClean="0">
                <a:latin typeface="Courier New" pitchFamily="49" charset="0"/>
                <a:cs typeface="Courier New" pitchFamily="49" charset="0"/>
              </a:rPr>
              <a:t>Blinken</a:t>
            </a:r>
            <a:r>
              <a:rPr lang="de-DE" altLang="de-DE" sz="2000" dirty="0" smtClean="0"/>
              <a:t> kann die Ampel vorübergehend außer Kraft gesetzt werden.</a:t>
            </a:r>
          </a:p>
          <a:p>
            <a:pPr marL="0" indent="0" eaLnBrk="1" hangingPunct="1">
              <a:lnSpc>
                <a:spcPct val="80000"/>
              </a:lnSpc>
              <a:buFontTx/>
              <a:buNone/>
            </a:pPr>
            <a:endParaRPr lang="de-DE" altLang="de-DE" sz="800" dirty="0" smtClean="0"/>
          </a:p>
          <a:p>
            <a:pPr marL="442913" indent="0" eaLnBrk="1" hangingPunct="1">
              <a:lnSpc>
                <a:spcPct val="80000"/>
              </a:lnSpc>
              <a:buFontTx/>
              <a:buNone/>
            </a:pPr>
            <a:r>
              <a:rPr lang="de-DE" altLang="de-DE" sz="1600" b="1" dirty="0" smtClean="0">
                <a:latin typeface="Courier New" pitchFamily="49" charset="0"/>
              </a:rPr>
              <a:t>package </a:t>
            </a:r>
            <a:r>
              <a:rPr lang="de-DE" altLang="de-DE" sz="1600" dirty="0" smtClean="0">
                <a:latin typeface="Courier New" pitchFamily="49" charset="0"/>
              </a:rPr>
              <a:t>Ampel</a:t>
            </a:r>
            <a:r>
              <a:rPr lang="de-DE" altLang="de-DE" sz="1600" b="1" dirty="0" smtClean="0">
                <a:latin typeface="Courier New" pitchFamily="49" charset="0"/>
              </a:rPr>
              <a:t> is</a:t>
            </a:r>
          </a:p>
          <a:p>
            <a:pPr marL="442913" indent="0" eaLnBrk="1" hangingPunct="1">
              <a:lnSpc>
                <a:spcPct val="80000"/>
              </a:lnSpc>
              <a:buFontTx/>
              <a:buNone/>
            </a:pPr>
            <a:endParaRPr lang="de-DE" altLang="de-DE" sz="400" b="1" dirty="0" smtClean="0">
              <a:latin typeface="Courier New" pitchFamily="49" charset="0"/>
            </a:endParaRPr>
          </a:p>
          <a:p>
            <a:pPr marL="442913" indent="0" eaLnBrk="1" hangingPunct="1">
              <a:lnSpc>
                <a:spcPct val="80000"/>
              </a:lnSpc>
              <a:buFontTx/>
              <a:buNone/>
            </a:pPr>
            <a:r>
              <a:rPr lang="de-DE" altLang="de-DE" sz="1600" b="1" dirty="0" smtClean="0">
                <a:latin typeface="Courier New" pitchFamily="49" charset="0"/>
              </a:rPr>
              <a:t>  type</a:t>
            </a:r>
            <a:r>
              <a:rPr lang="de-DE" altLang="de-DE" sz="1600" dirty="0" smtClean="0">
                <a:latin typeface="Courier New" pitchFamily="49" charset="0"/>
              </a:rPr>
              <a:t> Ampelzustand </a:t>
            </a:r>
            <a:r>
              <a:rPr lang="de-DE" altLang="de-DE" sz="1600" b="1" dirty="0" smtClean="0">
                <a:latin typeface="Courier New" pitchFamily="49" charset="0"/>
              </a:rPr>
              <a:t>is </a:t>
            </a:r>
            <a:r>
              <a:rPr lang="de-DE" altLang="de-DE" sz="1600" dirty="0" smtClean="0">
                <a:latin typeface="Courier New" pitchFamily="49" charset="0"/>
              </a:rPr>
              <a:t>(Aus, Blinkend,</a:t>
            </a:r>
          </a:p>
          <a:p>
            <a:pPr marL="442913" indent="0" eaLnBrk="1" hangingPunct="1">
              <a:lnSpc>
                <a:spcPct val="80000"/>
              </a:lnSpc>
              <a:buFontTx/>
              <a:buNone/>
            </a:pPr>
            <a:r>
              <a:rPr lang="de-DE" altLang="de-DE" sz="1600" dirty="0" smtClean="0">
                <a:latin typeface="Courier New" pitchFamily="49" charset="0"/>
              </a:rPr>
              <a:t>                        Rot, Rot_Gelb, Grün, Gelb);</a:t>
            </a:r>
          </a:p>
          <a:p>
            <a:pPr marL="442913" indent="0" eaLnBrk="1" hangingPunct="1">
              <a:lnSpc>
                <a:spcPct val="80000"/>
              </a:lnSpc>
              <a:buFontTx/>
              <a:buNone/>
            </a:pPr>
            <a:r>
              <a:rPr lang="de-DE" altLang="de-DE" sz="1600" b="1" dirty="0" smtClean="0">
                <a:latin typeface="Courier New" pitchFamily="49" charset="0"/>
              </a:rPr>
              <a:t>  subtype</a:t>
            </a:r>
            <a:r>
              <a:rPr lang="de-DE" altLang="de-DE" sz="1600" dirty="0" smtClean="0">
                <a:latin typeface="Courier New" pitchFamily="49" charset="0"/>
              </a:rPr>
              <a:t> Normal </a:t>
            </a:r>
            <a:r>
              <a:rPr lang="de-DE" altLang="de-DE" sz="1600" b="1" dirty="0" smtClean="0">
                <a:latin typeface="Courier New" pitchFamily="49" charset="0"/>
              </a:rPr>
              <a:t>is </a:t>
            </a:r>
            <a:r>
              <a:rPr lang="de-DE" altLang="de-DE" sz="1600" dirty="0" smtClean="0">
                <a:latin typeface="Courier New" pitchFamily="49" charset="0"/>
              </a:rPr>
              <a:t>Ampelzustand </a:t>
            </a:r>
            <a:r>
              <a:rPr lang="de-DE" altLang="de-DE" sz="1600" b="1" dirty="0" smtClean="0">
                <a:latin typeface="Courier New" pitchFamily="49" charset="0"/>
              </a:rPr>
              <a:t>range</a:t>
            </a:r>
            <a:r>
              <a:rPr lang="de-DE" altLang="de-DE" sz="1600" dirty="0" smtClean="0">
                <a:latin typeface="Courier New" pitchFamily="49" charset="0"/>
              </a:rPr>
              <a:t> Rot .. Gelb;</a:t>
            </a:r>
          </a:p>
          <a:p>
            <a:pPr marL="442913" indent="0" eaLnBrk="1" hangingPunct="1">
              <a:lnSpc>
                <a:spcPct val="80000"/>
              </a:lnSpc>
              <a:buNone/>
            </a:pPr>
            <a:endParaRPr lang="de-DE" altLang="de-DE" sz="800" b="1" dirty="0">
              <a:latin typeface="Courier New" pitchFamily="49" charset="0"/>
            </a:endParaRPr>
          </a:p>
          <a:p>
            <a:pPr marL="442913" indent="0" eaLnBrk="1" hangingPunct="1">
              <a:lnSpc>
                <a:spcPct val="80000"/>
              </a:lnSpc>
              <a:buFontTx/>
              <a:buNone/>
            </a:pPr>
            <a:r>
              <a:rPr lang="de-DE" altLang="de-DE" sz="1600" b="1" dirty="0" smtClean="0">
                <a:latin typeface="Courier New" pitchFamily="49" charset="0"/>
              </a:rPr>
              <a:t>  task</a:t>
            </a:r>
            <a:r>
              <a:rPr lang="de-DE" altLang="de-DE" sz="1600" dirty="0" smtClean="0">
                <a:latin typeface="Courier New" pitchFamily="49" charset="0"/>
              </a:rPr>
              <a:t> Ampel </a:t>
            </a:r>
            <a:r>
              <a:rPr lang="de-DE" altLang="de-DE" sz="1600" b="1" dirty="0" smtClean="0">
                <a:latin typeface="Courier New" pitchFamily="49" charset="0"/>
              </a:rPr>
              <a:t>is</a:t>
            </a:r>
          </a:p>
          <a:p>
            <a:pPr marL="442913" indent="0" eaLnBrk="1" hangingPunct="1">
              <a:lnSpc>
                <a:spcPct val="80000"/>
              </a:lnSpc>
              <a:buFontTx/>
              <a:buNone/>
            </a:pPr>
            <a:r>
              <a:rPr lang="de-DE" altLang="de-DE" sz="1600" dirty="0" smtClean="0">
                <a:latin typeface="Courier New" pitchFamily="49" charset="0"/>
              </a:rPr>
              <a:t>    </a:t>
            </a:r>
            <a:r>
              <a:rPr lang="de-DE" altLang="de-DE" sz="1600" b="1" dirty="0" smtClean="0">
                <a:latin typeface="Courier New" pitchFamily="49" charset="0"/>
              </a:rPr>
              <a:t>entry</a:t>
            </a:r>
            <a:r>
              <a:rPr lang="de-DE" altLang="de-DE" sz="1600" dirty="0" smtClean="0">
                <a:latin typeface="Courier New" pitchFamily="49" charset="0"/>
              </a:rPr>
              <a:t> Start;</a:t>
            </a:r>
          </a:p>
          <a:p>
            <a:pPr marL="442913" indent="0" eaLnBrk="1" hangingPunct="1">
              <a:lnSpc>
                <a:spcPct val="80000"/>
              </a:lnSpc>
              <a:buFontTx/>
              <a:buNone/>
            </a:pPr>
            <a:r>
              <a:rPr lang="de-DE" altLang="de-DE" sz="1600" dirty="0" smtClean="0">
                <a:latin typeface="Courier New" pitchFamily="49" charset="0"/>
              </a:rPr>
              <a:t>    </a:t>
            </a:r>
            <a:r>
              <a:rPr lang="de-DE" altLang="de-DE" sz="1600" b="1" dirty="0" smtClean="0">
                <a:latin typeface="Courier New" pitchFamily="49" charset="0"/>
              </a:rPr>
              <a:t>entry</a:t>
            </a:r>
            <a:r>
              <a:rPr lang="de-DE" altLang="de-DE" sz="1600" dirty="0" smtClean="0">
                <a:latin typeface="Courier New" pitchFamily="49" charset="0"/>
              </a:rPr>
              <a:t> Stop;</a:t>
            </a:r>
          </a:p>
          <a:p>
            <a:pPr marL="442913" indent="0" eaLnBrk="1" hangingPunct="1">
              <a:lnSpc>
                <a:spcPct val="80000"/>
              </a:lnSpc>
              <a:buFontTx/>
              <a:buNone/>
            </a:pPr>
            <a:r>
              <a:rPr lang="de-DE" altLang="de-DE" sz="1600" dirty="0" smtClean="0">
                <a:latin typeface="Courier New" pitchFamily="49" charset="0"/>
              </a:rPr>
              <a:t>    </a:t>
            </a:r>
            <a:r>
              <a:rPr lang="de-DE" altLang="de-DE" sz="1600" b="1" dirty="0" smtClean="0">
                <a:latin typeface="Courier New" pitchFamily="49" charset="0"/>
              </a:rPr>
              <a:t>entry</a:t>
            </a:r>
            <a:r>
              <a:rPr lang="de-DE" altLang="de-DE" sz="1600" dirty="0" smtClean="0">
                <a:latin typeface="Courier New" pitchFamily="49" charset="0"/>
              </a:rPr>
              <a:t> Blinken;</a:t>
            </a:r>
          </a:p>
          <a:p>
            <a:pPr marL="442913" indent="0" eaLnBrk="1" hangingPunct="1">
              <a:lnSpc>
                <a:spcPct val="80000"/>
              </a:lnSpc>
              <a:buFontTx/>
              <a:buNone/>
            </a:pPr>
            <a:r>
              <a:rPr lang="de-DE" altLang="de-DE" sz="1600" b="1" dirty="0" smtClean="0">
                <a:latin typeface="Courier New" pitchFamily="49" charset="0"/>
              </a:rPr>
              <a:t>  end</a:t>
            </a:r>
            <a:r>
              <a:rPr lang="de-DE" altLang="de-DE" sz="1600" dirty="0" smtClean="0">
                <a:latin typeface="Courier New" pitchFamily="49" charset="0"/>
              </a:rPr>
              <a:t> Ampel;</a:t>
            </a:r>
          </a:p>
          <a:p>
            <a:pPr marL="442913" indent="0" eaLnBrk="1" hangingPunct="1">
              <a:lnSpc>
                <a:spcPct val="80000"/>
              </a:lnSpc>
              <a:buNone/>
            </a:pPr>
            <a:endParaRPr lang="de-DE" altLang="de-DE" sz="800" b="1" dirty="0">
              <a:latin typeface="Courier New" pitchFamily="49" charset="0"/>
            </a:endParaRPr>
          </a:p>
          <a:p>
            <a:pPr marL="442913" indent="0" eaLnBrk="1" hangingPunct="1">
              <a:lnSpc>
                <a:spcPct val="80000"/>
              </a:lnSpc>
              <a:buFontTx/>
              <a:buNone/>
            </a:pPr>
            <a:r>
              <a:rPr lang="de-DE" altLang="de-DE" sz="1600" b="1" dirty="0" smtClean="0">
                <a:latin typeface="Courier New" pitchFamily="49" charset="0"/>
              </a:rPr>
              <a:t>end</a:t>
            </a:r>
            <a:r>
              <a:rPr lang="de-DE" altLang="de-DE" sz="1600" dirty="0" smtClean="0">
                <a:latin typeface="Courier New" pitchFamily="49" charset="0"/>
              </a:rPr>
              <a:t> Ampel;</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52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p:txBody>
          <a:bodyPr/>
          <a:lstStyle/>
          <a:p>
            <a:pPr eaLnBrk="1" hangingPunct="1"/>
            <a:r>
              <a:rPr lang="de-DE" altLang="de-DE" dirty="0" smtClean="0"/>
              <a:t>Ampelkontrolle</a:t>
            </a:r>
          </a:p>
        </p:txBody>
      </p:sp>
      <p:sp>
        <p:nvSpPr>
          <p:cNvPr id="16389" name="Rectangle 3"/>
          <p:cNvSpPr>
            <a:spLocks noGrp="1" noChangeArrowheads="1"/>
          </p:cNvSpPr>
          <p:nvPr>
            <p:ph idx="1"/>
          </p:nvPr>
        </p:nvSpPr>
        <p:spPr>
          <a:xfrm>
            <a:off x="685800" y="1916832"/>
            <a:ext cx="3526160" cy="4248472"/>
          </a:xfrm>
        </p:spPr>
        <p:txBody>
          <a:bodyPr/>
          <a:lstStyle/>
          <a:p>
            <a:pPr marL="0" indent="0" eaLnBrk="1" hangingPunct="1">
              <a:lnSpc>
                <a:spcPct val="80000"/>
              </a:lnSpc>
              <a:buFontTx/>
              <a:buNone/>
            </a:pPr>
            <a:r>
              <a:rPr lang="de-DE" altLang="de-DE" sz="1400" b="1" dirty="0" smtClean="0">
                <a:latin typeface="Courier New" pitchFamily="49" charset="0"/>
              </a:rPr>
              <a:t>task body</a:t>
            </a:r>
            <a:r>
              <a:rPr lang="de-DE" altLang="de-DE" sz="1400" dirty="0" smtClean="0">
                <a:latin typeface="Courier New" pitchFamily="49" charset="0"/>
              </a:rPr>
              <a:t> Ampel </a:t>
            </a:r>
            <a:r>
              <a:rPr lang="de-DE" altLang="de-DE" sz="1400" b="1" dirty="0" smtClean="0">
                <a:latin typeface="Courier New" pitchFamily="49" charset="0"/>
              </a:rPr>
              <a:t>is</a:t>
            </a:r>
          </a:p>
          <a:p>
            <a:pPr marL="0" indent="0" eaLnBrk="1" hangingPunct="1">
              <a:lnSpc>
                <a:spcPct val="80000"/>
              </a:lnSpc>
              <a:buFontTx/>
              <a:buNone/>
            </a:pPr>
            <a:r>
              <a:rPr lang="de-DE" altLang="de-DE" sz="1400" dirty="0" smtClean="0">
                <a:latin typeface="Courier New" pitchFamily="49" charset="0"/>
              </a:rPr>
              <a:t>  Zustand: Ampelzustand := Aus;</a:t>
            </a:r>
          </a:p>
          <a:p>
            <a:pPr marL="0" indent="0" eaLnBrk="1" hangingPunct="1">
              <a:lnSpc>
                <a:spcPct val="80000"/>
              </a:lnSpc>
              <a:buFontTx/>
              <a:buNone/>
            </a:pPr>
            <a:r>
              <a:rPr lang="de-DE" altLang="de-DE" sz="1400" b="1" dirty="0" smtClean="0">
                <a:latin typeface="Courier New" pitchFamily="49" charset="0"/>
              </a:rPr>
              <a:t>begin</a:t>
            </a:r>
          </a:p>
          <a:p>
            <a:pPr marL="0" indent="0" eaLnBrk="1" hangingPunct="1">
              <a:lnSpc>
                <a:spcPct val="80000"/>
              </a:lnSpc>
              <a:buFontTx/>
              <a:buNone/>
            </a:pPr>
            <a:r>
              <a:rPr lang="de-DE" altLang="de-DE" sz="1400" b="1" dirty="0" smtClean="0">
                <a:latin typeface="Courier New" pitchFamily="49" charset="0"/>
              </a:rPr>
              <a:t>  </a:t>
            </a:r>
            <a:r>
              <a:rPr lang="de-DE" altLang="de-DE" sz="1400" dirty="0" smtClean="0">
                <a:solidFill>
                  <a:srgbClr val="009900"/>
                </a:solidFill>
                <a:latin typeface="Courier New" pitchFamily="49" charset="0"/>
              </a:rPr>
              <a:t>Lebenslang:</a:t>
            </a:r>
          </a:p>
          <a:p>
            <a:pPr marL="0" indent="0" eaLnBrk="1" hangingPunct="1">
              <a:lnSpc>
                <a:spcPct val="80000"/>
              </a:lnSpc>
              <a:buFontTx/>
              <a:buNone/>
            </a:pPr>
            <a:r>
              <a:rPr lang="de-DE" altLang="de-DE" sz="1400" b="1" dirty="0" smtClean="0">
                <a:latin typeface="Courier New" pitchFamily="49" charset="0"/>
              </a:rPr>
              <a:t>  loop</a:t>
            </a:r>
          </a:p>
          <a:p>
            <a:pPr marL="0" indent="0" eaLnBrk="1" hangingPunct="1">
              <a:lnSpc>
                <a:spcPct val="80000"/>
              </a:lnSpc>
              <a:buFontTx/>
              <a:buNone/>
            </a:pPr>
            <a:r>
              <a:rPr lang="de-DE" altLang="de-DE" sz="1400" b="1" dirty="0" smtClean="0">
                <a:latin typeface="Courier New" pitchFamily="49" charset="0"/>
              </a:rPr>
              <a:t>    select</a:t>
            </a:r>
          </a:p>
          <a:p>
            <a:pPr marL="0" indent="0" eaLnBrk="1" hangingPunct="1">
              <a:lnSpc>
                <a:spcPct val="80000"/>
              </a:lnSpc>
              <a:buFontTx/>
              <a:buNone/>
            </a:pPr>
            <a:r>
              <a:rPr lang="de-DE" altLang="de-DE" sz="1400" b="1" dirty="0" smtClean="0">
                <a:latin typeface="Courier New" pitchFamily="49" charset="0"/>
              </a:rPr>
              <a:t>      accept</a:t>
            </a:r>
            <a:r>
              <a:rPr lang="de-DE" altLang="de-DE" sz="1400" dirty="0" smtClean="0">
                <a:latin typeface="Courier New" pitchFamily="49" charset="0"/>
              </a:rPr>
              <a:t> Start;</a:t>
            </a:r>
          </a:p>
          <a:p>
            <a:pPr marL="0" indent="0" eaLnBrk="1" hangingPunct="1">
              <a:lnSpc>
                <a:spcPct val="80000"/>
              </a:lnSpc>
              <a:buFontTx/>
              <a:buNone/>
            </a:pPr>
            <a:r>
              <a:rPr lang="de-DE" altLang="de-DE" sz="1400" dirty="0" smtClean="0">
                <a:latin typeface="Courier New" pitchFamily="49" charset="0"/>
              </a:rPr>
              <a:t>      Zustand := Rot;</a:t>
            </a:r>
          </a:p>
          <a:p>
            <a:pPr marL="0" indent="0"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or</a:t>
            </a:r>
          </a:p>
          <a:p>
            <a:pPr marL="0" indent="0" eaLnBrk="1" hangingPunct="1">
              <a:lnSpc>
                <a:spcPct val="80000"/>
              </a:lnSpc>
              <a:buFontTx/>
              <a:buNone/>
            </a:pPr>
            <a:r>
              <a:rPr lang="de-DE" altLang="de-DE" sz="1400" b="1" dirty="0" smtClean="0">
                <a:latin typeface="Courier New" pitchFamily="49" charset="0"/>
              </a:rPr>
              <a:t>      accept</a:t>
            </a:r>
            <a:r>
              <a:rPr lang="de-DE" altLang="de-DE" sz="1400" dirty="0" smtClean="0">
                <a:latin typeface="Courier New" pitchFamily="49" charset="0"/>
              </a:rPr>
              <a:t> Blinken;</a:t>
            </a:r>
          </a:p>
          <a:p>
            <a:pPr marL="0" indent="0" eaLnBrk="1" hangingPunct="1">
              <a:lnSpc>
                <a:spcPct val="80000"/>
              </a:lnSpc>
              <a:buFontTx/>
              <a:buNone/>
            </a:pPr>
            <a:r>
              <a:rPr lang="de-DE" altLang="de-DE" sz="1400" dirty="0" smtClean="0">
                <a:latin typeface="Courier New" pitchFamily="49" charset="0"/>
              </a:rPr>
              <a:t>      Zustand := Blinkend;</a:t>
            </a:r>
          </a:p>
          <a:p>
            <a:pPr marL="0" indent="0"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or</a:t>
            </a:r>
          </a:p>
          <a:p>
            <a:pPr marL="0" indent="0" eaLnBrk="1" hangingPunct="1">
              <a:lnSpc>
                <a:spcPct val="80000"/>
              </a:lnSpc>
              <a:buFontTx/>
              <a:buNone/>
            </a:pPr>
            <a:r>
              <a:rPr lang="de-DE" altLang="de-DE" sz="1400" b="1" dirty="0" smtClean="0">
                <a:latin typeface="Courier New" pitchFamily="49" charset="0"/>
              </a:rPr>
              <a:t>      accept</a:t>
            </a:r>
            <a:r>
              <a:rPr lang="de-DE" altLang="de-DE" sz="1400" dirty="0" smtClean="0">
                <a:latin typeface="Courier New" pitchFamily="49" charset="0"/>
              </a:rPr>
              <a:t> Stop;</a:t>
            </a:r>
          </a:p>
          <a:p>
            <a:pPr marL="0" indent="0" eaLnBrk="1" hangingPunct="1">
              <a:lnSpc>
                <a:spcPct val="80000"/>
              </a:lnSpc>
              <a:buFontTx/>
              <a:buNone/>
            </a:pPr>
            <a:r>
              <a:rPr lang="de-DE" altLang="de-DE" sz="1400" dirty="0" smtClean="0">
                <a:latin typeface="Courier New" pitchFamily="49" charset="0"/>
              </a:rPr>
              <a:t>      Zustand := Aus;</a:t>
            </a:r>
          </a:p>
          <a:p>
            <a:pPr marL="0" indent="0" eaLnBrk="1" hangingPunct="1">
              <a:lnSpc>
                <a:spcPct val="80000"/>
              </a:lnSpc>
              <a:buFontTx/>
              <a:buNone/>
            </a:pPr>
            <a:r>
              <a:rPr lang="de-DE" altLang="de-DE" sz="1400" dirty="0" smtClean="0">
                <a:latin typeface="Courier New" pitchFamily="49" charset="0"/>
              </a:rPr>
              <a:t>    </a:t>
            </a:r>
            <a:r>
              <a:rPr lang="de-DE" altLang="de-DE" sz="1400" b="1" dirty="0" smtClean="0">
                <a:latin typeface="Courier New" pitchFamily="49" charset="0"/>
              </a:rPr>
              <a:t>else</a:t>
            </a:r>
          </a:p>
          <a:p>
            <a:pPr marL="0" indent="0" eaLnBrk="1" hangingPunct="1">
              <a:lnSpc>
                <a:spcPct val="80000"/>
              </a:lnSpc>
              <a:buFontTx/>
              <a:buNone/>
            </a:pPr>
            <a:r>
              <a:rPr lang="de-DE" altLang="de-DE" sz="1400" b="1" dirty="0" smtClean="0">
                <a:latin typeface="Courier New" pitchFamily="49" charset="0"/>
              </a:rPr>
              <a:t>      null</a:t>
            </a:r>
            <a:r>
              <a:rPr lang="de-DE" altLang="de-DE" sz="1400" dirty="0" smtClean="0">
                <a:latin typeface="Courier New" pitchFamily="49" charset="0"/>
              </a:rPr>
              <a:t>;</a:t>
            </a:r>
          </a:p>
          <a:p>
            <a:pPr marL="0" indent="0" eaLnBrk="1" hangingPunct="1">
              <a:lnSpc>
                <a:spcPct val="80000"/>
              </a:lnSpc>
              <a:buFontTx/>
              <a:buNone/>
            </a:pPr>
            <a:r>
              <a:rPr lang="de-DE" altLang="de-DE" sz="1400" b="1" dirty="0" smtClean="0">
                <a:latin typeface="Courier New" pitchFamily="49" charset="0"/>
              </a:rPr>
              <a:t>    end select</a:t>
            </a:r>
            <a:r>
              <a:rPr lang="de-DE" altLang="de-DE" sz="1400" dirty="0" smtClean="0">
                <a:latin typeface="Courier New" pitchFamily="49" charset="0"/>
              </a:rPr>
              <a:t>;</a:t>
            </a:r>
          </a:p>
          <a:p>
            <a:pPr marL="0" indent="0" eaLnBrk="1" hangingPunct="1">
              <a:lnSpc>
                <a:spcPct val="80000"/>
              </a:lnSpc>
              <a:buFontTx/>
              <a:buNone/>
            </a:pPr>
            <a:r>
              <a:rPr lang="de-DE" altLang="de-DE" sz="1400" dirty="0" smtClean="0">
                <a:latin typeface="Courier New" pitchFamily="49" charset="0"/>
              </a:rPr>
              <a:t>    </a:t>
            </a:r>
            <a:r>
              <a:rPr lang="de-DE" altLang="de-DE" sz="1400" i="1" dirty="0" smtClean="0">
                <a:latin typeface="Courier New" pitchFamily="49" charset="0"/>
              </a:rPr>
              <a:t>&lt;</a:t>
            </a:r>
            <a:r>
              <a:rPr lang="de-DE" altLang="de-DE" sz="1400" i="1" dirty="0" smtClean="0">
                <a:solidFill>
                  <a:srgbClr val="0000FF"/>
                </a:solidFill>
                <a:latin typeface="Courier New" pitchFamily="49" charset="0"/>
              </a:rPr>
              <a:t>Zustandsänderung: </a:t>
            </a:r>
            <a:r>
              <a:rPr lang="de-DE" altLang="de-DE" sz="1400" i="1" dirty="0" smtClean="0">
                <a:solidFill>
                  <a:srgbClr val="CC0066"/>
                </a:solidFill>
                <a:latin typeface="Courier New" pitchFamily="49" charset="0"/>
              </a:rPr>
              <a:t>Aufgabe</a:t>
            </a:r>
            <a:r>
              <a:rPr lang="de-DE" altLang="de-DE" sz="1400" i="1" dirty="0" smtClean="0">
                <a:latin typeface="Courier New" pitchFamily="49" charset="0"/>
              </a:rPr>
              <a:t>&gt;</a:t>
            </a:r>
          </a:p>
          <a:p>
            <a:pPr marL="0" indent="0" eaLnBrk="1" hangingPunct="1">
              <a:lnSpc>
                <a:spcPct val="80000"/>
              </a:lnSpc>
              <a:buFontTx/>
              <a:buNone/>
            </a:pPr>
            <a:r>
              <a:rPr lang="de-DE" altLang="de-DE" sz="1400" b="1" dirty="0" smtClean="0">
                <a:latin typeface="Courier New" pitchFamily="49" charset="0"/>
              </a:rPr>
              <a:t>  end loop</a:t>
            </a:r>
            <a:r>
              <a:rPr lang="de-DE" altLang="de-DE" sz="1400" dirty="0" smtClean="0">
                <a:latin typeface="Courier New" pitchFamily="49" charset="0"/>
              </a:rPr>
              <a:t> </a:t>
            </a:r>
            <a:r>
              <a:rPr lang="de-DE" altLang="de-DE" sz="1400" dirty="0" smtClean="0">
                <a:solidFill>
                  <a:srgbClr val="009900"/>
                </a:solidFill>
                <a:latin typeface="Courier New" pitchFamily="49" charset="0"/>
              </a:rPr>
              <a:t>Lebenslang</a:t>
            </a:r>
            <a:r>
              <a:rPr lang="de-DE" altLang="de-DE" sz="1400" dirty="0" smtClean="0">
                <a:latin typeface="Courier New" pitchFamily="49" charset="0"/>
              </a:rPr>
              <a:t>;</a:t>
            </a:r>
          </a:p>
          <a:p>
            <a:pPr marL="0" indent="0" eaLnBrk="1" hangingPunct="1">
              <a:lnSpc>
                <a:spcPct val="80000"/>
              </a:lnSpc>
              <a:buFontTx/>
              <a:buNone/>
            </a:pPr>
            <a:r>
              <a:rPr lang="de-DE" altLang="de-DE" sz="1400" b="1" dirty="0" smtClean="0">
                <a:latin typeface="Courier New" pitchFamily="49" charset="0"/>
              </a:rPr>
              <a:t>end</a:t>
            </a:r>
            <a:r>
              <a:rPr lang="de-DE" altLang="de-DE" sz="1400" dirty="0" smtClean="0">
                <a:latin typeface="Courier New" pitchFamily="49" charset="0"/>
              </a:rPr>
              <a:t> Ampel;</a:t>
            </a:r>
          </a:p>
          <a:p>
            <a:pPr marL="0" indent="0" eaLnBrk="1" hangingPunct="1">
              <a:lnSpc>
                <a:spcPct val="80000"/>
              </a:lnSpc>
              <a:buFontTx/>
              <a:buNone/>
            </a:pPr>
            <a:endParaRPr lang="de-DE" altLang="de-DE" sz="1400" dirty="0" smtClean="0"/>
          </a:p>
        </p:txBody>
      </p:sp>
      <p:sp>
        <p:nvSpPr>
          <p:cNvPr id="16390" name="Rectangle 4"/>
          <p:cNvSpPr>
            <a:spLocks noGrp="1" noChangeArrowheads="1"/>
          </p:cNvSpPr>
          <p:nvPr>
            <p:ph type="body" sz="half" idx="4294967295"/>
          </p:nvPr>
        </p:nvSpPr>
        <p:spPr>
          <a:xfrm>
            <a:off x="4355976" y="2060848"/>
            <a:ext cx="4102224" cy="3888432"/>
          </a:xfrm>
        </p:spPr>
        <p:txBody>
          <a:bodyPr/>
          <a:lstStyle/>
          <a:p>
            <a:pPr marL="0" indent="0" eaLnBrk="1" hangingPunct="1">
              <a:lnSpc>
                <a:spcPct val="90000"/>
              </a:lnSpc>
              <a:buFontTx/>
              <a:buNone/>
            </a:pPr>
            <a:r>
              <a:rPr lang="de-DE" altLang="de-DE" sz="2000" dirty="0" smtClean="0"/>
              <a:t>Der Ampelprozess beginnt sofort nach der Elaborierung zu laufen, da er auf Bibliotheksniveau definiert ist.</a:t>
            </a:r>
          </a:p>
          <a:p>
            <a:pPr marL="0" indent="0" eaLnBrk="1" hangingPunct="1">
              <a:lnSpc>
                <a:spcPct val="90000"/>
              </a:lnSpc>
              <a:buFontTx/>
              <a:buNone/>
            </a:pPr>
            <a:r>
              <a:rPr lang="de-DE" altLang="de-DE" sz="2000" dirty="0" smtClean="0"/>
              <a:t>Was danach passiert, dürfte auch klar sein:</a:t>
            </a:r>
          </a:p>
          <a:p>
            <a:pPr marL="0" indent="0" eaLnBrk="1" hangingPunct="1">
              <a:lnSpc>
                <a:spcPct val="90000"/>
              </a:lnSpc>
              <a:buFontTx/>
              <a:buNone/>
            </a:pPr>
            <a:r>
              <a:rPr lang="de-DE" altLang="de-DE" sz="2000" dirty="0" smtClean="0"/>
              <a:t>Bis die Ampel eingeschaltet wird, passiert nichts. Nach dem Einschalten startet sie im Zustand rot und wechselt im vorgegebenen Rhythmus durch die Farben.</a:t>
            </a:r>
          </a:p>
          <a:p>
            <a:pPr marL="0" indent="0" eaLnBrk="1" hangingPunct="1">
              <a:lnSpc>
                <a:spcPct val="90000"/>
              </a:lnSpc>
              <a:buFontTx/>
              <a:buNone/>
            </a:pPr>
            <a:r>
              <a:rPr lang="de-DE" altLang="de-DE" sz="2000" dirty="0" smtClean="0"/>
              <a:t>Wird sie auf Blinken gestellt, blinkt sie gelb in einem anderen vorgege-benen Rhythmus.</a:t>
            </a:r>
            <a:endParaRPr lang="de-DE" altLang="de-DE" sz="2000" dirty="0"/>
          </a:p>
          <a:p>
            <a:pPr marL="0" indent="0" eaLnBrk="1" hangingPunct="1">
              <a:lnSpc>
                <a:spcPct val="90000"/>
              </a:lnSpc>
              <a:buFontTx/>
              <a:buNone/>
            </a:pPr>
            <a:endParaRPr lang="de-DE" altLang="de-DE" sz="2000" dirty="0" smtClean="0"/>
          </a:p>
        </p:txBody>
      </p:sp>
      <p:cxnSp>
        <p:nvCxnSpPr>
          <p:cNvPr id="3" name="Gerader Verbinder 2"/>
          <p:cNvCxnSpPr/>
          <p:nvPr/>
        </p:nvCxnSpPr>
        <p:spPr>
          <a:xfrm>
            <a:off x="4211960" y="1916832"/>
            <a:ext cx="0" cy="41036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53</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Aufgabe: Ampelkontrolle</a:t>
            </a:r>
            <a:endParaRPr lang="de-DE" dirty="0"/>
          </a:p>
        </p:txBody>
      </p:sp>
      <p:sp>
        <p:nvSpPr>
          <p:cNvPr id="3" name="Inhaltsplatzhalter 2"/>
          <p:cNvSpPr>
            <a:spLocks noGrp="1"/>
          </p:cNvSpPr>
          <p:nvPr>
            <p:ph idx="1"/>
          </p:nvPr>
        </p:nvSpPr>
        <p:spPr>
          <a:xfrm>
            <a:off x="685800" y="1916832"/>
            <a:ext cx="7772400" cy="4179168"/>
          </a:xfrm>
        </p:spPr>
        <p:txBody>
          <a:bodyPr/>
          <a:lstStyle/>
          <a:p>
            <a:pPr marL="0" indent="0" eaLnBrk="1" hangingPunct="1">
              <a:lnSpc>
                <a:spcPct val="90000"/>
              </a:lnSpc>
              <a:buFontTx/>
              <a:buNone/>
            </a:pPr>
            <a:r>
              <a:rPr lang="de-DE" altLang="de-DE" sz="2800" b="1" u="sng" dirty="0">
                <a:solidFill>
                  <a:srgbClr val="CC0066"/>
                </a:solidFill>
              </a:rPr>
              <a:t>Aufgabe:</a:t>
            </a:r>
            <a:r>
              <a:rPr lang="de-DE" altLang="de-DE" sz="2800" dirty="0">
                <a:solidFill>
                  <a:srgbClr val="CC0066"/>
                </a:solidFill>
              </a:rPr>
              <a:t> Programmieren Sie den Rest, das sind die Zustandsänderungen</a:t>
            </a:r>
            <a:r>
              <a:rPr lang="de-DE" altLang="de-DE" sz="2800" dirty="0" smtClean="0">
                <a:solidFill>
                  <a:srgbClr val="CC0066"/>
                </a:solidFill>
              </a:rPr>
              <a:t>.</a:t>
            </a:r>
          </a:p>
          <a:p>
            <a:pPr marL="0" indent="0" eaLnBrk="1" hangingPunct="1">
              <a:lnSpc>
                <a:spcPct val="90000"/>
              </a:lnSpc>
              <a:buFontTx/>
              <a:buNone/>
            </a:pPr>
            <a:r>
              <a:rPr lang="de-DE" altLang="de-DE" sz="1100" dirty="0">
                <a:solidFill>
                  <a:srgbClr val="CC0066"/>
                </a:solidFill>
              </a:rPr>
              <a:t/>
            </a:r>
            <a:br>
              <a:rPr lang="de-DE" altLang="de-DE" sz="1100" dirty="0">
                <a:solidFill>
                  <a:srgbClr val="CC0066"/>
                </a:solidFill>
              </a:rPr>
            </a:br>
            <a:r>
              <a:rPr lang="de-DE" altLang="de-DE" sz="2400" dirty="0"/>
              <a:t>Gegeben sei für die </a:t>
            </a:r>
            <a:r>
              <a:rPr lang="de-DE" altLang="de-DE" sz="2400" dirty="0" smtClean="0"/>
              <a:t>Lichter</a:t>
            </a:r>
          </a:p>
          <a:p>
            <a:pPr marL="0" indent="0" eaLnBrk="1" hangingPunct="1">
              <a:lnSpc>
                <a:spcPct val="90000"/>
              </a:lnSpc>
              <a:buFontTx/>
              <a:buNone/>
            </a:pPr>
            <a:r>
              <a:rPr lang="de-DE" altLang="de-DE" sz="800" b="1" dirty="0">
                <a:latin typeface="Courier New" pitchFamily="49" charset="0"/>
              </a:rPr>
              <a:t> </a:t>
            </a:r>
            <a:endParaRPr lang="de-DE" altLang="de-DE" sz="800" dirty="0"/>
          </a:p>
          <a:p>
            <a:pPr marL="442913" indent="0" eaLnBrk="1" hangingPunct="1">
              <a:lnSpc>
                <a:spcPct val="90000"/>
              </a:lnSpc>
              <a:buFontTx/>
              <a:buNone/>
            </a:pPr>
            <a:r>
              <a:rPr lang="de-DE" altLang="de-DE" sz="2000" b="1" dirty="0" smtClean="0">
                <a:solidFill>
                  <a:srgbClr val="663300"/>
                </a:solidFill>
                <a:latin typeface="Courier New" pitchFamily="49" charset="0"/>
              </a:rPr>
              <a:t>procedure</a:t>
            </a:r>
            <a:r>
              <a:rPr lang="de-DE" altLang="de-DE" sz="2000" dirty="0" smtClean="0">
                <a:solidFill>
                  <a:srgbClr val="663300"/>
                </a:solidFill>
                <a:latin typeface="Courier New" pitchFamily="49" charset="0"/>
              </a:rPr>
              <a:t> </a:t>
            </a:r>
            <a:r>
              <a:rPr lang="de-DE" altLang="de-DE" sz="2000" dirty="0">
                <a:solidFill>
                  <a:srgbClr val="663300"/>
                </a:solidFill>
                <a:latin typeface="Courier New" pitchFamily="49" charset="0"/>
              </a:rPr>
              <a:t>Set_Ampel</a:t>
            </a:r>
            <a:br>
              <a:rPr lang="de-DE" altLang="de-DE" sz="2000" dirty="0">
                <a:solidFill>
                  <a:srgbClr val="663300"/>
                </a:solidFill>
                <a:latin typeface="Courier New" pitchFamily="49" charset="0"/>
              </a:rPr>
            </a:br>
            <a:r>
              <a:rPr lang="de-DE" altLang="de-DE" sz="2000" dirty="0">
                <a:solidFill>
                  <a:srgbClr val="663300"/>
                </a:solidFill>
                <a:latin typeface="Courier New" pitchFamily="49" charset="0"/>
              </a:rPr>
              <a:t>  </a:t>
            </a:r>
            <a:r>
              <a:rPr lang="de-DE" altLang="de-DE" sz="2000" dirty="0" smtClean="0">
                <a:solidFill>
                  <a:srgbClr val="663300"/>
                </a:solidFill>
                <a:latin typeface="Courier New" pitchFamily="49" charset="0"/>
              </a:rPr>
              <a:t>(</a:t>
            </a:r>
            <a:r>
              <a:rPr lang="de-DE" altLang="de-DE" sz="2000" dirty="0">
                <a:solidFill>
                  <a:srgbClr val="663300"/>
                </a:solidFill>
                <a:latin typeface="Courier New" pitchFamily="49" charset="0"/>
              </a:rPr>
              <a:t>Rot, Gelb, Grün</a:t>
            </a:r>
            <a:r>
              <a:rPr lang="de-DE" altLang="de-DE" sz="2000" dirty="0" smtClean="0">
                <a:solidFill>
                  <a:srgbClr val="663300"/>
                </a:solidFill>
                <a:latin typeface="Courier New" pitchFamily="49" charset="0"/>
              </a:rPr>
              <a:t>: </a:t>
            </a:r>
            <a:r>
              <a:rPr lang="de-DE" altLang="de-DE" sz="2000" dirty="0">
                <a:solidFill>
                  <a:srgbClr val="663300"/>
                </a:solidFill>
                <a:latin typeface="Courier New" pitchFamily="49" charset="0"/>
              </a:rPr>
              <a:t>Boolean := False)</a:t>
            </a:r>
            <a:br>
              <a:rPr lang="de-DE" altLang="de-DE" sz="2000" dirty="0">
                <a:solidFill>
                  <a:srgbClr val="663300"/>
                </a:solidFill>
                <a:latin typeface="Courier New" pitchFamily="49" charset="0"/>
              </a:rPr>
            </a:br>
            <a:r>
              <a:rPr lang="de-DE" altLang="de-DE" sz="2000" b="1" dirty="0" smtClean="0">
                <a:solidFill>
                  <a:srgbClr val="663300"/>
                </a:solidFill>
                <a:latin typeface="Courier New" pitchFamily="49" charset="0"/>
              </a:rPr>
              <a:t>is </a:t>
            </a:r>
            <a:r>
              <a:rPr lang="de-DE" altLang="de-DE" sz="2000" b="1" dirty="0">
                <a:solidFill>
                  <a:srgbClr val="663300"/>
                </a:solidFill>
                <a:latin typeface="Courier New" pitchFamily="49" charset="0"/>
              </a:rPr>
              <a:t>separate</a:t>
            </a:r>
            <a:r>
              <a:rPr lang="de-DE" altLang="de-DE" sz="2000" dirty="0">
                <a:solidFill>
                  <a:srgbClr val="663300"/>
                </a:solidFill>
                <a:latin typeface="Courier New" pitchFamily="49" charset="0"/>
              </a:rPr>
              <a:t>;</a:t>
            </a:r>
          </a:p>
          <a:p>
            <a:pPr marL="0" indent="0">
              <a:buNone/>
            </a:pPr>
            <a:endParaRPr lang="de-DE" sz="800" dirty="0" smtClean="0"/>
          </a:p>
          <a:p>
            <a:pPr marL="0" indent="0">
              <a:buNone/>
            </a:pPr>
            <a:r>
              <a:rPr lang="de-DE" sz="2400" dirty="0" smtClean="0"/>
              <a:t>Für das Blinken und die Farbumschaltung brauchen wir noch eine Verzögerungsanweisung (der Prozess hält an für die Zeitspanne in Sekunden, Festpunkttyp </a:t>
            </a:r>
            <a:r>
              <a:rPr lang="de-DE" sz="2000" dirty="0" smtClean="0">
                <a:latin typeface="Courier New" panose="02070309020205020404" pitchFamily="49" charset="0"/>
                <a:cs typeface="Courier New" panose="02070309020205020404" pitchFamily="49" charset="0"/>
              </a:rPr>
              <a:t>Duration</a:t>
            </a:r>
            <a:r>
              <a:rPr lang="de-DE" sz="2400" dirty="0" smtClean="0"/>
              <a:t>):</a:t>
            </a:r>
          </a:p>
          <a:p>
            <a:pPr marL="0" indent="0">
              <a:buNone/>
            </a:pPr>
            <a:endParaRPr lang="de-DE" sz="800" dirty="0" smtClean="0"/>
          </a:p>
          <a:p>
            <a:pPr marL="442913" indent="0">
              <a:buNone/>
            </a:pPr>
            <a:r>
              <a:rPr lang="de-DE" sz="2000" b="1" dirty="0" smtClean="0">
                <a:latin typeface="Courier New" panose="02070309020205020404" pitchFamily="49" charset="0"/>
                <a:cs typeface="Courier New" panose="02070309020205020404" pitchFamily="49" charset="0"/>
              </a:rPr>
              <a:t>delay</a:t>
            </a:r>
            <a:r>
              <a:rPr lang="de-DE" sz="2000" dirty="0" smtClean="0">
                <a:latin typeface="Courier New" panose="02070309020205020404" pitchFamily="49" charset="0"/>
                <a:cs typeface="Courier New" panose="02070309020205020404" pitchFamily="49" charset="0"/>
              </a:rPr>
              <a:t> Zeitspanne;</a:t>
            </a:r>
            <a:endParaRPr lang="de-DE" sz="2000" dirty="0">
              <a:latin typeface="Courier New" panose="02070309020205020404" pitchFamily="49" charset="0"/>
              <a:cs typeface="Courier New" panose="02070309020205020404" pitchFamily="49" charset="0"/>
            </a:endParaRPr>
          </a:p>
        </p:txBody>
      </p:sp>
      <p:sp>
        <p:nvSpPr>
          <p:cNvPr id="8" name="Textfeld 7"/>
          <p:cNvSpPr txBox="1"/>
          <p:nvPr/>
        </p:nvSpPr>
        <p:spPr>
          <a:xfrm>
            <a:off x="7059166" y="2708920"/>
            <a:ext cx="1368152" cy="523220"/>
          </a:xfrm>
          <a:prstGeom prst="rect">
            <a:avLst/>
          </a:prstGeom>
          <a:noFill/>
        </p:spPr>
        <p:txBody>
          <a:bodyPr wrap="square" rtlCol="0">
            <a:spAutoFit/>
          </a:bodyPr>
          <a:lstStyle/>
          <a:p>
            <a:pPr algn="ctr"/>
            <a:r>
              <a:rPr lang="de-DE" sz="2800" dirty="0" smtClean="0">
                <a:solidFill>
                  <a:srgbClr val="FF3399"/>
                </a:solidFill>
                <a:cs typeface="Courier New" panose="02070309020205020404" pitchFamily="49" charset="0"/>
                <a:hlinkClick r:id="rId2" action="ppaction://hlinksldjump"/>
              </a:rPr>
              <a:t>Lösung</a:t>
            </a:r>
            <a:endParaRPr lang="de-DE" sz="2000" dirty="0">
              <a:solidFill>
                <a:srgbClr val="FF3399"/>
              </a:solidFill>
              <a:cs typeface="Courier New" panose="02070309020205020404" pitchFamily="49" charset="0"/>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54</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4523618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Zwei Spezialfälle von Warteschlangen</a:t>
            </a:r>
            <a:endParaRPr lang="de-DE" dirty="0"/>
          </a:p>
        </p:txBody>
      </p:sp>
      <p:sp>
        <p:nvSpPr>
          <p:cNvPr id="7" name="Textplatzhalter 6"/>
          <p:cNvSpPr>
            <a:spLocks noGrp="1"/>
          </p:cNvSpPr>
          <p:nvPr>
            <p:ph type="body" idx="1"/>
          </p:nvPr>
        </p:nvSpPr>
        <p:spPr>
          <a:xfrm>
            <a:off x="457200" y="1535113"/>
            <a:ext cx="4040188" cy="381719"/>
          </a:xfrm>
        </p:spPr>
        <p:txBody>
          <a:bodyPr/>
          <a:lstStyle/>
          <a:p>
            <a:pPr algn="ctr"/>
            <a:r>
              <a:rPr lang="de-DE" dirty="0" smtClean="0"/>
              <a:t>Supermarkt</a:t>
            </a:r>
            <a:endParaRPr lang="de-DE" dirty="0"/>
          </a:p>
        </p:txBody>
      </p:sp>
      <p:sp>
        <p:nvSpPr>
          <p:cNvPr id="8" name="Inhaltsplatzhalter 7"/>
          <p:cNvSpPr>
            <a:spLocks noGrp="1"/>
          </p:cNvSpPr>
          <p:nvPr>
            <p:ph sz="half" idx="2"/>
          </p:nvPr>
        </p:nvSpPr>
        <p:spPr>
          <a:xfrm>
            <a:off x="457200" y="1916832"/>
            <a:ext cx="4040188" cy="4209331"/>
          </a:xfrm>
        </p:spPr>
        <p:txBody>
          <a:bodyPr/>
          <a:lstStyle/>
          <a:p>
            <a:pPr marL="0" indent="0">
              <a:buNone/>
            </a:pPr>
            <a:r>
              <a:rPr lang="de-DE" dirty="0" smtClean="0"/>
              <a:t>Es gibt eine ganze Reihe von Kassen, jede mit einer eigenen Warteschlange.</a:t>
            </a:r>
          </a:p>
          <a:p>
            <a:pPr marL="0" indent="0">
              <a:buNone/>
            </a:pPr>
            <a:r>
              <a:rPr lang="de-DE" dirty="0" smtClean="0"/>
              <a:t>Der Kunde sucht sich die Kasse mit der kürzesten Warte-schlange aus und ärgert sich, dass stets die anderen schneller abgearbeitet werden.</a:t>
            </a:r>
          </a:p>
          <a:p>
            <a:pPr marL="0" indent="0">
              <a:buNone/>
            </a:pPr>
            <a:r>
              <a:rPr lang="de-DE" sz="1800" dirty="0" smtClean="0"/>
              <a:t>Es ist mir nicht gelungen, die kürzeste Warteschlange asynchron zu ermitteln. Daher Gleichverteilung auf die Kassen.</a:t>
            </a:r>
            <a:endParaRPr lang="de-DE" sz="1800" dirty="0"/>
          </a:p>
        </p:txBody>
      </p:sp>
      <p:sp>
        <p:nvSpPr>
          <p:cNvPr id="9" name="Textplatzhalter 8"/>
          <p:cNvSpPr>
            <a:spLocks noGrp="1"/>
          </p:cNvSpPr>
          <p:nvPr>
            <p:ph type="body" sz="quarter" idx="3"/>
          </p:nvPr>
        </p:nvSpPr>
        <p:spPr>
          <a:xfrm>
            <a:off x="4645025" y="1535113"/>
            <a:ext cx="4041775" cy="381719"/>
          </a:xfrm>
        </p:spPr>
        <p:txBody>
          <a:bodyPr/>
          <a:lstStyle/>
          <a:p>
            <a:pPr algn="ctr"/>
            <a:r>
              <a:rPr lang="de-DE" dirty="0" smtClean="0"/>
              <a:t>Flughafen</a:t>
            </a:r>
            <a:endParaRPr lang="de-DE" dirty="0"/>
          </a:p>
        </p:txBody>
      </p:sp>
      <p:sp>
        <p:nvSpPr>
          <p:cNvPr id="10" name="Inhaltsplatzhalter 9"/>
          <p:cNvSpPr>
            <a:spLocks noGrp="1"/>
          </p:cNvSpPr>
          <p:nvPr>
            <p:ph sz="quarter" idx="4"/>
          </p:nvPr>
        </p:nvSpPr>
        <p:spPr>
          <a:xfrm>
            <a:off x="4645025" y="1916832"/>
            <a:ext cx="4041775" cy="4209331"/>
          </a:xfrm>
        </p:spPr>
        <p:txBody>
          <a:bodyPr/>
          <a:lstStyle/>
          <a:p>
            <a:pPr marL="0" indent="0">
              <a:buNone/>
            </a:pPr>
            <a:r>
              <a:rPr lang="de-DE" dirty="0" smtClean="0"/>
              <a:t>Es gibt eine ganze Reihe von Checkin-Schaltern und genau eine Warteschlange davor. Jeder Schalter bedient genau einen Kunden. Wenn er fertig ist, winkt er den Vordersten der Warteschlange zu sich (es gibt also keine Warteschlange vor dem einzelnen Schalter).</a:t>
            </a:r>
          </a:p>
          <a:p>
            <a:pPr marL="0" indent="0">
              <a:buNone/>
            </a:pPr>
            <a:r>
              <a:rPr lang="de-DE" dirty="0" smtClean="0"/>
              <a:t>Damit kommen alle Wartenden gleich schnell zum Ziel.</a:t>
            </a:r>
            <a:endParaRPr lang="de-DE" dirty="0"/>
          </a:p>
        </p:txBody>
      </p:sp>
      <p:sp>
        <p:nvSpPr>
          <p:cNvPr id="2" name="Foliennummernplatzhalter 1"/>
          <p:cNvSpPr>
            <a:spLocks noGrp="1"/>
          </p:cNvSpPr>
          <p:nvPr>
            <p:ph type="sldNum" sz="quarter" idx="11"/>
          </p:nvPr>
        </p:nvSpPr>
        <p:spPr/>
        <p:txBody>
          <a:bodyPr/>
          <a:lstStyle/>
          <a:p>
            <a:pPr>
              <a:defRPr/>
            </a:pPr>
            <a:fld id="{1BA1FA06-810C-4C10-9ED7-96CA25E09374}" type="slidenum">
              <a:rPr lang="de-DE" smtClean="0"/>
              <a:pPr>
                <a:defRPr/>
              </a:pPr>
              <a:t>55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9010122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Supermarkt</a:t>
            </a:r>
            <a:endParaRPr lang="de-DE" dirty="0"/>
          </a:p>
        </p:txBody>
      </p:sp>
      <p:sp>
        <p:nvSpPr>
          <p:cNvPr id="3" name="Inhaltsplatzhalter 2"/>
          <p:cNvSpPr>
            <a:spLocks noGrp="1"/>
          </p:cNvSpPr>
          <p:nvPr>
            <p:ph idx="1"/>
          </p:nvPr>
        </p:nvSpPr>
        <p:spPr>
          <a:xfrm>
            <a:off x="685800" y="1844824"/>
            <a:ext cx="7772400" cy="4403576"/>
          </a:xfrm>
        </p:spPr>
        <p:txBody>
          <a:bodyPr/>
          <a:lstStyle/>
          <a:p>
            <a:pPr marL="0" indent="0">
              <a:buNone/>
            </a:pPr>
            <a:r>
              <a:rPr lang="de-DE" sz="2000" dirty="0" smtClean="0">
                <a:cs typeface="Courier New" panose="02070309020205020404" pitchFamily="49" charset="0"/>
              </a:rPr>
              <a:t>Es gibt eine Reihe von Kassen, jede bekommt ihre Identität über den Start-Eingang. (Das ist die klassische Methode seit </a:t>
            </a:r>
            <a:r>
              <a:rPr lang="de-DE" sz="2000" dirty="0" smtClean="0">
                <a:solidFill>
                  <a:srgbClr val="C00000"/>
                </a:solidFill>
                <a:cs typeface="Courier New" panose="02070309020205020404" pitchFamily="49" charset="0"/>
              </a:rPr>
              <a:t>Ada 83</a:t>
            </a:r>
            <a:r>
              <a:rPr lang="de-DE" sz="2000" dirty="0" smtClean="0">
                <a:cs typeface="Courier New" panose="02070309020205020404" pitchFamily="49" charset="0"/>
              </a:rPr>
              <a:t>.)</a:t>
            </a:r>
          </a:p>
          <a:p>
            <a:pPr marL="0" indent="0">
              <a:buNone/>
            </a:pPr>
            <a:r>
              <a:rPr lang="de-DE" sz="2000" dirty="0" smtClean="0">
                <a:cs typeface="Courier New" panose="02070309020205020404" pitchFamily="49" charset="0"/>
              </a:rPr>
              <a:t>Die Dauer des Bezahlvorgangs hängt vom Warenkorb ab.</a:t>
            </a:r>
          </a:p>
          <a:p>
            <a:pPr marL="357188" indent="0">
              <a:buNone/>
              <a:tabLst>
                <a:tab pos="442913" algn="l"/>
              </a:tabLst>
            </a:pPr>
            <a:r>
              <a:rPr lang="de-DE" sz="1800" b="1" dirty="0" smtClean="0">
                <a:latin typeface="Courier New" panose="02070309020205020404" pitchFamily="49" charset="0"/>
                <a:cs typeface="Courier New" panose="02070309020205020404" pitchFamily="49" charset="0"/>
              </a:rPr>
              <a:t>task </a:t>
            </a: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Kasse </a:t>
            </a:r>
            <a:r>
              <a:rPr lang="de-DE" sz="1800" b="1" dirty="0" smtClean="0">
                <a:latin typeface="Courier New" panose="02070309020205020404" pitchFamily="49" charset="0"/>
                <a:cs typeface="Courier New" panose="02070309020205020404" pitchFamily="49" charset="0"/>
              </a:rPr>
              <a:t>is</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entry</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Start (Index: Kassenindex</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entry</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Bezahlen (Name: Kunden.Kundenname</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Warenkorb: Duration</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Kasse;</a:t>
            </a:r>
          </a:p>
          <a:p>
            <a:pPr marL="0" indent="0">
              <a:buNone/>
            </a:pP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Kassenreihe: </a:t>
            </a:r>
            <a:r>
              <a:rPr lang="de-DE" sz="1800" b="1" dirty="0">
                <a:latin typeface="Courier New" panose="02070309020205020404" pitchFamily="49" charset="0"/>
                <a:cs typeface="Courier New" panose="02070309020205020404" pitchFamily="49" charset="0"/>
              </a:rPr>
              <a:t>array</a:t>
            </a:r>
            <a:r>
              <a:rPr lang="de-DE" sz="1800" dirty="0">
                <a:latin typeface="Courier New" panose="02070309020205020404" pitchFamily="49" charset="0"/>
                <a:cs typeface="Courier New" panose="02070309020205020404" pitchFamily="49" charset="0"/>
              </a:rPr>
              <a:t> (Kassenindex) </a:t>
            </a:r>
            <a:r>
              <a:rPr lang="de-DE" sz="1800" b="1" dirty="0">
                <a:latin typeface="Courier New" panose="02070309020205020404" pitchFamily="49" charset="0"/>
                <a:cs typeface="Courier New" panose="02070309020205020404" pitchFamily="49" charset="0"/>
              </a:rPr>
              <a:t>of</a:t>
            </a:r>
            <a:r>
              <a:rPr lang="de-DE" sz="1800" dirty="0">
                <a:latin typeface="Courier New" panose="02070309020205020404" pitchFamily="49" charset="0"/>
                <a:cs typeface="Courier New" panose="02070309020205020404" pitchFamily="49" charset="0"/>
              </a:rPr>
              <a:t> Kasse</a:t>
            </a:r>
            <a:r>
              <a:rPr lang="de-DE" sz="1800" dirty="0" smtClean="0">
                <a:latin typeface="Courier New" panose="02070309020205020404" pitchFamily="49" charset="0"/>
                <a:cs typeface="Courier New" panose="02070309020205020404" pitchFamily="49" charset="0"/>
              </a:rPr>
              <a:t>;</a:t>
            </a:r>
          </a:p>
          <a:p>
            <a:pPr marL="0" indent="0">
              <a:buNone/>
            </a:pPr>
            <a:r>
              <a:rPr lang="de-DE" sz="2000" dirty="0" smtClean="0">
                <a:cs typeface="Courier New" panose="02070309020205020404" pitchFamily="49" charset="0"/>
              </a:rPr>
              <a:t>Das Gegenstück der Kunden sieht fast genau so aus.</a:t>
            </a:r>
          </a:p>
          <a:p>
            <a:pPr marL="357188" indent="0">
              <a:buNone/>
            </a:pPr>
            <a:r>
              <a:rPr lang="de-DE" sz="1800" b="1" dirty="0" smtClean="0">
                <a:latin typeface="Courier New" panose="02070309020205020404" pitchFamily="49" charset="0"/>
                <a:cs typeface="Courier New" panose="02070309020205020404" pitchFamily="49" charset="0"/>
              </a:rPr>
              <a:t>task </a:t>
            </a:r>
            <a:r>
              <a:rPr lang="de-DE" sz="1800" b="1" dirty="0">
                <a:latin typeface="Courier New" panose="02070309020205020404" pitchFamily="49" charset="0"/>
                <a:cs typeface="Courier New" panose="02070309020205020404" pitchFamily="49" charset="0"/>
              </a:rPr>
              <a:t>type </a:t>
            </a:r>
            <a:r>
              <a:rPr lang="de-DE" sz="1800" dirty="0">
                <a:latin typeface="Courier New" panose="02070309020205020404" pitchFamily="49" charset="0"/>
                <a:cs typeface="Courier New" panose="02070309020205020404" pitchFamily="49" charset="0"/>
              </a:rPr>
              <a:t>Kunde </a:t>
            </a:r>
            <a:r>
              <a:rPr lang="de-DE" sz="1800" b="1" dirty="0" smtClean="0">
                <a:latin typeface="Courier New" panose="02070309020205020404" pitchFamily="49" charset="0"/>
                <a:cs typeface="Courier New" panose="02070309020205020404" pitchFamily="49" charset="0"/>
              </a:rPr>
              <a:t>is</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entry </a:t>
            </a:r>
            <a:r>
              <a:rPr lang="de-DE" sz="1800" dirty="0">
                <a:latin typeface="Courier New" panose="02070309020205020404" pitchFamily="49" charset="0"/>
                <a:cs typeface="Courier New" panose="02070309020205020404" pitchFamily="49" charset="0"/>
              </a:rPr>
              <a:t>Start (Name: Kundenname</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Kunde;</a:t>
            </a:r>
          </a:p>
          <a:p>
            <a:pPr marL="357188" indent="0">
              <a:buNone/>
            </a:pPr>
            <a:r>
              <a:rPr lang="de-DE" sz="1800" dirty="0" smtClean="0">
                <a:latin typeface="Courier New" panose="02070309020205020404" pitchFamily="49" charset="0"/>
                <a:cs typeface="Courier New" panose="02070309020205020404" pitchFamily="49" charset="0"/>
              </a:rPr>
              <a:t>Alle_Kunden</a:t>
            </a:r>
            <a:r>
              <a:rPr lang="de-DE" sz="1800" dirty="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array</a:t>
            </a:r>
            <a:r>
              <a:rPr lang="de-DE" sz="1800" dirty="0">
                <a:latin typeface="Courier New" panose="02070309020205020404" pitchFamily="49" charset="0"/>
                <a:cs typeface="Courier New" panose="02070309020205020404" pitchFamily="49" charset="0"/>
              </a:rPr>
              <a:t> (Kundenname) </a:t>
            </a:r>
            <a:r>
              <a:rPr lang="de-DE" sz="1800" b="1" dirty="0">
                <a:latin typeface="Courier New" panose="02070309020205020404" pitchFamily="49" charset="0"/>
                <a:cs typeface="Courier New" panose="02070309020205020404" pitchFamily="49" charset="0"/>
              </a:rPr>
              <a:t>of</a:t>
            </a:r>
            <a:r>
              <a:rPr lang="de-DE" sz="1800" dirty="0">
                <a:latin typeface="Courier New" panose="02070309020205020404" pitchFamily="49" charset="0"/>
                <a:cs typeface="Courier New" panose="02070309020205020404" pitchFamily="49" charset="0"/>
              </a:rPr>
              <a:t> Kunde;</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56</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7067673" y="2276872"/>
            <a:ext cx="1752799" cy="1754326"/>
          </a:xfrm>
          <a:prstGeom prst="rect">
            <a:avLst/>
          </a:prstGeom>
          <a:solidFill>
            <a:schemeClr val="accent5">
              <a:lumMod val="40000"/>
              <a:lumOff val="60000"/>
            </a:schemeClr>
          </a:solidFill>
          <a:ln w="6350">
            <a:solidFill>
              <a:schemeClr val="tx1"/>
            </a:solidFill>
          </a:ln>
        </p:spPr>
        <p:txBody>
          <a:bodyPr wrap="square" rtlCol="0">
            <a:spAutoFit/>
          </a:bodyPr>
          <a:lstStyle/>
          <a:p>
            <a:r>
              <a:rPr lang="de-DE" sz="1200" dirty="0" smtClean="0">
                <a:solidFill>
                  <a:srgbClr val="C00000"/>
                </a:solidFill>
              </a:rPr>
              <a:t>Ada 95 </a:t>
            </a:r>
            <a:r>
              <a:rPr lang="de-DE" sz="1200" dirty="0" smtClean="0"/>
              <a:t>hat für diesen Zweck der Identitäts-stiftung Diskriminanten für Prozesse eingeführt. Um diese Möglichkeit sinnvoll zu nutzen für Reihungen, ist </a:t>
            </a:r>
            <a:r>
              <a:rPr lang="de-DE" sz="1200" dirty="0" smtClean="0">
                <a:solidFill>
                  <a:srgbClr val="C00000"/>
                </a:solidFill>
              </a:rPr>
              <a:t>Ada 2022 </a:t>
            </a:r>
            <a:r>
              <a:rPr lang="de-DE" sz="1200" dirty="0" smtClean="0"/>
              <a:t>notwendig.</a:t>
            </a:r>
          </a:p>
          <a:p>
            <a:pPr algn="ctr"/>
            <a:r>
              <a:rPr lang="de-DE" sz="1200" dirty="0" smtClean="0"/>
              <a:t>Siehe Flughafen.</a:t>
            </a:r>
            <a:endParaRPr lang="de-DE" sz="1200" dirty="0"/>
          </a:p>
        </p:txBody>
      </p:sp>
    </p:spTree>
    <p:extLst>
      <p:ext uri="{BB962C8B-B14F-4D97-AF65-F5344CB8AC3E}">
        <p14:creationId xmlns:p14="http://schemas.microsoft.com/office/powerpoint/2010/main" val="20766842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Supermarkt Hauptunterprogramm</a:t>
            </a:r>
            <a:endParaRPr lang="de-DE" dirty="0"/>
          </a:p>
        </p:txBody>
      </p:sp>
      <p:sp>
        <p:nvSpPr>
          <p:cNvPr id="3" name="Inhaltsplatzhalter 2"/>
          <p:cNvSpPr>
            <a:spLocks noGrp="1"/>
          </p:cNvSpPr>
          <p:nvPr>
            <p:ph idx="1"/>
          </p:nvPr>
        </p:nvSpPr>
        <p:spPr/>
        <p:txBody>
          <a:bodyPr/>
          <a:lstStyle/>
          <a:p>
            <a:pPr marL="0" indent="0">
              <a:buNone/>
            </a:pPr>
            <a:r>
              <a:rPr lang="de-DE" sz="2800" dirty="0" smtClean="0"/>
              <a:t>Das Hauptunterprogramm sieht folgendermaßen aus:</a:t>
            </a:r>
          </a:p>
          <a:p>
            <a:pPr marL="0" indent="0">
              <a:buNone/>
            </a:pPr>
            <a:endParaRPr lang="de-DE" sz="1100" dirty="0" smtClean="0"/>
          </a:p>
          <a:p>
            <a:pPr marL="357188" indent="0">
              <a:buNone/>
            </a:pPr>
            <a:r>
              <a:rPr lang="de-DE" sz="2000" b="1" dirty="0" smtClean="0">
                <a:latin typeface="Courier New" panose="02070309020205020404" pitchFamily="49" charset="0"/>
                <a:cs typeface="Courier New" panose="02070309020205020404" pitchFamily="49" charset="0"/>
              </a:rPr>
              <a:t>for</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Index </a:t>
            </a:r>
            <a:r>
              <a:rPr lang="de-DE" sz="2000" b="1" dirty="0">
                <a:latin typeface="Courier New" panose="02070309020205020404" pitchFamily="49" charset="0"/>
                <a:cs typeface="Courier New" panose="02070309020205020404" pitchFamily="49" charset="0"/>
              </a:rPr>
              <a:t>in</a:t>
            </a:r>
            <a:r>
              <a:rPr lang="de-DE" sz="2000" dirty="0">
                <a:latin typeface="Courier New" panose="02070309020205020404" pitchFamily="49" charset="0"/>
                <a:cs typeface="Courier New" panose="02070309020205020404" pitchFamily="49" charset="0"/>
              </a:rPr>
              <a:t> Supermarkt.Kassenindex </a:t>
            </a:r>
            <a:r>
              <a:rPr lang="de-DE" sz="2000" b="1" dirty="0" smtClean="0">
                <a:latin typeface="Courier New" panose="02070309020205020404" pitchFamily="49" charset="0"/>
                <a:cs typeface="Courier New" panose="02070309020205020404" pitchFamily="49" charset="0"/>
              </a:rPr>
              <a:t>loop</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Supermarkt.Kassenreihe </a:t>
            </a:r>
            <a:r>
              <a:rPr lang="de-DE" sz="2000" dirty="0">
                <a:latin typeface="Courier New" panose="02070309020205020404" pitchFamily="49" charset="0"/>
                <a:cs typeface="Courier New" panose="02070309020205020404" pitchFamily="49" charset="0"/>
              </a:rPr>
              <a:t>(Index).Start (Index</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end </a:t>
            </a:r>
            <a:r>
              <a:rPr lang="de-DE" sz="2000" b="1" dirty="0">
                <a:latin typeface="Courier New" panose="02070309020205020404" pitchFamily="49" charset="0"/>
                <a:cs typeface="Courier New" panose="02070309020205020404" pitchFamily="49" charset="0"/>
              </a:rPr>
              <a:t>loop</a:t>
            </a:r>
            <a:r>
              <a:rPr lang="de-DE" sz="2000" dirty="0" smtClean="0">
                <a:latin typeface="Courier New" panose="02070309020205020404" pitchFamily="49" charset="0"/>
                <a:cs typeface="Courier New" panose="02070309020205020404" pitchFamily="49" charset="0"/>
              </a:rPr>
              <a:t>;</a:t>
            </a:r>
            <a:endParaRPr lang="de-DE" sz="2000" dirty="0">
              <a:latin typeface="Courier New" panose="02070309020205020404" pitchFamily="49" charset="0"/>
              <a:cs typeface="Courier New" panose="02070309020205020404" pitchFamily="49" charset="0"/>
            </a:endParaRPr>
          </a:p>
          <a:p>
            <a:pPr marL="357188" indent="0">
              <a:buNone/>
            </a:pPr>
            <a:r>
              <a:rPr lang="de-DE" sz="2000" b="1" dirty="0" smtClean="0">
                <a:latin typeface="Courier New" panose="02070309020205020404" pitchFamily="49" charset="0"/>
                <a:cs typeface="Courier New" panose="02070309020205020404" pitchFamily="49" charset="0"/>
              </a:rPr>
              <a:t>for</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Name </a:t>
            </a:r>
            <a:r>
              <a:rPr lang="de-DE" sz="2000" b="1" dirty="0">
                <a:latin typeface="Courier New" panose="02070309020205020404" pitchFamily="49" charset="0"/>
                <a:cs typeface="Courier New" panose="02070309020205020404" pitchFamily="49" charset="0"/>
              </a:rPr>
              <a:t>in</a:t>
            </a:r>
            <a:r>
              <a:rPr lang="de-DE" sz="2000" dirty="0">
                <a:latin typeface="Courier New" panose="02070309020205020404" pitchFamily="49" charset="0"/>
                <a:cs typeface="Courier New" panose="02070309020205020404" pitchFamily="49" charset="0"/>
              </a:rPr>
              <a:t> Kunden.Kundenname </a:t>
            </a:r>
            <a:r>
              <a:rPr lang="de-DE" sz="2000" b="1" dirty="0" smtClean="0">
                <a:latin typeface="Courier New" panose="02070309020205020404" pitchFamily="49" charset="0"/>
                <a:cs typeface="Courier New" panose="02070309020205020404" pitchFamily="49" charset="0"/>
              </a:rPr>
              <a:t>loop</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Kunden.Alle_Kunden </a:t>
            </a:r>
            <a:r>
              <a:rPr lang="de-DE" sz="2000" dirty="0">
                <a:latin typeface="Courier New" panose="02070309020205020404" pitchFamily="49" charset="0"/>
                <a:cs typeface="Courier New" panose="02070309020205020404" pitchFamily="49" charset="0"/>
              </a:rPr>
              <a:t>(Name).Start (Name</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end loop</a:t>
            </a:r>
            <a:r>
              <a:rPr lang="de-DE" sz="2000" dirty="0" smtClean="0">
                <a:latin typeface="Courier New" panose="02070309020205020404" pitchFamily="49" charset="0"/>
                <a:cs typeface="Courier New" panose="02070309020205020404" pitchFamily="49" charset="0"/>
              </a:rPr>
              <a:t>;</a:t>
            </a:r>
          </a:p>
          <a:p>
            <a:pPr marL="0" lvl="0" indent="0">
              <a:buNone/>
            </a:pPr>
            <a:endParaRPr lang="de-DE" sz="1100" dirty="0" smtClean="0">
              <a:solidFill>
                <a:srgbClr val="000000"/>
              </a:solidFill>
            </a:endParaRPr>
          </a:p>
          <a:p>
            <a:pPr marL="0" lvl="0" indent="0">
              <a:buNone/>
            </a:pPr>
            <a:r>
              <a:rPr lang="de-DE" sz="2800" dirty="0" smtClean="0">
                <a:solidFill>
                  <a:srgbClr val="000000"/>
                </a:solidFill>
              </a:rPr>
              <a:t>Seine </a:t>
            </a:r>
            <a:r>
              <a:rPr lang="de-DE" sz="2800" dirty="0">
                <a:solidFill>
                  <a:srgbClr val="000000"/>
                </a:solidFill>
              </a:rPr>
              <a:t>einzige Aufgabe ist, den Beteiligten ihre Identität zu geben.</a:t>
            </a:r>
          </a:p>
          <a:p>
            <a:pPr marL="0" indent="0">
              <a:buNone/>
            </a:pPr>
            <a:endParaRPr lang="de-DE" sz="2000" dirty="0">
              <a:latin typeface="Courier New" panose="02070309020205020404" pitchFamily="49" charset="0"/>
              <a:cs typeface="Courier New" panose="02070309020205020404" pitchFamily="49" charset="0"/>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57</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4454340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Supermarkt</a:t>
            </a:r>
            <a:endParaRPr lang="de-DE" dirty="0"/>
          </a:p>
        </p:txBody>
      </p:sp>
      <p:sp>
        <p:nvSpPr>
          <p:cNvPr id="3" name="Inhaltsplatzhalter 2"/>
          <p:cNvSpPr>
            <a:spLocks noGrp="1"/>
          </p:cNvSpPr>
          <p:nvPr>
            <p:ph idx="1"/>
          </p:nvPr>
        </p:nvSpPr>
        <p:spPr/>
        <p:txBody>
          <a:bodyPr/>
          <a:lstStyle/>
          <a:p>
            <a:pPr marL="0" indent="0">
              <a:buNone/>
            </a:pPr>
            <a:r>
              <a:rPr lang="de-DE" sz="2400" dirty="0"/>
              <a:t>Erstellen Sie mit diesen Angaben ein Design. Versuchen Sie, es zu übersetzen.</a:t>
            </a:r>
          </a:p>
          <a:p>
            <a:pPr marL="0" indent="0">
              <a:buNone/>
            </a:pPr>
            <a:r>
              <a:rPr lang="de-DE" sz="2400" dirty="0"/>
              <a:t>Schreiben Sie die Rümpfe erst, sobald ihr Design fehlerfrei übersetzt wird.</a:t>
            </a:r>
          </a:p>
          <a:p>
            <a:pPr marL="0" indent="0">
              <a:buNone/>
            </a:pPr>
            <a:r>
              <a:rPr lang="de-DE" sz="2400" dirty="0"/>
              <a:t>Widerstehen Sie dem Wunsch, die Rümpfe sofort zu schreiben. Ada kann allein anhand der Spezifikationen schon die Korrektheit des Designs überprüfen.</a:t>
            </a:r>
          </a:p>
          <a:p>
            <a:pPr marL="0" indent="0">
              <a:buNone/>
            </a:pPr>
            <a:r>
              <a:rPr lang="de-DE" sz="2400" dirty="0"/>
              <a:t>Lassen Sie das Programm laufen</a:t>
            </a:r>
            <a:r>
              <a:rPr lang="de-DE" sz="2400" dirty="0" smtClean="0"/>
              <a:t>.</a:t>
            </a:r>
            <a:endParaRPr lang="de-DE" sz="2400" dirty="0"/>
          </a:p>
          <a:p>
            <a:pPr marL="0" indent="0">
              <a:buNone/>
            </a:pPr>
            <a:r>
              <a:rPr lang="de-DE" sz="2000" dirty="0"/>
              <a:t>Es gibt eine Musterlösung. Allerdings endet das Programm nie, es muss abgebrochen werden. Die Lösung dieses Problems erfolgt später</a:t>
            </a:r>
            <a:r>
              <a:rPr lang="de-DE" sz="2000" dirty="0" smtClean="0"/>
              <a:t>.</a:t>
            </a:r>
            <a:endParaRPr lang="de-DE" sz="20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58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0418383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76672"/>
            <a:ext cx="7772400" cy="1275928"/>
          </a:xfrm>
        </p:spPr>
        <p:txBody>
          <a:bodyPr/>
          <a:lstStyle/>
          <a:p>
            <a:r>
              <a:rPr lang="de-DE" dirty="0" smtClean="0"/>
              <a:t>Anforderungen an Sie,</a:t>
            </a:r>
            <a:br>
              <a:rPr lang="de-DE" dirty="0" smtClean="0"/>
            </a:br>
            <a:r>
              <a:rPr lang="de-DE" dirty="0" smtClean="0"/>
              <a:t>den Software Engineer</a:t>
            </a:r>
            <a:endParaRPr lang="de-DE" dirty="0"/>
          </a:p>
        </p:txBody>
      </p:sp>
      <p:sp>
        <p:nvSpPr>
          <p:cNvPr id="3" name="Inhaltsplatzhalter 2"/>
          <p:cNvSpPr>
            <a:spLocks noGrp="1"/>
          </p:cNvSpPr>
          <p:nvPr>
            <p:ph idx="1"/>
          </p:nvPr>
        </p:nvSpPr>
        <p:spPr>
          <a:xfrm>
            <a:off x="685800" y="1844824"/>
            <a:ext cx="7772400" cy="4251176"/>
          </a:xfrm>
        </p:spPr>
        <p:txBody>
          <a:bodyPr/>
          <a:lstStyle/>
          <a:p>
            <a:pPr marL="0" indent="0">
              <a:buNone/>
            </a:pPr>
            <a:r>
              <a:rPr lang="de-DE" sz="2000" dirty="0"/>
              <a:t>Unterwerfen Sie Ihre Lösungen und besonders die Musterlösungen einem kritischen Blick und messen Sie sie an den Forderungen, die </a:t>
            </a:r>
            <a:r>
              <a:rPr lang="de-DE" sz="2000" dirty="0" smtClean="0"/>
              <a:t>auf der vorigen Folie </a:t>
            </a:r>
            <a:r>
              <a:rPr lang="de-DE" sz="2000" dirty="0"/>
              <a:t>aufgestellt wurden.</a:t>
            </a:r>
            <a:br>
              <a:rPr lang="de-DE" sz="2000" dirty="0"/>
            </a:br>
            <a:r>
              <a:rPr lang="de-DE" sz="2000" dirty="0"/>
              <a:t>Sagen Sie nicht, das seien nur Wegwerfprogramme. Ziel dieses Kurses ist </a:t>
            </a:r>
            <a:r>
              <a:rPr lang="de-DE" sz="2000" dirty="0" smtClean="0"/>
              <a:t>auch die </a:t>
            </a:r>
            <a:r>
              <a:rPr lang="de-DE" sz="2000" dirty="0"/>
              <a:t>sorgfältige Durchführung des gesamten </a:t>
            </a:r>
            <a:r>
              <a:rPr lang="de-DE" sz="2000" dirty="0" smtClean="0"/>
              <a:t>Software-Entwicklungs-zyklus</a:t>
            </a:r>
            <a:r>
              <a:rPr lang="de-DE" sz="2000" dirty="0"/>
              <a:t>, soweit es die Sprache Ada selbst </a:t>
            </a:r>
            <a:r>
              <a:rPr lang="de-DE" sz="2000" dirty="0" smtClean="0"/>
              <a:t>betrifft</a:t>
            </a:r>
            <a:r>
              <a:rPr lang="de-DE" sz="2000" dirty="0"/>
              <a:t>.</a:t>
            </a:r>
            <a:endParaRPr lang="de-DE" sz="2000" dirty="0" smtClean="0"/>
          </a:p>
          <a:p>
            <a:pPr marL="0" indent="0" algn="ctr">
              <a:buNone/>
              <a:defRPr/>
            </a:pPr>
            <a:r>
              <a:rPr lang="de-DE" sz="2000" b="1" dirty="0">
                <a:cs typeface="Courier New" panose="02070309020205020404" pitchFamily="49" charset="0"/>
              </a:rPr>
              <a:t>Warum </a:t>
            </a:r>
            <a:r>
              <a:rPr lang="de-DE" sz="2000" b="1" dirty="0" smtClean="0">
                <a:cs typeface="Courier New" panose="02070309020205020404" pitchFamily="49" charset="0"/>
              </a:rPr>
              <a:t>also sind </a:t>
            </a:r>
            <a:r>
              <a:rPr lang="de-DE" sz="2000" b="1" dirty="0">
                <a:cs typeface="Courier New" panose="02070309020205020404" pitchFamily="49" charset="0"/>
              </a:rPr>
              <a:t>Kommentare so wichtig?</a:t>
            </a:r>
          </a:p>
          <a:p>
            <a:pPr marL="0" indent="0">
              <a:buNone/>
              <a:defRPr/>
            </a:pPr>
            <a:r>
              <a:rPr lang="de-DE" sz="2000" dirty="0">
                <a:cs typeface="Courier New" panose="02070309020205020404" pitchFamily="49" charset="0"/>
              </a:rPr>
              <a:t>Programme verwenden einen Kode, und die Kommentare übersetzen diesen Kode in normale Sprache</a:t>
            </a:r>
            <a:r>
              <a:rPr lang="de-DE" sz="2000" dirty="0" smtClean="0">
                <a:cs typeface="Courier New" panose="02070309020205020404" pitchFamily="49" charset="0"/>
              </a:rPr>
              <a:t>. Dabei helfen aussagekräftige Namen. Vergessen </a:t>
            </a:r>
            <a:r>
              <a:rPr lang="de-DE" sz="2000" dirty="0">
                <a:cs typeface="Courier New" panose="02070309020205020404" pitchFamily="49" charset="0"/>
              </a:rPr>
              <a:t>Sie nicht den späteren Leser Ihrer Programme (das sind häufig Sie selbst).</a:t>
            </a:r>
          </a:p>
          <a:p>
            <a:pPr marL="0" indent="0" algn="ctr">
              <a:buNone/>
              <a:defRPr/>
            </a:pPr>
            <a:r>
              <a:rPr lang="de-DE" sz="2000" dirty="0">
                <a:solidFill>
                  <a:schemeClr val="accent2"/>
                </a:solidFill>
              </a:rPr>
              <a:t>Programmieren als menschliche Tätigkeit</a:t>
            </a:r>
          </a:p>
          <a:p>
            <a:pPr marL="0" indent="0" algn="ctr">
              <a:buNone/>
              <a:defRPr/>
            </a:pPr>
            <a:r>
              <a:rPr lang="de-DE" sz="2000" b="1" dirty="0">
                <a:cs typeface="Courier New" panose="02070309020205020404" pitchFamily="49" charset="0"/>
              </a:rPr>
              <a:t>Peer Reviews: </a:t>
            </a:r>
            <a:r>
              <a:rPr lang="de-DE" sz="2000" dirty="0">
                <a:cs typeface="Courier New" panose="02070309020205020404" pitchFamily="49" charset="0"/>
              </a:rPr>
              <a:t>Lassen Ihren Kode von Kollegen lesen</a:t>
            </a:r>
            <a:r>
              <a:rPr lang="de-DE" sz="2000" dirty="0" smtClean="0">
                <a:cs typeface="Courier New" panose="02070309020205020404" pitchFamily="49" charset="0"/>
              </a:rPr>
              <a:t>.</a:t>
            </a:r>
            <a:endParaRPr lang="de-DE" sz="2000" dirty="0">
              <a:cs typeface="Courier New" panose="02070309020205020404" pitchFamily="49" charset="0"/>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5</a:t>
            </a:fld>
            <a:endParaRPr lang="de-DE" dirty="0"/>
          </a:p>
        </p:txBody>
      </p:sp>
    </p:spTree>
    <p:extLst>
      <p:ext uri="{BB962C8B-B14F-4D97-AF65-F5344CB8AC3E}">
        <p14:creationId xmlns:p14="http://schemas.microsoft.com/office/powerpoint/2010/main" val="33427166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Flughafen</a:t>
            </a:r>
            <a:endParaRPr lang="de-DE" dirty="0"/>
          </a:p>
        </p:txBody>
      </p:sp>
      <p:sp>
        <p:nvSpPr>
          <p:cNvPr id="3" name="Inhaltsplatzhalter 2"/>
          <p:cNvSpPr>
            <a:spLocks noGrp="1"/>
          </p:cNvSpPr>
          <p:nvPr>
            <p:ph idx="1"/>
          </p:nvPr>
        </p:nvSpPr>
        <p:spPr>
          <a:xfrm>
            <a:off x="685800" y="1968624"/>
            <a:ext cx="7772400" cy="4124672"/>
          </a:xfrm>
        </p:spPr>
        <p:txBody>
          <a:bodyPr/>
          <a:lstStyle/>
          <a:p>
            <a:pPr marL="0" indent="0">
              <a:buNone/>
            </a:pPr>
            <a:r>
              <a:rPr lang="de-DE" sz="1600" dirty="0" smtClean="0">
                <a:cs typeface="Courier New" panose="02070309020205020404" pitchFamily="49" charset="0"/>
              </a:rPr>
              <a:t>Es gibt eine Reihe von Checkin-Schaltern; jeder Schalter kennt seine Identität über die Diskriminante; die Checkin-Dauer wird anhand des Gepäck gemessen:</a:t>
            </a:r>
            <a:endParaRPr lang="de-DE" sz="1600" dirty="0">
              <a:cs typeface="Courier New" panose="02070309020205020404" pitchFamily="49" charset="0"/>
            </a:endParaRPr>
          </a:p>
          <a:p>
            <a:pPr marL="357188" indent="0">
              <a:buNone/>
            </a:pPr>
            <a:r>
              <a:rPr lang="de-DE" sz="1400" b="1" dirty="0" smtClean="0">
                <a:latin typeface="Courier New" panose="02070309020205020404" pitchFamily="49" charset="0"/>
                <a:cs typeface="Courier New" panose="02070309020205020404" pitchFamily="49" charset="0"/>
              </a:rPr>
              <a:t>task </a:t>
            </a:r>
            <a:r>
              <a:rPr lang="de-DE" sz="1400" b="1" dirty="0">
                <a:latin typeface="Courier New" panose="02070309020205020404" pitchFamily="49" charset="0"/>
                <a:cs typeface="Courier New" panose="02070309020205020404" pitchFamily="49" charset="0"/>
              </a:rPr>
              <a:t>type </a:t>
            </a:r>
            <a:r>
              <a:rPr lang="de-DE" sz="1400" dirty="0">
                <a:latin typeface="Courier New" panose="02070309020205020404" pitchFamily="49" charset="0"/>
                <a:cs typeface="Courier New" panose="02070309020205020404" pitchFamily="49" charset="0"/>
              </a:rPr>
              <a:t>Schalter (Index: Schalterindex := Schalterindex'First) </a:t>
            </a:r>
            <a:r>
              <a:rPr lang="de-DE" sz="1400" b="1" dirty="0" smtClean="0">
                <a:latin typeface="Courier New" panose="02070309020205020404" pitchFamily="49" charset="0"/>
                <a:cs typeface="Courier New" panose="02070309020205020404" pitchFamily="49" charset="0"/>
              </a:rPr>
              <a:t>is</a:t>
            </a:r>
            <a:br>
              <a:rPr lang="de-DE" sz="1400" b="1"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  entry</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Checkin (Name: Fluggast.Name; Gepäck: Duration</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end</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Schalter;</a:t>
            </a:r>
          </a:p>
          <a:p>
            <a:pPr marL="357188" indent="0">
              <a:buNone/>
            </a:pPr>
            <a:r>
              <a:rPr lang="de-DE" sz="1400" dirty="0" smtClean="0">
                <a:latin typeface="Courier New" panose="02070309020205020404" pitchFamily="49" charset="0"/>
                <a:cs typeface="Courier New" panose="02070309020205020404" pitchFamily="49" charset="0"/>
              </a:rPr>
              <a:t>Schalterreihe</a:t>
            </a: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constant</a:t>
            </a: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array</a:t>
            </a:r>
            <a:r>
              <a:rPr lang="de-DE" sz="1400" dirty="0">
                <a:latin typeface="Courier New" panose="02070309020205020404" pitchFamily="49" charset="0"/>
                <a:cs typeface="Courier New" panose="02070309020205020404" pitchFamily="49" charset="0"/>
              </a:rPr>
              <a:t> (Schalterindex) </a:t>
            </a:r>
            <a:r>
              <a:rPr lang="de-DE" sz="1400" b="1" dirty="0">
                <a:latin typeface="Courier New" panose="02070309020205020404" pitchFamily="49" charset="0"/>
                <a:cs typeface="Courier New" panose="02070309020205020404" pitchFamily="49" charset="0"/>
              </a:rPr>
              <a:t>of</a:t>
            </a:r>
            <a:r>
              <a:rPr lang="de-DE" sz="1400" dirty="0">
                <a:latin typeface="Courier New" panose="02070309020205020404" pitchFamily="49" charset="0"/>
                <a:cs typeface="Courier New" panose="02070309020205020404" pitchFamily="49" charset="0"/>
              </a:rPr>
              <a:t> Schalter </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a:t>
            </a:r>
            <a:r>
              <a:rPr lang="de-DE" sz="1400" b="1" dirty="0">
                <a:solidFill>
                  <a:schemeClr val="accent2"/>
                </a:solidFill>
                <a:latin typeface="Courier New" panose="02070309020205020404" pitchFamily="49" charset="0"/>
                <a:cs typeface="Courier New" panose="02070309020205020404" pitchFamily="49" charset="0"/>
              </a:rPr>
              <a:t>for</a:t>
            </a:r>
            <a:r>
              <a:rPr lang="de-DE" sz="1400" dirty="0">
                <a:solidFill>
                  <a:schemeClr val="accent2"/>
                </a:solidFill>
                <a:latin typeface="Courier New" panose="02070309020205020404" pitchFamily="49" charset="0"/>
                <a:cs typeface="Courier New" panose="02070309020205020404" pitchFamily="49" charset="0"/>
              </a:rPr>
              <a:t> Index </a:t>
            </a:r>
            <a:r>
              <a:rPr lang="de-DE" sz="1400" b="1" dirty="0">
                <a:solidFill>
                  <a:schemeClr val="accent2"/>
                </a:solidFill>
                <a:latin typeface="Courier New" panose="02070309020205020404" pitchFamily="49" charset="0"/>
                <a:cs typeface="Courier New" panose="02070309020205020404" pitchFamily="49" charset="0"/>
              </a:rPr>
              <a:t>in</a:t>
            </a:r>
            <a:r>
              <a:rPr lang="de-DE" sz="1400" dirty="0">
                <a:solidFill>
                  <a:schemeClr val="accent2"/>
                </a:solidFill>
                <a:latin typeface="Courier New" panose="02070309020205020404" pitchFamily="49" charset="0"/>
                <a:cs typeface="Courier New" panose="02070309020205020404" pitchFamily="49" charset="0"/>
              </a:rPr>
              <a:t> Schalterindex </a:t>
            </a:r>
            <a:r>
              <a:rPr lang="de-DE" sz="1400" dirty="0">
                <a:latin typeface="Courier New" panose="02070309020205020404" pitchFamily="49" charset="0"/>
                <a:cs typeface="Courier New" panose="02070309020205020404" pitchFamily="49" charset="0"/>
              </a:rPr>
              <a:t>=&gt; </a:t>
            </a:r>
            <a:r>
              <a:rPr lang="de-DE" sz="1400" dirty="0" smtClean="0">
                <a:solidFill>
                  <a:srgbClr val="FF0000"/>
                </a:solidFill>
                <a:latin typeface="Courier New" panose="02070309020205020404" pitchFamily="49" charset="0"/>
                <a:cs typeface="Courier New" panose="02070309020205020404" pitchFamily="49" charset="0"/>
              </a:rPr>
              <a:t>Initialausdruck</a:t>
            </a:r>
            <a:r>
              <a:rPr lang="de-DE" sz="1400" dirty="0" smtClean="0">
                <a:latin typeface="Courier New" panose="02070309020205020404" pitchFamily="49" charset="0"/>
                <a:cs typeface="Courier New" panose="02070309020205020404" pitchFamily="49" charset="0"/>
              </a:rPr>
              <a:t>);</a:t>
            </a:r>
            <a:endParaRPr lang="de-DE" sz="1400" dirty="0">
              <a:latin typeface="Courier New" panose="02070309020205020404" pitchFamily="49" charset="0"/>
              <a:cs typeface="Courier New" panose="02070309020205020404" pitchFamily="49" charset="0"/>
            </a:endParaRPr>
          </a:p>
          <a:p>
            <a:pPr marL="0" indent="0">
              <a:buNone/>
            </a:pPr>
            <a:r>
              <a:rPr lang="de-DE" sz="1600" dirty="0" smtClean="0">
                <a:cs typeface="Courier New" panose="02070309020205020404" pitchFamily="49" charset="0"/>
              </a:rPr>
              <a:t>Die große gemeinsame Warteschlange: Der Fluggast stellt sich an. Sobald er an der Spitze angekommen ist, erfährt er, welcher Schalter frei ist und geht dorthin:</a:t>
            </a:r>
          </a:p>
          <a:p>
            <a:pPr marL="357188" indent="0">
              <a:buNone/>
            </a:pPr>
            <a:r>
              <a:rPr lang="de-DE" sz="1400" b="1" dirty="0" smtClean="0">
                <a:latin typeface="Courier New" panose="02070309020205020404" pitchFamily="49" charset="0"/>
                <a:cs typeface="Courier New" panose="02070309020205020404" pitchFamily="49" charset="0"/>
              </a:rPr>
              <a:t>task</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Warteschlange </a:t>
            </a:r>
            <a:r>
              <a:rPr lang="de-DE" sz="1400" b="1" dirty="0" smtClean="0">
                <a:latin typeface="Courier New" panose="02070309020205020404" pitchFamily="49" charset="0"/>
                <a:cs typeface="Courier New" panose="02070309020205020404" pitchFamily="49" charset="0"/>
              </a:rPr>
              <a:t>is</a:t>
            </a:r>
            <a:br>
              <a:rPr lang="de-DE" sz="1400" b="1"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entry</a:t>
            </a:r>
            <a:r>
              <a:rPr lang="de-DE" sz="1400" dirty="0">
                <a:latin typeface="Courier New" panose="02070309020205020404" pitchFamily="49" charset="0"/>
                <a:cs typeface="Courier New" panose="02070309020205020404" pitchFamily="49" charset="0"/>
              </a:rPr>
              <a:t> Anstellen (Name : Fluggast.Name; Wohin: </a:t>
            </a:r>
            <a:r>
              <a:rPr lang="de-DE" sz="1400" b="1" dirty="0">
                <a:latin typeface="Courier New" panose="02070309020205020404" pitchFamily="49" charset="0"/>
                <a:cs typeface="Courier New" panose="02070309020205020404" pitchFamily="49" charset="0"/>
              </a:rPr>
              <a:t>out</a:t>
            </a:r>
            <a:r>
              <a:rPr lang="de-DE" sz="1400" dirty="0">
                <a:latin typeface="Courier New" panose="02070309020205020404" pitchFamily="49" charset="0"/>
                <a:cs typeface="Courier New" panose="02070309020205020404" pitchFamily="49" charset="0"/>
              </a:rPr>
              <a:t> Schalterindex</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entry</a:t>
            </a:r>
            <a:r>
              <a:rPr lang="de-DE" sz="1400" dirty="0">
                <a:latin typeface="Courier New" panose="02070309020205020404" pitchFamily="49" charset="0"/>
                <a:cs typeface="Courier New" panose="02070309020205020404" pitchFamily="49" charset="0"/>
              </a:rPr>
              <a:t> Bin_Frei  (Index: Schalterindex</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end</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Warteschlange</a:t>
            </a:r>
            <a:r>
              <a:rPr lang="de-DE" sz="1400" dirty="0" smtClean="0">
                <a:latin typeface="Courier New" panose="02070309020205020404" pitchFamily="49" charset="0"/>
                <a:cs typeface="Courier New" panose="02070309020205020404" pitchFamily="49" charset="0"/>
              </a:rPr>
              <a:t>;</a:t>
            </a:r>
          </a:p>
          <a:p>
            <a:pPr marL="0" indent="0">
              <a:buNone/>
            </a:pPr>
            <a:r>
              <a:rPr lang="de-DE" sz="1600" dirty="0" smtClean="0">
                <a:cs typeface="Courier New" panose="02070309020205020404" pitchFamily="49" charset="0"/>
              </a:rPr>
              <a:t>Jeder Schalter signalisiert der Warteschlange, wenn er frei ist (</a:t>
            </a:r>
            <a:r>
              <a:rPr lang="de-DE" sz="1400" dirty="0" smtClean="0">
                <a:solidFill>
                  <a:srgbClr val="000000"/>
                </a:solidFill>
                <a:latin typeface="Courier New" panose="02070309020205020404" pitchFamily="49" charset="0"/>
                <a:cs typeface="Courier New" panose="02070309020205020404" pitchFamily="49" charset="0"/>
              </a:rPr>
              <a:t>Bin_Frei</a:t>
            </a:r>
            <a:r>
              <a:rPr lang="de-DE" sz="1600" dirty="0" smtClean="0">
                <a:cs typeface="Courier New" panose="02070309020205020404" pitchFamily="49" charset="0"/>
              </a:rPr>
              <a:t>).</a:t>
            </a:r>
          </a:p>
          <a:p>
            <a:pPr marL="0" indent="0">
              <a:buNone/>
            </a:pPr>
            <a:r>
              <a:rPr lang="de-DE" sz="1600" dirty="0" smtClean="0">
                <a:cs typeface="Courier New" panose="02070309020205020404" pitchFamily="49" charset="0"/>
              </a:rPr>
              <a:t>Die Initialisierung der Warteschlange mit </a:t>
            </a:r>
            <a:r>
              <a:rPr lang="en-US" sz="1600" dirty="0" smtClean="0">
                <a:solidFill>
                  <a:schemeClr val="accent2"/>
                </a:solidFill>
                <a:cs typeface="Courier New" panose="02070309020205020404" pitchFamily="49" charset="0"/>
              </a:rPr>
              <a:t>Iterator</a:t>
            </a:r>
            <a:r>
              <a:rPr lang="en-US" sz="1600" dirty="0" smtClean="0">
                <a:cs typeface="Courier New" panose="02070309020205020404" pitchFamily="49" charset="0"/>
              </a:rPr>
              <a:t> </a:t>
            </a:r>
            <a:r>
              <a:rPr lang="en-US" sz="1600" dirty="0">
                <a:cs typeface="Courier New" panose="02070309020205020404" pitchFamily="49" charset="0"/>
              </a:rPr>
              <a:t>(</a:t>
            </a:r>
            <a:r>
              <a:rPr lang="en-US" sz="1600" i="1" dirty="0">
                <a:cs typeface="Courier New" panose="02070309020205020404" pitchFamily="49" charset="0"/>
              </a:rPr>
              <a:t>iterated_component_association</a:t>
            </a:r>
            <a:r>
              <a:rPr lang="en-US" sz="1600" dirty="0" smtClean="0">
                <a:cs typeface="Courier New" panose="02070309020205020404" pitchFamily="49" charset="0"/>
              </a:rPr>
              <a:t>) </a:t>
            </a:r>
            <a:r>
              <a:rPr lang="de-DE" sz="1600" dirty="0" smtClean="0">
                <a:cs typeface="Courier New" panose="02070309020205020404" pitchFamily="49" charset="0"/>
              </a:rPr>
              <a:t>ist </a:t>
            </a:r>
            <a:r>
              <a:rPr lang="de-DE" sz="1600" dirty="0" smtClean="0">
                <a:solidFill>
                  <a:srgbClr val="C00000"/>
                </a:solidFill>
                <a:cs typeface="Courier New" panose="02070309020205020404" pitchFamily="49" charset="0"/>
              </a:rPr>
              <a:t>Ada 2022</a:t>
            </a:r>
            <a:r>
              <a:rPr lang="de-DE" sz="1600" dirty="0" smtClean="0">
                <a:cs typeface="Courier New" panose="02070309020205020404" pitchFamily="49" charset="0"/>
              </a:rPr>
              <a:t>. Wie wird der </a:t>
            </a:r>
            <a:r>
              <a:rPr lang="de-DE" sz="1600" dirty="0" smtClean="0">
                <a:solidFill>
                  <a:srgbClr val="FF0000"/>
                </a:solidFill>
                <a:cs typeface="Courier New" panose="02070309020205020404" pitchFamily="49" charset="0"/>
              </a:rPr>
              <a:t>Initialausdruck</a:t>
            </a:r>
            <a:r>
              <a:rPr lang="de-DE" sz="1600" dirty="0" smtClean="0">
                <a:cs typeface="Courier New" panose="02070309020205020404" pitchFamily="49" charset="0"/>
              </a:rPr>
              <a:t> definiert?</a:t>
            </a:r>
            <a:endParaRPr lang="de-DE" sz="1600" dirty="0">
              <a:cs typeface="Courier New" panose="02070309020205020404" pitchFamily="49" charset="0"/>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59</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6197161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Fluggast</a:t>
            </a:r>
            <a:endParaRPr lang="de-DE" dirty="0"/>
          </a:p>
        </p:txBody>
      </p:sp>
      <p:sp>
        <p:nvSpPr>
          <p:cNvPr id="3" name="Inhaltsplatzhalter 2"/>
          <p:cNvSpPr>
            <a:spLocks noGrp="1"/>
          </p:cNvSpPr>
          <p:nvPr>
            <p:ph idx="1"/>
          </p:nvPr>
        </p:nvSpPr>
        <p:spPr>
          <a:xfrm>
            <a:off x="467544" y="1981200"/>
            <a:ext cx="8208912" cy="4114800"/>
          </a:xfrm>
        </p:spPr>
        <p:txBody>
          <a:bodyPr/>
          <a:lstStyle/>
          <a:p>
            <a:pPr marL="0" lvl="0" indent="0">
              <a:buNone/>
            </a:pPr>
            <a:r>
              <a:rPr lang="de-DE" sz="1800" dirty="0" smtClean="0">
                <a:solidFill>
                  <a:srgbClr val="000000"/>
                </a:solidFill>
                <a:cs typeface="Courier New" panose="02070309020205020404" pitchFamily="49" charset="0"/>
              </a:rPr>
              <a:t>Jeder Fluggast wird durch einen eigenen Prozess definiert und </a:t>
            </a:r>
            <a:r>
              <a:rPr lang="de-DE" sz="1800" dirty="0">
                <a:cs typeface="Courier New" panose="02070309020205020404" pitchFamily="49" charset="0"/>
              </a:rPr>
              <a:t>kennt seine Identität über die </a:t>
            </a:r>
            <a:r>
              <a:rPr lang="de-DE" sz="1800" dirty="0" smtClean="0">
                <a:cs typeface="Courier New" panose="02070309020205020404" pitchFamily="49" charset="0"/>
              </a:rPr>
              <a:t>Diskriminante (genau wie die Schalter):</a:t>
            </a:r>
            <a:endParaRPr lang="de-DE" sz="1800" dirty="0" smtClean="0">
              <a:solidFill>
                <a:srgbClr val="000000"/>
              </a:solidFill>
              <a:cs typeface="Courier New" panose="02070309020205020404" pitchFamily="49" charset="0"/>
            </a:endParaRPr>
          </a:p>
          <a:p>
            <a:pPr marL="357188" lvl="0" indent="0">
              <a:buNone/>
            </a:pPr>
            <a:r>
              <a:rPr lang="de-DE" sz="1600" b="1" dirty="0" smtClean="0">
                <a:solidFill>
                  <a:srgbClr val="000000"/>
                </a:solidFill>
                <a:latin typeface="Courier New" panose="02070309020205020404" pitchFamily="49" charset="0"/>
                <a:cs typeface="Courier New" panose="02070309020205020404" pitchFamily="49" charset="0"/>
              </a:rPr>
              <a:t>task</a:t>
            </a:r>
            <a:r>
              <a:rPr lang="de-DE" sz="1600" dirty="0" smtClean="0">
                <a:solidFill>
                  <a:srgbClr val="000000"/>
                </a:solidFill>
                <a:latin typeface="Courier New" panose="02070309020205020404" pitchFamily="49" charset="0"/>
                <a:cs typeface="Courier New" panose="02070309020205020404" pitchFamily="49" charset="0"/>
              </a:rPr>
              <a:t> </a:t>
            </a:r>
            <a:r>
              <a:rPr lang="de-DE" sz="1600" b="1" dirty="0">
                <a:solidFill>
                  <a:srgbClr val="000000"/>
                </a:solidFill>
                <a:latin typeface="Courier New" panose="02070309020205020404" pitchFamily="49" charset="0"/>
                <a:cs typeface="Courier New" panose="02070309020205020404" pitchFamily="49" charset="0"/>
              </a:rPr>
              <a:t>type</a:t>
            </a:r>
            <a:r>
              <a:rPr lang="de-DE" sz="1600" dirty="0">
                <a:solidFill>
                  <a:srgbClr val="000000"/>
                </a:solidFill>
                <a:latin typeface="Courier New" panose="02070309020205020404" pitchFamily="49" charset="0"/>
                <a:cs typeface="Courier New" panose="02070309020205020404" pitchFamily="49" charset="0"/>
              </a:rPr>
              <a:t> Gast (Mein_Name: Name := Name'First);</a:t>
            </a:r>
          </a:p>
          <a:p>
            <a:pPr marL="357188" lvl="0" indent="0">
              <a:buNone/>
            </a:pPr>
            <a:r>
              <a:rPr lang="de-DE" sz="1600" dirty="0" smtClean="0">
                <a:solidFill>
                  <a:srgbClr val="000000"/>
                </a:solidFill>
                <a:latin typeface="Courier New" panose="02070309020205020404" pitchFamily="49" charset="0"/>
                <a:cs typeface="Courier New" panose="02070309020205020404" pitchFamily="49" charset="0"/>
              </a:rPr>
              <a:t>Alle_Gäste</a:t>
            </a:r>
            <a:r>
              <a:rPr lang="de-DE" sz="1600" dirty="0">
                <a:solidFill>
                  <a:srgbClr val="000000"/>
                </a:solidFill>
                <a:latin typeface="Courier New" panose="02070309020205020404" pitchFamily="49" charset="0"/>
                <a:cs typeface="Courier New" panose="02070309020205020404" pitchFamily="49" charset="0"/>
              </a:rPr>
              <a:t>: </a:t>
            </a:r>
            <a:r>
              <a:rPr lang="de-DE" sz="1600" b="1" dirty="0">
                <a:solidFill>
                  <a:srgbClr val="000000"/>
                </a:solidFill>
                <a:latin typeface="Courier New" panose="02070309020205020404" pitchFamily="49" charset="0"/>
                <a:cs typeface="Courier New" panose="02070309020205020404" pitchFamily="49" charset="0"/>
              </a:rPr>
              <a:t>constant</a:t>
            </a:r>
            <a:r>
              <a:rPr lang="de-DE" sz="1600" dirty="0">
                <a:solidFill>
                  <a:srgbClr val="000000"/>
                </a:solidFill>
                <a:latin typeface="Courier New" panose="02070309020205020404" pitchFamily="49" charset="0"/>
                <a:cs typeface="Courier New" panose="02070309020205020404" pitchFamily="49" charset="0"/>
              </a:rPr>
              <a:t> </a:t>
            </a:r>
            <a:r>
              <a:rPr lang="de-DE" sz="1600" b="1" dirty="0">
                <a:solidFill>
                  <a:srgbClr val="000000"/>
                </a:solidFill>
                <a:latin typeface="Courier New" panose="02070309020205020404" pitchFamily="49" charset="0"/>
                <a:cs typeface="Courier New" panose="02070309020205020404" pitchFamily="49" charset="0"/>
              </a:rPr>
              <a:t>array</a:t>
            </a:r>
            <a:r>
              <a:rPr lang="de-DE" sz="1600" dirty="0">
                <a:solidFill>
                  <a:srgbClr val="000000"/>
                </a:solidFill>
                <a:latin typeface="Courier New" panose="02070309020205020404" pitchFamily="49" charset="0"/>
                <a:cs typeface="Courier New" panose="02070309020205020404" pitchFamily="49" charset="0"/>
              </a:rPr>
              <a:t> (Name) </a:t>
            </a:r>
            <a:r>
              <a:rPr lang="de-DE" sz="1600" b="1" dirty="0">
                <a:solidFill>
                  <a:srgbClr val="000000"/>
                </a:solidFill>
                <a:latin typeface="Courier New" panose="02070309020205020404" pitchFamily="49" charset="0"/>
                <a:cs typeface="Courier New" panose="02070309020205020404" pitchFamily="49" charset="0"/>
              </a:rPr>
              <a:t>of</a:t>
            </a:r>
            <a:r>
              <a:rPr lang="de-DE" sz="1600" dirty="0">
                <a:solidFill>
                  <a:srgbClr val="000000"/>
                </a:solidFill>
                <a:latin typeface="Courier New" panose="02070309020205020404" pitchFamily="49" charset="0"/>
                <a:cs typeface="Courier New" panose="02070309020205020404" pitchFamily="49" charset="0"/>
              </a:rPr>
              <a:t> Gast </a:t>
            </a:r>
            <a:r>
              <a:rPr lang="de-DE" sz="1600" dirty="0" smtClean="0">
                <a:solidFill>
                  <a:srgbClr val="000000"/>
                </a:solidFill>
                <a:latin typeface="Courier New" panose="02070309020205020404" pitchFamily="49" charset="0"/>
                <a:cs typeface="Courier New" panose="02070309020205020404" pitchFamily="49" charset="0"/>
              </a:rPr>
              <a:t>:=</a:t>
            </a:r>
            <a:br>
              <a:rPr lang="de-DE" sz="1600"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a:t>
            </a:r>
            <a:r>
              <a:rPr lang="de-DE" sz="1600" dirty="0">
                <a:solidFill>
                  <a:srgbClr val="000000"/>
                </a:solidFill>
                <a:latin typeface="Courier New" panose="02070309020205020404" pitchFamily="49" charset="0"/>
                <a:cs typeface="Courier New" panose="02070309020205020404" pitchFamily="49" charset="0"/>
              </a:rPr>
              <a:t>(</a:t>
            </a:r>
            <a:r>
              <a:rPr lang="de-DE" sz="1600" b="1" dirty="0">
                <a:solidFill>
                  <a:srgbClr val="000000"/>
                </a:solidFill>
                <a:latin typeface="Courier New" panose="02070309020205020404" pitchFamily="49" charset="0"/>
                <a:cs typeface="Courier New" panose="02070309020205020404" pitchFamily="49" charset="0"/>
              </a:rPr>
              <a:t>for</a:t>
            </a:r>
            <a:r>
              <a:rPr lang="de-DE" sz="1600" dirty="0">
                <a:solidFill>
                  <a:srgbClr val="000000"/>
                </a:solidFill>
                <a:latin typeface="Courier New" panose="02070309020205020404" pitchFamily="49" charset="0"/>
                <a:cs typeface="Courier New" panose="02070309020205020404" pitchFamily="49" charset="0"/>
              </a:rPr>
              <a:t> Mein_Name in Name </a:t>
            </a:r>
            <a:r>
              <a:rPr lang="de-DE" sz="1600" dirty="0" smtClean="0">
                <a:solidFill>
                  <a:srgbClr val="000000"/>
                </a:solidFill>
                <a:latin typeface="Courier New" panose="02070309020205020404" pitchFamily="49" charset="0"/>
                <a:cs typeface="Courier New" panose="02070309020205020404" pitchFamily="49" charset="0"/>
              </a:rPr>
              <a:t>=&gt; …);</a:t>
            </a:r>
          </a:p>
          <a:p>
            <a:pPr marL="0" lvl="0" indent="0">
              <a:buNone/>
            </a:pPr>
            <a:r>
              <a:rPr lang="de-DE" sz="1800" dirty="0" smtClean="0">
                <a:solidFill>
                  <a:srgbClr val="000000"/>
                </a:solidFill>
                <a:cs typeface="Courier New" panose="02070309020205020404" pitchFamily="49" charset="0"/>
              </a:rPr>
              <a:t>Der Rumpf des Prozesses ist einfach:</a:t>
            </a:r>
          </a:p>
          <a:p>
            <a:pPr marL="357188" lvl="0" indent="0">
              <a:buNone/>
            </a:pPr>
            <a:r>
              <a:rPr lang="de-DE" sz="1600" b="1" dirty="0" smtClean="0">
                <a:solidFill>
                  <a:srgbClr val="000000"/>
                </a:solidFill>
                <a:latin typeface="Courier New" panose="02070309020205020404" pitchFamily="49" charset="0"/>
                <a:cs typeface="Courier New" panose="02070309020205020404" pitchFamily="49" charset="0"/>
              </a:rPr>
              <a:t>task </a:t>
            </a:r>
            <a:r>
              <a:rPr lang="de-DE" sz="1600" b="1" dirty="0">
                <a:solidFill>
                  <a:srgbClr val="000000"/>
                </a:solidFill>
                <a:latin typeface="Courier New" panose="02070309020205020404" pitchFamily="49" charset="0"/>
                <a:cs typeface="Courier New" panose="02070309020205020404" pitchFamily="49" charset="0"/>
              </a:rPr>
              <a:t>body </a:t>
            </a:r>
            <a:r>
              <a:rPr lang="de-DE" sz="1600" dirty="0">
                <a:solidFill>
                  <a:srgbClr val="000000"/>
                </a:solidFill>
                <a:latin typeface="Courier New" panose="02070309020205020404" pitchFamily="49" charset="0"/>
                <a:cs typeface="Courier New" panose="02070309020205020404" pitchFamily="49" charset="0"/>
              </a:rPr>
              <a:t>Gast </a:t>
            </a:r>
            <a:r>
              <a:rPr lang="de-DE" sz="1600" dirty="0" smtClean="0">
                <a:solidFill>
                  <a:srgbClr val="000000"/>
                </a:solidFill>
                <a:latin typeface="Courier New" panose="02070309020205020404" pitchFamily="49" charset="0"/>
                <a:cs typeface="Courier New" panose="02070309020205020404" pitchFamily="49" charset="0"/>
              </a:rPr>
              <a:t>is</a:t>
            </a:r>
            <a:br>
              <a:rPr lang="de-DE" sz="1600"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a:t>
            </a:r>
            <a:r>
              <a:rPr lang="de-DE" sz="1600" dirty="0">
                <a:solidFill>
                  <a:srgbClr val="000000"/>
                </a:solidFill>
                <a:latin typeface="Courier New" panose="02070309020205020404" pitchFamily="49" charset="0"/>
                <a:cs typeface="Courier New" panose="02070309020205020404" pitchFamily="49" charset="0"/>
              </a:rPr>
              <a:t>Wohin: </a:t>
            </a:r>
            <a:r>
              <a:rPr lang="de-DE" sz="1600" dirty="0" smtClean="0">
                <a:solidFill>
                  <a:srgbClr val="000000"/>
                </a:solidFill>
                <a:latin typeface="Courier New" panose="02070309020205020404" pitchFamily="49" charset="0"/>
                <a:cs typeface="Courier New" panose="02070309020205020404" pitchFamily="49" charset="0"/>
              </a:rPr>
              <a:t>Flughafen.Schalterindex;</a:t>
            </a:r>
            <a:br>
              <a:rPr lang="de-DE" sz="1600" dirty="0" smtClean="0">
                <a:solidFill>
                  <a:srgbClr val="000000"/>
                </a:solidFill>
                <a:latin typeface="Courier New" panose="02070309020205020404" pitchFamily="49" charset="0"/>
                <a:cs typeface="Courier New" panose="02070309020205020404" pitchFamily="49" charset="0"/>
              </a:rPr>
            </a:br>
            <a:r>
              <a:rPr lang="de-DE" sz="1600" b="1" dirty="0" smtClean="0">
                <a:solidFill>
                  <a:srgbClr val="000000"/>
                </a:solidFill>
                <a:latin typeface="Courier New" panose="02070309020205020404" pitchFamily="49" charset="0"/>
                <a:cs typeface="Courier New" panose="02070309020205020404" pitchFamily="49" charset="0"/>
              </a:rPr>
              <a:t>begin</a:t>
            </a:r>
            <a:r>
              <a:rPr lang="de-DE" sz="1600" dirty="0" smtClean="0">
                <a:solidFill>
                  <a:srgbClr val="000000"/>
                </a:solidFill>
                <a:latin typeface="Courier New" panose="02070309020205020404" pitchFamily="49" charset="0"/>
                <a:cs typeface="Courier New" panose="02070309020205020404" pitchFamily="49" charset="0"/>
              </a:rPr>
              <a:t/>
            </a:r>
            <a:br>
              <a:rPr lang="de-DE" sz="1600"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Flughafen.Warteschlange.Anstellen </a:t>
            </a:r>
            <a:r>
              <a:rPr lang="de-DE" sz="1600" dirty="0">
                <a:solidFill>
                  <a:srgbClr val="000000"/>
                </a:solidFill>
                <a:latin typeface="Courier New" panose="02070309020205020404" pitchFamily="49" charset="0"/>
                <a:cs typeface="Courier New" panose="02070309020205020404" pitchFamily="49" charset="0"/>
              </a:rPr>
              <a:t>(Mein_Name, Wohin</a:t>
            </a:r>
            <a:r>
              <a:rPr lang="de-DE" sz="1600" dirty="0" smtClean="0">
                <a:solidFill>
                  <a:srgbClr val="000000"/>
                </a:solidFill>
                <a:latin typeface="Courier New" panose="02070309020205020404" pitchFamily="49" charset="0"/>
                <a:cs typeface="Courier New" panose="02070309020205020404" pitchFamily="49" charset="0"/>
              </a:rPr>
              <a:t>);</a:t>
            </a:r>
            <a:br>
              <a:rPr lang="de-DE" sz="1600"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Flughafen.Schalterreihe </a:t>
            </a:r>
            <a:r>
              <a:rPr lang="de-DE" sz="1600" dirty="0">
                <a:solidFill>
                  <a:srgbClr val="000000"/>
                </a:solidFill>
                <a:latin typeface="Courier New" panose="02070309020205020404" pitchFamily="49" charset="0"/>
                <a:cs typeface="Courier New" panose="02070309020205020404" pitchFamily="49" charset="0"/>
              </a:rPr>
              <a:t>(Wohin).Checkin (Mein_Name, </a:t>
            </a:r>
            <a:r>
              <a:rPr lang="de-DE" sz="1600" dirty="0" smtClean="0">
                <a:solidFill>
                  <a:srgbClr val="000000"/>
                </a:solidFill>
                <a:latin typeface="Courier New" panose="02070309020205020404" pitchFamily="49" charset="0"/>
                <a:cs typeface="Courier New" panose="02070309020205020404" pitchFamily="49" charset="0"/>
              </a:rPr>
              <a:t>Gepäck);</a:t>
            </a:r>
            <a:br>
              <a:rPr lang="de-DE" sz="1600"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 </a:t>
            </a:r>
            <a:r>
              <a:rPr lang="de-DE" sz="1600" i="1" dirty="0" smtClean="0">
                <a:solidFill>
                  <a:srgbClr val="000000"/>
                </a:solidFill>
                <a:latin typeface="Courier New" panose="02070309020205020404" pitchFamily="49" charset="0"/>
                <a:cs typeface="Courier New" panose="02070309020205020404" pitchFamily="49" charset="0"/>
              </a:rPr>
              <a:t>Der Fluggast geht zur </a:t>
            </a:r>
            <a:r>
              <a:rPr lang="de-DE" sz="1600" i="1" dirty="0">
                <a:solidFill>
                  <a:srgbClr val="000000"/>
                </a:solidFill>
                <a:latin typeface="Courier New" panose="02070309020205020404" pitchFamily="49" charset="0"/>
                <a:cs typeface="Courier New" panose="02070309020205020404" pitchFamily="49" charset="0"/>
              </a:rPr>
              <a:t>Passkontrolle</a:t>
            </a:r>
            <a:r>
              <a:rPr lang="de-DE" sz="1600" i="1" dirty="0" smtClean="0">
                <a:solidFill>
                  <a:srgbClr val="000000"/>
                </a:solidFill>
                <a:latin typeface="Courier New" panose="02070309020205020404" pitchFamily="49" charset="0"/>
                <a:cs typeface="Courier New" panose="02070309020205020404" pitchFamily="49" charset="0"/>
              </a:rPr>
              <a:t>.</a:t>
            </a:r>
            <a:br>
              <a:rPr lang="de-DE" sz="1600" i="1" dirty="0" smtClean="0">
                <a:solidFill>
                  <a:srgbClr val="000000"/>
                </a:solidFill>
                <a:latin typeface="Courier New" panose="02070309020205020404" pitchFamily="49" charset="0"/>
                <a:cs typeface="Courier New" panose="02070309020205020404" pitchFamily="49" charset="0"/>
              </a:rPr>
            </a:br>
            <a:r>
              <a:rPr lang="de-DE" sz="1600" dirty="0" smtClean="0">
                <a:solidFill>
                  <a:srgbClr val="000000"/>
                </a:solidFill>
                <a:latin typeface="Courier New" panose="02070309020205020404" pitchFamily="49" charset="0"/>
                <a:cs typeface="Courier New" panose="02070309020205020404" pitchFamily="49" charset="0"/>
              </a:rPr>
              <a:t>  -- </a:t>
            </a:r>
            <a:r>
              <a:rPr lang="de-DE" sz="1600" i="1" dirty="0">
                <a:solidFill>
                  <a:srgbClr val="000000"/>
                </a:solidFill>
                <a:latin typeface="Courier New" panose="02070309020205020404" pitchFamily="49" charset="0"/>
                <a:cs typeface="Courier New" panose="02070309020205020404" pitchFamily="49" charset="0"/>
              </a:rPr>
              <a:t>Der Prozess endet hier</a:t>
            </a:r>
            <a:r>
              <a:rPr lang="de-DE" sz="1600" i="1" dirty="0" smtClean="0">
                <a:solidFill>
                  <a:srgbClr val="000000"/>
                </a:solidFill>
                <a:latin typeface="Courier New" panose="02070309020205020404" pitchFamily="49" charset="0"/>
                <a:cs typeface="Courier New" panose="02070309020205020404" pitchFamily="49" charset="0"/>
              </a:rPr>
              <a:t>.</a:t>
            </a:r>
            <a:br>
              <a:rPr lang="de-DE" sz="1600" i="1" dirty="0" smtClean="0">
                <a:solidFill>
                  <a:srgbClr val="000000"/>
                </a:solidFill>
                <a:latin typeface="Courier New" panose="02070309020205020404" pitchFamily="49" charset="0"/>
                <a:cs typeface="Courier New" panose="02070309020205020404" pitchFamily="49" charset="0"/>
              </a:rPr>
            </a:br>
            <a:r>
              <a:rPr lang="de-DE" sz="1600" b="1" dirty="0" smtClean="0">
                <a:solidFill>
                  <a:srgbClr val="000000"/>
                </a:solidFill>
                <a:latin typeface="Courier New" panose="02070309020205020404" pitchFamily="49" charset="0"/>
                <a:cs typeface="Courier New" panose="02070309020205020404" pitchFamily="49" charset="0"/>
              </a:rPr>
              <a:t>end</a:t>
            </a:r>
            <a:r>
              <a:rPr lang="de-DE" sz="1600" dirty="0" smtClean="0">
                <a:solidFill>
                  <a:srgbClr val="000000"/>
                </a:solidFill>
                <a:latin typeface="Courier New" panose="02070309020205020404" pitchFamily="49" charset="0"/>
                <a:cs typeface="Courier New" panose="02070309020205020404" pitchFamily="49" charset="0"/>
              </a:rPr>
              <a:t> </a:t>
            </a:r>
            <a:r>
              <a:rPr lang="de-DE" sz="1600" dirty="0">
                <a:solidFill>
                  <a:srgbClr val="000000"/>
                </a:solidFill>
                <a:latin typeface="Courier New" panose="02070309020205020404" pitchFamily="49" charset="0"/>
                <a:cs typeface="Courier New" panose="02070309020205020404" pitchFamily="49" charset="0"/>
              </a:rPr>
              <a:t>Gast</a:t>
            </a:r>
            <a:r>
              <a:rPr lang="de-DE" sz="1600" dirty="0" smtClean="0">
                <a:solidFill>
                  <a:srgbClr val="000000"/>
                </a:solidFill>
                <a:latin typeface="Courier New" panose="02070309020205020404" pitchFamily="49" charset="0"/>
                <a:cs typeface="Courier New" panose="02070309020205020404" pitchFamily="49" charset="0"/>
              </a:rPr>
              <a:t>;</a:t>
            </a:r>
          </a:p>
          <a:p>
            <a:pPr marL="0" lvl="0" indent="0">
              <a:buNone/>
            </a:pPr>
            <a:r>
              <a:rPr lang="de-DE" sz="1800" dirty="0" smtClean="0">
                <a:solidFill>
                  <a:srgbClr val="000000"/>
                </a:solidFill>
                <a:cs typeface="Courier New" panose="02070309020205020404" pitchFamily="49" charset="0"/>
              </a:rPr>
              <a:t>Die Prozesse beginnen sofort nach der Ausarbeitung (</a:t>
            </a:r>
            <a:r>
              <a:rPr lang="de-DE" sz="1800" i="1" dirty="0" smtClean="0">
                <a:solidFill>
                  <a:srgbClr val="000000"/>
                </a:solidFill>
                <a:cs typeface="Courier New" panose="02070309020205020404" pitchFamily="49" charset="0"/>
              </a:rPr>
              <a:t>elaboration</a:t>
            </a:r>
            <a:r>
              <a:rPr lang="de-DE" sz="1800" dirty="0" smtClean="0">
                <a:solidFill>
                  <a:srgbClr val="000000"/>
                </a:solidFill>
                <a:cs typeface="Courier New" panose="02070309020205020404" pitchFamily="49" charset="0"/>
              </a:rPr>
              <a:t>) zu laufen.</a:t>
            </a:r>
            <a:endParaRPr lang="de-DE" sz="1800" dirty="0">
              <a:solidFill>
                <a:srgbClr val="000000"/>
              </a:solidFill>
              <a:cs typeface="Courier New" panose="02070309020205020404" pitchFamily="49" charset="0"/>
            </a:endParaRP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60</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5811902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Flughafen</a:t>
            </a:r>
            <a:endParaRPr lang="de-DE" dirty="0"/>
          </a:p>
        </p:txBody>
      </p:sp>
      <p:sp>
        <p:nvSpPr>
          <p:cNvPr id="3" name="Inhaltsplatzhalter 2"/>
          <p:cNvSpPr>
            <a:spLocks noGrp="1"/>
          </p:cNvSpPr>
          <p:nvPr>
            <p:ph idx="1"/>
          </p:nvPr>
        </p:nvSpPr>
        <p:spPr>
          <a:xfrm>
            <a:off x="685800" y="1844824"/>
            <a:ext cx="7772400" cy="4251176"/>
          </a:xfrm>
        </p:spPr>
        <p:txBody>
          <a:bodyPr/>
          <a:lstStyle/>
          <a:p>
            <a:pPr marL="0" indent="0">
              <a:buNone/>
            </a:pPr>
            <a:r>
              <a:rPr lang="de-DE" sz="2400" dirty="0" smtClean="0"/>
              <a:t>Erstellen Sie mit diesen Angaben ein Design. Versuchen Sie, es zu übersetzen.</a:t>
            </a:r>
          </a:p>
          <a:p>
            <a:pPr marL="0" indent="0">
              <a:buNone/>
            </a:pPr>
            <a:r>
              <a:rPr lang="de-DE" sz="2400" dirty="0" smtClean="0"/>
              <a:t>Schreiben Sie die Rümpfe erst, sobald ihr Design fehlerfrei übersetzt wird.</a:t>
            </a:r>
          </a:p>
          <a:p>
            <a:pPr marL="0" indent="0">
              <a:buNone/>
            </a:pPr>
            <a:r>
              <a:rPr lang="de-DE" sz="2400" dirty="0" smtClean="0"/>
              <a:t>Widerstehen Sie dem Wunsch, die Rümpfe sofort zu schreiben. Ada kann allein anhand der Spezifikationen schon die Korrektheit des Designs überprüfen.</a:t>
            </a:r>
          </a:p>
          <a:p>
            <a:pPr marL="0" indent="0">
              <a:buNone/>
            </a:pPr>
            <a:r>
              <a:rPr lang="de-DE" sz="2400" dirty="0" smtClean="0"/>
              <a:t>Lassen Sie das Programm laufen. Achtung: Es könnten Ausarbeitungsprobleme auftreten.</a:t>
            </a:r>
          </a:p>
          <a:p>
            <a:pPr marL="0" indent="0">
              <a:buNone/>
            </a:pPr>
            <a:r>
              <a:rPr lang="de-DE" sz="2000" dirty="0"/>
              <a:t>Es gibt eine Musterlösung</a:t>
            </a:r>
            <a:r>
              <a:rPr lang="de-DE" sz="2000" dirty="0" smtClean="0"/>
              <a:t>. Allerdings endet das Programm nie, es muss abgebrochen werden. Die Lösung dieses Problems erfolgt gleich.</a:t>
            </a:r>
            <a:endParaRPr lang="de-DE" sz="20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61</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6071154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Grp="1" noChangeArrowheads="1"/>
          </p:cNvSpPr>
          <p:nvPr>
            <p:ph type="title"/>
          </p:nvPr>
        </p:nvSpPr>
        <p:spPr/>
        <p:txBody>
          <a:bodyPr/>
          <a:lstStyle/>
          <a:p>
            <a:pPr eaLnBrk="1" hangingPunct="1"/>
            <a:r>
              <a:rPr lang="de-DE" altLang="de-DE" dirty="0" smtClean="0"/>
              <a:t>Selektive Annahme beenden</a:t>
            </a:r>
          </a:p>
        </p:txBody>
      </p:sp>
      <p:sp>
        <p:nvSpPr>
          <p:cNvPr id="31749" name="Rectangle 3"/>
          <p:cNvSpPr>
            <a:spLocks noGrp="1" noChangeArrowheads="1"/>
          </p:cNvSpPr>
          <p:nvPr>
            <p:ph idx="1"/>
          </p:nvPr>
        </p:nvSpPr>
        <p:spPr>
          <a:xfrm>
            <a:off x="685800" y="1916832"/>
            <a:ext cx="7772400" cy="4331568"/>
          </a:xfrm>
        </p:spPr>
        <p:txBody>
          <a:bodyPr/>
          <a:lstStyle/>
          <a:p>
            <a:pPr marL="0" indent="0" eaLnBrk="1" hangingPunct="1">
              <a:lnSpc>
                <a:spcPct val="80000"/>
              </a:lnSpc>
              <a:buFontTx/>
              <a:buNone/>
            </a:pPr>
            <a:r>
              <a:rPr lang="de-DE" altLang="de-DE" sz="2000" dirty="0" smtClean="0"/>
              <a:t>In den Beispielen haben wir gesehen, dass die Kundenprozesse stets ordentlich beendet wurden. Die Dienstleisterprozesse dagegen konnten wegen der unendlichen Schleifen nicht beendet werden. Hierzu dient die Terminate-Alternative. </a:t>
            </a:r>
            <a:r>
              <a:rPr lang="de-DE" altLang="de-DE" sz="2000" dirty="0" smtClean="0">
                <a:solidFill>
                  <a:srgbClr val="FF0000"/>
                </a:solidFill>
              </a:rPr>
              <a:t>In diesem Fall sind die Delay-Alternative und der </a:t>
            </a:r>
            <a:r>
              <a:rPr lang="de-DE" altLang="de-DE" sz="1800" b="1" dirty="0" smtClean="0">
                <a:solidFill>
                  <a:srgbClr val="FF0000"/>
                </a:solidFill>
                <a:latin typeface="Courier New" pitchFamily="49" charset="0"/>
              </a:rPr>
              <a:t>else</a:t>
            </a:r>
            <a:r>
              <a:rPr lang="de-DE" altLang="de-DE" sz="2000" dirty="0" smtClean="0">
                <a:solidFill>
                  <a:srgbClr val="FF0000"/>
                </a:solidFill>
              </a:rPr>
              <a:t>-Zweig illegal.</a:t>
            </a:r>
          </a:p>
          <a:p>
            <a:pPr marL="442913" indent="0" eaLnBrk="1" hangingPunct="1">
              <a:lnSpc>
                <a:spcPct val="80000"/>
              </a:lnSpc>
              <a:buFontTx/>
              <a:buNone/>
            </a:pPr>
            <a:r>
              <a:rPr lang="de-DE" altLang="de-DE" sz="1800" b="1" dirty="0">
                <a:latin typeface="Courier New" pitchFamily="49" charset="0"/>
              </a:rPr>
              <a:t>l</a:t>
            </a:r>
            <a:r>
              <a:rPr lang="de-DE" altLang="de-DE" sz="1800" b="1" dirty="0" smtClean="0">
                <a:latin typeface="Courier New" pitchFamily="49" charset="0"/>
              </a:rPr>
              <a:t>oop</a:t>
            </a:r>
            <a:br>
              <a:rPr lang="de-DE" altLang="de-DE" sz="1800" b="1" dirty="0" smtClean="0">
                <a:latin typeface="Courier New" pitchFamily="49" charset="0"/>
              </a:rPr>
            </a:br>
            <a:r>
              <a:rPr lang="de-DE" altLang="de-DE" sz="1800" b="1" dirty="0" smtClean="0">
                <a:latin typeface="Courier New" pitchFamily="49" charset="0"/>
              </a:rPr>
              <a:t>  select</a:t>
            </a:r>
            <a:br>
              <a:rPr lang="de-DE" altLang="de-DE" sz="1800" b="1" dirty="0" smtClean="0">
                <a:latin typeface="Courier New" pitchFamily="49" charset="0"/>
              </a:rPr>
            </a:br>
            <a:r>
              <a:rPr lang="de-DE" altLang="de-DE" sz="1800" b="1" dirty="0" smtClean="0">
                <a:latin typeface="Courier New" pitchFamily="49" charset="0"/>
              </a:rPr>
              <a:t>    accept</a:t>
            </a:r>
            <a:r>
              <a:rPr lang="de-DE" altLang="de-DE" sz="1800" dirty="0" smtClean="0">
                <a:latin typeface="Courier New" pitchFamily="49" charset="0"/>
              </a:rPr>
              <a:t> E_1;  -- </a:t>
            </a:r>
            <a:r>
              <a:rPr lang="de-DE" altLang="de-DE" sz="1800" i="1" dirty="0" smtClean="0">
                <a:latin typeface="Courier New" pitchFamily="49" charset="0"/>
              </a:rPr>
              <a:t>kurzes Rendezvous endet hier</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&lt;Anweisungen&gt;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or</a:t>
            </a:r>
            <a:br>
              <a:rPr lang="de-DE" altLang="de-DE" sz="1800" b="1" dirty="0" smtClean="0">
                <a:latin typeface="Courier New" pitchFamily="49" charset="0"/>
              </a:rPr>
            </a:br>
            <a:r>
              <a:rPr lang="de-DE" altLang="de-DE" sz="1800" b="1" dirty="0" smtClean="0">
                <a:latin typeface="Courier New" pitchFamily="49" charset="0"/>
              </a:rPr>
              <a:t>    accept</a:t>
            </a:r>
            <a:r>
              <a:rPr lang="de-DE" altLang="de-DE" sz="1800" dirty="0" smtClean="0">
                <a:latin typeface="Courier New" pitchFamily="49" charset="0"/>
              </a:rPr>
              <a:t> E_2 </a:t>
            </a:r>
            <a:r>
              <a:rPr lang="de-DE" altLang="de-DE" sz="1800" b="1" dirty="0" smtClean="0">
                <a:latin typeface="Courier New" pitchFamily="49" charset="0"/>
              </a:rPr>
              <a:t>do</a:t>
            </a:r>
            <a:br>
              <a:rPr lang="de-DE" altLang="de-DE" sz="1800" b="1" dirty="0" smtClean="0">
                <a:latin typeface="Courier New" pitchFamily="49" charset="0"/>
              </a:rPr>
            </a:br>
            <a:r>
              <a:rPr lang="de-DE" altLang="de-DE" sz="1800" b="1" dirty="0" smtClean="0">
                <a:latin typeface="Courier New" pitchFamily="49" charset="0"/>
              </a:rPr>
              <a:t>      </a:t>
            </a:r>
            <a:r>
              <a:rPr lang="de-DE" altLang="de-DE" sz="1800" dirty="0" smtClean="0">
                <a:latin typeface="Courier New" pitchFamily="49" charset="0"/>
              </a:rPr>
              <a:t>&lt;Anweisungen&gt;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a:t>
            </a:r>
            <a:r>
              <a:rPr lang="de-DE" altLang="de-DE" sz="1800" dirty="0" smtClean="0">
                <a:latin typeface="Courier New" pitchFamily="49" charset="0"/>
              </a:rPr>
              <a:t> E_2;  -- </a:t>
            </a:r>
            <a:r>
              <a:rPr lang="de-DE" altLang="de-DE" sz="1800" i="1" dirty="0" smtClean="0">
                <a:latin typeface="Courier New" pitchFamily="49" charset="0"/>
              </a:rPr>
              <a:t>längeres Rendezvous endet hier</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&lt;Anweisungen&gt;</a:t>
            </a:r>
            <a:r>
              <a:rPr lang="de-DE" altLang="de-DE" sz="1800" b="1" dirty="0" smtClean="0">
                <a:latin typeface="Courier New" pitchFamily="49" charset="0"/>
              </a:rPr>
              <a:t/>
            </a:r>
            <a:br>
              <a:rPr lang="de-DE" altLang="de-DE" sz="1800" b="1" dirty="0" smtClean="0">
                <a:latin typeface="Courier New" pitchFamily="49" charset="0"/>
              </a:rPr>
            </a:br>
            <a:r>
              <a:rPr lang="de-DE" altLang="de-DE" sz="1800" b="1" dirty="0" smtClean="0">
                <a:latin typeface="Courier New" pitchFamily="49" charset="0"/>
              </a:rPr>
              <a:t>  or</a:t>
            </a:r>
            <a:br>
              <a:rPr lang="de-DE" altLang="de-DE" sz="1800" b="1" dirty="0" smtClean="0">
                <a:latin typeface="Courier New" pitchFamily="49" charset="0"/>
              </a:rPr>
            </a:br>
            <a:r>
              <a:rPr lang="de-DE" altLang="de-DE" sz="1800" b="1" dirty="0" smtClean="0">
                <a:latin typeface="Courier New" pitchFamily="49" charset="0"/>
              </a:rPr>
              <a:t>    </a:t>
            </a:r>
            <a:r>
              <a:rPr lang="de-DE" altLang="de-DE" sz="1800" b="1" dirty="0" smtClean="0">
                <a:highlight>
                  <a:srgbClr val="FF00FF"/>
                </a:highlight>
                <a:latin typeface="Courier New"/>
              </a:rPr>
              <a:t>terminate</a:t>
            </a:r>
            <a:r>
              <a:rPr lang="de-DE" altLang="de-DE" sz="1800" b="1" dirty="0" smtClean="0">
                <a:latin typeface="Courier New" pitchFamily="49" charset="0"/>
              </a:rPr>
              <a:t>;</a:t>
            </a:r>
            <a:br>
              <a:rPr lang="de-DE" altLang="de-DE" sz="1800" b="1" dirty="0" smtClean="0">
                <a:latin typeface="Courier New" pitchFamily="49" charset="0"/>
              </a:rPr>
            </a:br>
            <a:r>
              <a:rPr lang="de-DE" altLang="de-DE" sz="1800" b="1" dirty="0" smtClean="0">
                <a:latin typeface="Courier New" pitchFamily="49" charset="0"/>
              </a:rPr>
              <a:t>  end select</a:t>
            </a:r>
            <a:r>
              <a:rPr lang="de-DE" altLang="de-DE" sz="1800" dirty="0" smtClean="0">
                <a:latin typeface="Courier New" pitchFamily="49" charset="0"/>
              </a:rPr>
              <a:t>;</a:t>
            </a:r>
          </a:p>
          <a:p>
            <a:pPr marL="442913" indent="0" eaLnBrk="1" hangingPunct="1">
              <a:lnSpc>
                <a:spcPct val="80000"/>
              </a:lnSpc>
              <a:buFontTx/>
              <a:buNone/>
            </a:pPr>
            <a:r>
              <a:rPr lang="de-DE" altLang="de-DE" sz="1800" b="1" dirty="0">
                <a:latin typeface="Courier New" pitchFamily="49" charset="0"/>
              </a:rPr>
              <a:t>e</a:t>
            </a:r>
            <a:r>
              <a:rPr lang="de-DE" altLang="de-DE" sz="1800" b="1" dirty="0" smtClean="0">
                <a:latin typeface="Courier New" pitchFamily="49" charset="0"/>
              </a:rPr>
              <a:t>nd loop</a:t>
            </a:r>
            <a:r>
              <a:rPr lang="de-DE" altLang="de-DE" sz="1800" dirty="0" smtClean="0">
                <a:latin typeface="Courier New" pitchFamily="49" charset="0"/>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62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pPr eaLnBrk="1" hangingPunct="1"/>
            <a:r>
              <a:rPr lang="de-DE" altLang="de-DE" dirty="0" smtClean="0"/>
              <a:t>Terminate-Alternative</a:t>
            </a:r>
          </a:p>
        </p:txBody>
      </p:sp>
      <p:sp>
        <p:nvSpPr>
          <p:cNvPr id="38917" name="Rectangle 3"/>
          <p:cNvSpPr>
            <a:spLocks noGrp="1" noChangeArrowheads="1"/>
          </p:cNvSpPr>
          <p:nvPr>
            <p:ph idx="1"/>
          </p:nvPr>
        </p:nvSpPr>
        <p:spPr>
          <a:xfrm>
            <a:off x="685800" y="1893912"/>
            <a:ext cx="7772400" cy="4343400"/>
          </a:xfrm>
        </p:spPr>
        <p:txBody>
          <a:bodyPr/>
          <a:lstStyle/>
          <a:p>
            <a:pPr marL="0" indent="0" eaLnBrk="1" hangingPunct="1">
              <a:lnSpc>
                <a:spcPct val="80000"/>
              </a:lnSpc>
              <a:buFontTx/>
              <a:buNone/>
            </a:pPr>
            <a:r>
              <a:rPr lang="de-DE" altLang="de-DE" sz="2800" dirty="0" smtClean="0"/>
              <a:t>Damit ein Programm, das einen solchen unendlichen Prozess beinhaltet, trotzdem beendet werden kann, gibt es die </a:t>
            </a:r>
            <a:r>
              <a:rPr lang="de-DE" altLang="de-DE" sz="2800" dirty="0" smtClean="0">
                <a:solidFill>
                  <a:schemeClr val="accent2"/>
                </a:solidFill>
              </a:rPr>
              <a:t>Terminate-Alternative</a:t>
            </a:r>
            <a:r>
              <a:rPr lang="de-DE" altLang="de-DE" sz="2800" dirty="0" smtClean="0"/>
              <a:t>. Sie wird genau dann gewählt, wenn der Meister (Folie 28) des Prozesses zu enden wünscht und alle von ihm abhängigen Prozesse ebenfalls auf einer offenen Terminate-Alternative stehen oder schon beendet sind.</a:t>
            </a:r>
          </a:p>
          <a:p>
            <a:pPr marL="0" indent="0" eaLnBrk="1" hangingPunct="1">
              <a:lnSpc>
                <a:spcPct val="80000"/>
              </a:lnSpc>
              <a:buFontTx/>
              <a:buNone/>
            </a:pPr>
            <a:r>
              <a:rPr lang="de-DE" altLang="de-DE" sz="2800" dirty="0" smtClean="0"/>
              <a:t>Das bedeutet im Wesentlichen, dass kein Prozess mehr existiert, der diesen Dienstleister-Prozess rufen kann.</a:t>
            </a:r>
            <a:endParaRPr lang="de-DE" altLang="de-DE" sz="2800" dirty="0"/>
          </a:p>
          <a:p>
            <a:pPr marL="0" indent="0" eaLnBrk="1" hangingPunct="1">
              <a:lnSpc>
                <a:spcPct val="80000"/>
              </a:lnSpc>
              <a:buFontTx/>
              <a:buNone/>
            </a:pPr>
            <a:r>
              <a:rPr lang="de-DE" altLang="de-DE" sz="2800" dirty="0" smtClean="0"/>
              <a:t>Auch die Terminate-Anweisung kann bewacht sein.</a:t>
            </a:r>
            <a:endParaRPr lang="de-DE" altLang="de-DE" sz="2800" dirty="0" smtClean="0">
              <a:solidFill>
                <a:srgbClr val="FF0000"/>
              </a:solidFill>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63</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a:t>
            </a:r>
            <a:endParaRPr lang="de-DE" dirty="0"/>
          </a:p>
        </p:txBody>
      </p:sp>
      <p:sp>
        <p:nvSpPr>
          <p:cNvPr id="3" name="Inhaltsplatzhalter 2"/>
          <p:cNvSpPr>
            <a:spLocks noGrp="1"/>
          </p:cNvSpPr>
          <p:nvPr>
            <p:ph idx="1"/>
          </p:nvPr>
        </p:nvSpPr>
        <p:spPr>
          <a:xfrm>
            <a:off x="685800" y="1916832"/>
            <a:ext cx="7772400" cy="4179168"/>
          </a:xfrm>
        </p:spPr>
        <p:txBody>
          <a:bodyPr/>
          <a:lstStyle/>
          <a:p>
            <a:pPr marL="0" indent="0">
              <a:buNone/>
            </a:pPr>
            <a:r>
              <a:rPr lang="de-DE" sz="2800" dirty="0" smtClean="0"/>
              <a:t>Fügen Sie Terminate-Alternativen in die unendlichen Schleifen des Supermarkts und des Flughafens ein.</a:t>
            </a:r>
          </a:p>
          <a:p>
            <a:pPr marL="0" indent="0">
              <a:buNone/>
            </a:pPr>
            <a:r>
              <a:rPr lang="de-DE" sz="2800" dirty="0" smtClean="0"/>
              <a:t>Schauen Sie, ob alle Prozesse richtig beendet wer-den, sobald keine Kunden bzw. Fluggäste mehr vor-handen sind. (Letztere sind im Zustand </a:t>
            </a:r>
            <a:r>
              <a:rPr lang="de-DE" sz="2800" i="1" dirty="0" smtClean="0"/>
              <a:t>Completed</a:t>
            </a:r>
            <a:r>
              <a:rPr lang="de-DE" sz="2800" dirty="0" smtClean="0"/>
              <a:t> und können in den Zustand </a:t>
            </a:r>
            <a:r>
              <a:rPr lang="de-DE" sz="2800" i="1" dirty="0" smtClean="0"/>
              <a:t>Terminated</a:t>
            </a:r>
            <a:r>
              <a:rPr lang="de-DE" sz="2800" dirty="0" smtClean="0"/>
              <a:t> übergehen oder sind schon </a:t>
            </a:r>
            <a:r>
              <a:rPr lang="de-DE" sz="2800" i="1" dirty="0" smtClean="0"/>
              <a:t>Terminated</a:t>
            </a:r>
            <a:r>
              <a:rPr lang="de-DE" sz="2800" dirty="0" smtClean="0"/>
              <a:t>, also kann die Terminate-Alternative ausgeführt werden.)</a:t>
            </a:r>
          </a:p>
          <a:p>
            <a:pPr marL="0" indent="0" algn="ctr">
              <a:buNone/>
            </a:pPr>
            <a:r>
              <a:rPr lang="de-DE" sz="2800" dirty="0" smtClean="0"/>
              <a:t>Siehe Folie 69 Prozesszustände.</a:t>
            </a:r>
            <a:endParaRPr lang="de-DE" sz="28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64</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9963343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b="1"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65</a:t>
            </a:fld>
            <a:endParaRPr lang="de-DE" dirty="0"/>
          </a:p>
        </p:txBody>
      </p:sp>
    </p:spTree>
    <p:extLst>
      <p:ext uri="{BB962C8B-B14F-4D97-AF65-F5344CB8AC3E}">
        <p14:creationId xmlns:p14="http://schemas.microsoft.com/office/powerpoint/2010/main" val="24401151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Prozessbeendigung</a:t>
            </a:r>
            <a:endParaRPr lang="de-DE" dirty="0"/>
          </a:p>
        </p:txBody>
      </p:sp>
      <p:sp>
        <p:nvSpPr>
          <p:cNvPr id="3" name="Inhaltsplatzhalter 2"/>
          <p:cNvSpPr>
            <a:spLocks noGrp="1"/>
          </p:cNvSpPr>
          <p:nvPr>
            <p:ph idx="1"/>
          </p:nvPr>
        </p:nvSpPr>
        <p:spPr>
          <a:xfrm>
            <a:off x="685800" y="1752600"/>
            <a:ext cx="7772400" cy="4343400"/>
          </a:xfrm>
        </p:spPr>
        <p:txBody>
          <a:bodyPr/>
          <a:lstStyle/>
          <a:p>
            <a:pPr marL="0" indent="0">
              <a:buFontTx/>
              <a:buNone/>
            </a:pPr>
            <a:r>
              <a:rPr lang="de-DE" sz="2000" dirty="0"/>
              <a:t>In eingebetteten Systemen werden Prozesse gewöhnlich nicht beendet (sie laufen in einer unendlichen Schleife</a:t>
            </a:r>
            <a:r>
              <a:rPr lang="de-DE" sz="2000" dirty="0" smtClean="0"/>
              <a:t>).</a:t>
            </a:r>
            <a:endParaRPr lang="de-DE" altLang="de-DE" sz="2000" dirty="0" smtClean="0"/>
          </a:p>
          <a:p>
            <a:pPr marL="0" indent="0">
              <a:buFontTx/>
              <a:buNone/>
            </a:pPr>
            <a:endParaRPr lang="de-DE" altLang="de-DE" sz="800" b="1" dirty="0" smtClean="0">
              <a:solidFill>
                <a:srgbClr val="FF0066"/>
              </a:solidFill>
            </a:endParaRPr>
          </a:p>
          <a:p>
            <a:pPr marL="357188" indent="0">
              <a:buFontTx/>
              <a:buNone/>
            </a:pPr>
            <a:r>
              <a:rPr lang="de-DE" altLang="de-DE" sz="2000" b="1" dirty="0" smtClean="0">
                <a:solidFill>
                  <a:srgbClr val="FF0066"/>
                </a:solidFill>
                <a:latin typeface="Courier New" pitchFamily="49" charset="0"/>
              </a:rPr>
              <a:t>Lebenslang</a:t>
            </a:r>
            <a:r>
              <a:rPr lang="de-DE" altLang="de-DE" sz="2000" b="1" dirty="0">
                <a:solidFill>
                  <a:srgbClr val="FF0066"/>
                </a:solidFill>
                <a:latin typeface="Courier New" pitchFamily="49" charset="0"/>
              </a:rPr>
              <a:t>:</a:t>
            </a:r>
            <a:r>
              <a:rPr lang="de-DE" altLang="de-DE" sz="2000" b="1" dirty="0">
                <a:latin typeface="Courier New" pitchFamily="49" charset="0"/>
              </a:rPr>
              <a:t> </a:t>
            </a:r>
            <a:r>
              <a:rPr lang="de-DE" altLang="de-DE" sz="2000" b="1" dirty="0">
                <a:solidFill>
                  <a:schemeClr val="accent2"/>
                </a:solidFill>
                <a:latin typeface="Courier New" pitchFamily="49" charset="0"/>
              </a:rPr>
              <a:t>loop</a:t>
            </a:r>
            <a:r>
              <a:rPr lang="de-DE" altLang="de-DE" sz="2000" b="1" dirty="0">
                <a:latin typeface="Courier New" pitchFamily="49" charset="0"/>
              </a:rPr>
              <a:t/>
            </a:r>
            <a:br>
              <a:rPr lang="de-DE" altLang="de-DE" sz="2000" b="1" dirty="0">
                <a:latin typeface="Courier New" pitchFamily="49" charset="0"/>
              </a:rPr>
            </a:br>
            <a:r>
              <a:rPr lang="de-DE" altLang="de-DE" sz="2000" b="1" dirty="0" smtClean="0">
                <a:latin typeface="Courier New" pitchFamily="49" charset="0"/>
              </a:rPr>
              <a:t>  …</a:t>
            </a:r>
            <a:r>
              <a:rPr lang="de-DE" altLang="de-DE" sz="2000" dirty="0">
                <a:latin typeface="Courier New" pitchFamily="49" charset="0"/>
              </a:rPr>
              <a:t/>
            </a:r>
            <a:br>
              <a:rPr lang="de-DE" altLang="de-DE" sz="2000" dirty="0">
                <a:latin typeface="Courier New" pitchFamily="49" charset="0"/>
              </a:rPr>
            </a:br>
            <a:r>
              <a:rPr lang="de-DE" altLang="de-DE" sz="2000" b="1" dirty="0" smtClean="0">
                <a:solidFill>
                  <a:schemeClr val="accent2"/>
                </a:solidFill>
                <a:latin typeface="Courier New" pitchFamily="49" charset="0"/>
              </a:rPr>
              <a:t>end </a:t>
            </a:r>
            <a:r>
              <a:rPr lang="de-DE" altLang="de-DE" sz="2000" b="1" dirty="0">
                <a:solidFill>
                  <a:schemeClr val="accent2"/>
                </a:solidFill>
                <a:latin typeface="Courier New" pitchFamily="49" charset="0"/>
              </a:rPr>
              <a:t>loop </a:t>
            </a:r>
            <a:r>
              <a:rPr lang="de-DE" altLang="de-DE" sz="2000" b="1" dirty="0">
                <a:solidFill>
                  <a:srgbClr val="FF0066"/>
                </a:solidFill>
                <a:latin typeface="Courier New" pitchFamily="49" charset="0"/>
              </a:rPr>
              <a:t>Lebenslang</a:t>
            </a:r>
            <a:r>
              <a:rPr lang="de-DE" altLang="de-DE" sz="2000" dirty="0" smtClean="0">
                <a:solidFill>
                  <a:schemeClr val="accent2"/>
                </a:solidFill>
                <a:latin typeface="Courier New" pitchFamily="49" charset="0"/>
              </a:rPr>
              <a:t>;</a:t>
            </a:r>
          </a:p>
          <a:p>
            <a:pPr marL="0" indent="0">
              <a:buFontTx/>
              <a:buNone/>
            </a:pPr>
            <a:r>
              <a:rPr lang="de-DE" altLang="de-DE" sz="800" dirty="0">
                <a:solidFill>
                  <a:schemeClr val="accent2"/>
                </a:solidFill>
              </a:rPr>
              <a:t/>
            </a:r>
            <a:br>
              <a:rPr lang="de-DE" altLang="de-DE" sz="800" dirty="0">
                <a:solidFill>
                  <a:schemeClr val="accent2"/>
                </a:solidFill>
              </a:rPr>
            </a:br>
            <a:r>
              <a:rPr lang="de-DE" altLang="de-DE" sz="2000" dirty="0"/>
              <a:t>Zum </a:t>
            </a:r>
            <a:r>
              <a:rPr lang="de-DE" altLang="de-DE" sz="2000" dirty="0" smtClean="0"/>
              <a:t>gezielten Beenden solche Prozesse</a:t>
            </a:r>
            <a:r>
              <a:rPr lang="de-DE" sz="2000" dirty="0" smtClean="0"/>
              <a:t> gibt es mehrere Möglichkeiten:</a:t>
            </a:r>
          </a:p>
          <a:p>
            <a:r>
              <a:rPr lang="de-DE" sz="2000" dirty="0" smtClean="0"/>
              <a:t>Einen speziellen Eingang zu einer Exit-Anweisung</a:t>
            </a:r>
          </a:p>
          <a:p>
            <a:r>
              <a:rPr lang="de-DE" sz="2000" dirty="0" smtClean="0"/>
              <a:t>Die Terminate-Alternative</a:t>
            </a:r>
          </a:p>
          <a:p>
            <a:r>
              <a:rPr lang="de-DE" sz="2000" dirty="0" smtClean="0"/>
              <a:t>Die Abort-Anweisung</a:t>
            </a:r>
          </a:p>
          <a:p>
            <a:r>
              <a:rPr lang="de-DE" sz="2000" dirty="0" smtClean="0"/>
              <a:t>Nächste Folie</a:t>
            </a:r>
          </a:p>
          <a:p>
            <a:pPr marL="0" indent="0">
              <a:buNone/>
            </a:pPr>
            <a:r>
              <a:rPr lang="de-DE" sz="2000" dirty="0" smtClean="0"/>
              <a:t>Aber bedenken Sie, dass für </a:t>
            </a:r>
            <a:r>
              <a:rPr lang="de-DE" sz="2000" i="1" dirty="0" smtClean="0"/>
              <a:t>Ravenscar</a:t>
            </a:r>
            <a:r>
              <a:rPr lang="de-DE" sz="2000" dirty="0" smtClean="0"/>
              <a:t> und </a:t>
            </a:r>
            <a:r>
              <a:rPr lang="de-DE" sz="2000" i="1" dirty="0" smtClean="0"/>
              <a:t>Jorvik</a:t>
            </a:r>
            <a:r>
              <a:rPr lang="de-DE" sz="2000" dirty="0" smtClean="0"/>
              <a:t> weder Prozess-Eingänge noch Prozess-Terminierung erlaubt sind (Folie 133).</a:t>
            </a:r>
            <a:endParaRPr lang="de-DE" sz="20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66</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45504377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76672"/>
            <a:ext cx="7772400" cy="936104"/>
          </a:xfrm>
        </p:spPr>
        <p:txBody>
          <a:bodyPr/>
          <a:lstStyle/>
          <a:p>
            <a:r>
              <a:rPr lang="de-DE" dirty="0" smtClean="0"/>
              <a:t>Beendigung zyklischer Prozesse</a:t>
            </a:r>
            <a:endParaRPr lang="de-DE" dirty="0"/>
          </a:p>
        </p:txBody>
      </p:sp>
      <p:sp>
        <p:nvSpPr>
          <p:cNvPr id="3" name="Inhaltsplatzhalter 2"/>
          <p:cNvSpPr>
            <a:spLocks noGrp="1"/>
          </p:cNvSpPr>
          <p:nvPr>
            <p:ph idx="1"/>
          </p:nvPr>
        </p:nvSpPr>
        <p:spPr>
          <a:xfrm>
            <a:off x="685800" y="1556792"/>
            <a:ext cx="7772400" cy="4680520"/>
          </a:xfrm>
        </p:spPr>
        <p:txBody>
          <a:bodyPr/>
          <a:lstStyle/>
          <a:p>
            <a:pPr marL="0" indent="0">
              <a:buNone/>
            </a:pPr>
            <a:r>
              <a:rPr lang="de-DE" sz="1800" dirty="0" smtClean="0"/>
              <a:t>Sollten sie doch einmal geordnet beendet werden müssen, hilft ein Trick, mittels </a:t>
            </a:r>
            <a:r>
              <a:rPr lang="de-DE" sz="1600" dirty="0" smtClean="0">
                <a:latin typeface="Courier New" panose="02070309020205020404" pitchFamily="49" charset="0"/>
                <a:cs typeface="Courier New" panose="02070309020205020404" pitchFamily="49" charset="0"/>
              </a:rPr>
              <a:t>Ada.Task_Identification</a:t>
            </a:r>
            <a:r>
              <a:rPr lang="de-DE" sz="1800" dirty="0" smtClean="0"/>
              <a:t> herauszufinden, ob der Umgebungsprozess (die </a:t>
            </a:r>
            <a:r>
              <a:rPr lang="de-DE" sz="1800" i="1" dirty="0" smtClean="0"/>
              <a:t>environment task</a:t>
            </a:r>
            <a:r>
              <a:rPr lang="de-DE" sz="1800" dirty="0" smtClean="0"/>
              <a:t> von Folie 13) aufzuhören versucht:</a:t>
            </a:r>
          </a:p>
          <a:p>
            <a:pPr marL="0" indent="0">
              <a:buNone/>
            </a:pPr>
            <a:r>
              <a:rPr lang="de-DE" sz="1600" dirty="0" smtClean="0">
                <a:latin typeface="Courier New" panose="02070309020205020404" pitchFamily="49" charset="0"/>
                <a:cs typeface="Courier New" panose="02070309020205020404" pitchFamily="49" charset="0"/>
              </a:rPr>
              <a:t>  </a:t>
            </a:r>
            <a:r>
              <a:rPr lang="de-DE" sz="1600" b="1" dirty="0" smtClean="0">
                <a:solidFill>
                  <a:schemeClr val="accent2"/>
                </a:solidFill>
                <a:latin typeface="Courier New" panose="02070309020205020404" pitchFamily="49" charset="0"/>
                <a:cs typeface="Courier New" panose="02070309020205020404" pitchFamily="49" charset="0"/>
              </a:rPr>
              <a:t>if not</a:t>
            </a:r>
            <a:r>
              <a:rPr lang="de-DE" sz="1600" dirty="0" smtClean="0">
                <a:solidFill>
                  <a:schemeClr val="accent2"/>
                </a:solidFill>
                <a:latin typeface="Courier New" panose="02070309020205020404" pitchFamily="49" charset="0"/>
                <a:cs typeface="Courier New" panose="02070309020205020404" pitchFamily="49" charset="0"/>
              </a:rPr>
              <a:t> Is_Callable (Environment_Task) </a:t>
            </a:r>
            <a:r>
              <a:rPr lang="de-DE" sz="1600" b="1" dirty="0" smtClean="0">
                <a:solidFill>
                  <a:schemeClr val="accent2"/>
                </a:solidFill>
                <a:latin typeface="Courier New" panose="02070309020205020404" pitchFamily="49" charset="0"/>
                <a:cs typeface="Courier New" panose="02070309020205020404" pitchFamily="49" charset="0"/>
              </a:rPr>
              <a:t>then</a:t>
            </a:r>
            <a:br>
              <a:rPr lang="de-DE" sz="1600" b="1" dirty="0" smtClean="0">
                <a:solidFill>
                  <a:schemeClr val="accent2"/>
                </a:solidFill>
                <a:latin typeface="Courier New" panose="02070309020205020404" pitchFamily="49" charset="0"/>
                <a:cs typeface="Courier New" panose="02070309020205020404" pitchFamily="49" charset="0"/>
              </a:rPr>
            </a:br>
            <a:r>
              <a:rPr lang="de-DE" sz="1600" dirty="0" smtClean="0">
                <a:solidFill>
                  <a:schemeClr val="accent2"/>
                </a:solidFill>
                <a:latin typeface="Courier New" panose="02070309020205020404" pitchFamily="49" charset="0"/>
                <a:cs typeface="Courier New" panose="02070309020205020404" pitchFamily="49" charset="0"/>
              </a:rPr>
              <a:t>    </a:t>
            </a:r>
            <a:r>
              <a:rPr lang="de-DE" sz="1600" b="1" dirty="0" smtClean="0">
                <a:solidFill>
                  <a:schemeClr val="accent2"/>
                </a:solidFill>
                <a:latin typeface="Courier New" panose="02070309020205020404" pitchFamily="49" charset="0"/>
                <a:cs typeface="Courier New" panose="02070309020205020404" pitchFamily="49" charset="0"/>
              </a:rPr>
              <a:t>exit</a:t>
            </a:r>
            <a:r>
              <a:rPr lang="de-DE" sz="1600" dirty="0" smtClean="0">
                <a:solidFill>
                  <a:schemeClr val="accent2"/>
                </a:solidFill>
                <a:latin typeface="Courier New" panose="02070309020205020404" pitchFamily="49" charset="0"/>
                <a:cs typeface="Courier New" panose="02070309020205020404" pitchFamily="49" charset="0"/>
              </a:rPr>
              <a:t> Lifelong_Loop;</a:t>
            </a:r>
            <a:br>
              <a:rPr lang="de-DE" sz="1600" dirty="0" smtClean="0">
                <a:solidFill>
                  <a:schemeClr val="accent2"/>
                </a:solidFill>
                <a:latin typeface="Courier New" panose="02070309020205020404" pitchFamily="49" charset="0"/>
                <a:cs typeface="Courier New" panose="02070309020205020404" pitchFamily="49" charset="0"/>
              </a:rPr>
            </a:br>
            <a:r>
              <a:rPr lang="de-DE" sz="1600" dirty="0" smtClean="0">
                <a:solidFill>
                  <a:schemeClr val="accent2"/>
                </a:solidFill>
                <a:latin typeface="Courier New" panose="02070309020205020404" pitchFamily="49" charset="0"/>
                <a:cs typeface="Courier New" panose="02070309020205020404" pitchFamily="49" charset="0"/>
              </a:rPr>
              <a:t>  </a:t>
            </a:r>
            <a:r>
              <a:rPr lang="de-DE" sz="1600" b="1" dirty="0" smtClean="0">
                <a:solidFill>
                  <a:schemeClr val="accent2"/>
                </a:solidFill>
                <a:latin typeface="Courier New" panose="02070309020205020404" pitchFamily="49" charset="0"/>
                <a:cs typeface="Courier New" panose="02070309020205020404" pitchFamily="49" charset="0"/>
              </a:rPr>
              <a:t>end if</a:t>
            </a:r>
            <a:r>
              <a:rPr lang="de-DE" sz="1600" dirty="0" smtClean="0">
                <a:solidFill>
                  <a:schemeClr val="accent2"/>
                </a:solidFill>
                <a:latin typeface="Courier New" panose="02070309020205020404" pitchFamily="49" charset="0"/>
                <a:cs typeface="Courier New" panose="02070309020205020404" pitchFamily="49" charset="0"/>
              </a:rPr>
              <a:t>;</a:t>
            </a:r>
            <a:endParaRPr lang="de-DE" sz="1800" dirty="0" smtClean="0">
              <a:solidFill>
                <a:schemeClr val="accent2"/>
              </a:solidFill>
            </a:endParaRPr>
          </a:p>
          <a:p>
            <a:pPr marL="0" indent="0">
              <a:buNone/>
            </a:pPr>
            <a:r>
              <a:rPr lang="de-DE" sz="1600" dirty="0" smtClean="0">
                <a:latin typeface="Courier New" panose="02070309020205020404" pitchFamily="49" charset="0"/>
                <a:cs typeface="Courier New" panose="02070309020205020404" pitchFamily="49" charset="0"/>
              </a:rPr>
              <a:t>Is_Callable</a:t>
            </a:r>
            <a:r>
              <a:rPr lang="de-DE" sz="1800" dirty="0" smtClean="0"/>
              <a:t> liefert nur dann </a:t>
            </a:r>
            <a:r>
              <a:rPr lang="de-DE" sz="1600" dirty="0" smtClean="0">
                <a:latin typeface="Courier New" panose="02070309020205020404" pitchFamily="49" charset="0"/>
                <a:cs typeface="Courier New" panose="02070309020205020404" pitchFamily="49" charset="0"/>
              </a:rPr>
              <a:t>False</a:t>
            </a:r>
            <a:r>
              <a:rPr lang="de-DE" sz="1800" dirty="0" smtClean="0"/>
              <a:t> für den Umgebungsprozess, wenn das Haupt(unter)programm beendet ist und auf die Beendigung der Bibliotheks-prozesse gewartet wird. In diesem Fall kann die unendliche Schleife verlassen werden.</a:t>
            </a:r>
          </a:p>
          <a:p>
            <a:pPr marL="0" indent="0">
              <a:buNone/>
            </a:pPr>
            <a:r>
              <a:rPr lang="de-DE" sz="1800" dirty="0"/>
              <a:t>(</a:t>
            </a:r>
            <a:r>
              <a:rPr lang="de-DE" sz="1800" u="sng" dirty="0"/>
              <a:t>Achtung:</a:t>
            </a:r>
            <a:r>
              <a:rPr lang="de-DE" sz="1800" dirty="0"/>
              <a:t> Nicht alle Ada95-Übersetzer machen das richtig. Inzwischen ist dieser Trick </a:t>
            </a:r>
            <a:r>
              <a:rPr lang="de-DE" sz="1800" dirty="0" smtClean="0"/>
              <a:t>jedoch im </a:t>
            </a:r>
            <a:r>
              <a:rPr lang="de-DE" sz="1800" dirty="0"/>
              <a:t>ACATS-Test CXC7004 enthalten, so dass alle validierten Übersetzer das richtig machen sollten.)</a:t>
            </a:r>
            <a:endParaRPr lang="de-DE" sz="1600" dirty="0"/>
          </a:p>
          <a:p>
            <a:pPr marL="0" indent="0">
              <a:buNone/>
            </a:pPr>
            <a:r>
              <a:rPr lang="de-DE" sz="1800" dirty="0" smtClean="0"/>
              <a:t>Die Funktion </a:t>
            </a:r>
            <a:r>
              <a:rPr lang="de-DE" sz="1600" dirty="0" smtClean="0">
                <a:solidFill>
                  <a:srgbClr val="C00000"/>
                </a:solidFill>
                <a:latin typeface="Courier New" panose="02070309020205020404" pitchFamily="49" charset="0"/>
                <a:cs typeface="Courier New" panose="02070309020205020404" pitchFamily="49" charset="0"/>
              </a:rPr>
              <a:t>Environment_Task</a:t>
            </a:r>
            <a:r>
              <a:rPr lang="de-DE" sz="1800" dirty="0" smtClean="0"/>
              <a:t> existiert erst ab </a:t>
            </a:r>
            <a:r>
              <a:rPr lang="de-DE" sz="1800" dirty="0" smtClean="0">
                <a:solidFill>
                  <a:srgbClr val="C00000"/>
                </a:solidFill>
              </a:rPr>
              <a:t>Ada </a:t>
            </a:r>
            <a:r>
              <a:rPr lang="de-DE" sz="1800" dirty="0" smtClean="0">
                <a:solidFill>
                  <a:srgbClr val="C00000"/>
                </a:solidFill>
              </a:rPr>
              <a:t>2012 </a:t>
            </a:r>
            <a:r>
              <a:rPr lang="de-DE" sz="1800" dirty="0" smtClean="0"/>
              <a:t>(RM C.7.1). </a:t>
            </a:r>
            <a:r>
              <a:rPr lang="de-DE" sz="1800" dirty="0" smtClean="0"/>
              <a:t>Für frühere Ada-Generationen muss die Ausarbeitung die </a:t>
            </a:r>
            <a:r>
              <a:rPr lang="de-DE" sz="1600" dirty="0" smtClean="0">
                <a:latin typeface="Courier New" panose="02070309020205020404" pitchFamily="49" charset="0"/>
                <a:cs typeface="Courier New" panose="02070309020205020404" pitchFamily="49" charset="0"/>
              </a:rPr>
              <a:t>Task_Id</a:t>
            </a:r>
            <a:r>
              <a:rPr lang="de-DE" sz="1800" dirty="0" smtClean="0"/>
              <a:t> aufheben:</a:t>
            </a:r>
          </a:p>
          <a:p>
            <a:pPr marL="0" indent="0">
              <a:buNone/>
            </a:pPr>
            <a:r>
              <a:rPr lang="de-DE" sz="1600" dirty="0" smtClean="0">
                <a:latin typeface="Courier New" panose="02070309020205020404" pitchFamily="49" charset="0"/>
                <a:cs typeface="Courier New" panose="02070309020205020404" pitchFamily="49" charset="0"/>
              </a:rPr>
              <a:t>  </a:t>
            </a:r>
            <a:r>
              <a:rPr lang="de-DE" sz="1600" dirty="0" smtClean="0">
                <a:solidFill>
                  <a:schemeClr val="accent2"/>
                </a:solidFill>
                <a:latin typeface="Courier New" panose="02070309020205020404" pitchFamily="49" charset="0"/>
                <a:cs typeface="Courier New" panose="02070309020205020404" pitchFamily="49" charset="0"/>
              </a:rPr>
              <a:t>Environment_Task_Id: </a:t>
            </a:r>
            <a:r>
              <a:rPr lang="de-DE" sz="1600" b="1" dirty="0" smtClean="0">
                <a:solidFill>
                  <a:schemeClr val="accent2"/>
                </a:solidFill>
                <a:latin typeface="Courier New" panose="02070309020205020404" pitchFamily="49" charset="0"/>
                <a:cs typeface="Courier New" panose="02070309020205020404" pitchFamily="49" charset="0"/>
              </a:rPr>
              <a:t>constant</a:t>
            </a:r>
            <a:r>
              <a:rPr lang="de-DE" sz="1600" dirty="0" smtClean="0">
                <a:solidFill>
                  <a:schemeClr val="accent2"/>
                </a:solidFill>
                <a:latin typeface="Courier New" panose="02070309020205020404" pitchFamily="49" charset="0"/>
                <a:cs typeface="Courier New" panose="02070309020205020404" pitchFamily="49" charset="0"/>
              </a:rPr>
              <a:t> Task_Id := Current_Task;</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67</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5462225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Abort-Anweisung</a:t>
            </a:r>
            <a:endParaRPr lang="de-DE" dirty="0"/>
          </a:p>
        </p:txBody>
      </p:sp>
      <p:sp>
        <p:nvSpPr>
          <p:cNvPr id="3" name="Inhaltsplatzhalter 2"/>
          <p:cNvSpPr>
            <a:spLocks noGrp="1"/>
          </p:cNvSpPr>
          <p:nvPr>
            <p:ph idx="1"/>
          </p:nvPr>
        </p:nvSpPr>
        <p:spPr>
          <a:xfrm>
            <a:off x="685800" y="1752600"/>
            <a:ext cx="7772400" cy="4495800"/>
          </a:xfrm>
        </p:spPr>
        <p:txBody>
          <a:bodyPr/>
          <a:lstStyle/>
          <a:p>
            <a:pPr marL="0" indent="0">
              <a:buNone/>
            </a:pPr>
            <a:r>
              <a:rPr lang="de-DE" sz="2100" dirty="0" smtClean="0"/>
              <a:t>Als letzten Ausweg, einen Prozess loszuwerden, gibt es die Abort-Anweisung.</a:t>
            </a:r>
          </a:p>
          <a:p>
            <a:pPr marL="449263" indent="0">
              <a:buNone/>
            </a:pPr>
            <a:r>
              <a:rPr lang="de-DE" sz="1900" b="1" dirty="0" smtClean="0">
                <a:latin typeface="Courier New" panose="02070309020205020404" pitchFamily="49" charset="0"/>
                <a:cs typeface="Courier New" panose="02070309020205020404" pitchFamily="49" charset="0"/>
              </a:rPr>
              <a:t>abort</a:t>
            </a:r>
            <a:r>
              <a:rPr lang="de-DE" sz="1900" dirty="0" smtClean="0">
                <a:latin typeface="Courier New" panose="02070309020205020404" pitchFamily="49" charset="0"/>
                <a:cs typeface="Courier New" panose="02070309020205020404" pitchFamily="49" charset="0"/>
              </a:rPr>
              <a:t> Liste_von_Prozessen;</a:t>
            </a:r>
            <a:r>
              <a:rPr lang="de-DE" altLang="de-DE" sz="1900" dirty="0">
                <a:latin typeface="Courier New" panose="02070309020205020404" pitchFamily="49" charset="0"/>
                <a:cs typeface="Courier New" panose="02070309020205020404" pitchFamily="49" charset="0"/>
              </a:rPr>
              <a:t> </a:t>
            </a:r>
            <a:endParaRPr lang="de-DE" sz="1900" dirty="0" smtClean="0">
              <a:latin typeface="Courier New" panose="02070309020205020404" pitchFamily="49" charset="0"/>
              <a:cs typeface="Courier New" panose="02070309020205020404" pitchFamily="49" charset="0"/>
            </a:endParaRPr>
          </a:p>
          <a:p>
            <a:pPr marL="0" indent="0">
              <a:buNone/>
            </a:pPr>
            <a:r>
              <a:rPr lang="de-DE" sz="2100" dirty="0" smtClean="0"/>
              <a:t>Sie </a:t>
            </a:r>
            <a:r>
              <a:rPr lang="de-DE" sz="2100" dirty="0" smtClean="0"/>
              <a:t>sollte nur in Notfällen angewendet werden, wenn es keine andere Möglichkeit gibt, gewisse Prozesse zu beenden</a:t>
            </a:r>
            <a:r>
              <a:rPr lang="de-DE" sz="2100" dirty="0" smtClean="0"/>
              <a:t>. Dasselbe bewirkt die Prozedur </a:t>
            </a:r>
            <a:r>
              <a:rPr lang="de-DE" altLang="de-DE" sz="1900" dirty="0" smtClean="0">
                <a:latin typeface="Courier New" panose="02070309020205020404" pitchFamily="49" charset="0"/>
                <a:cs typeface="Courier New" panose="02070309020205020404" pitchFamily="49" charset="0"/>
              </a:rPr>
              <a:t>Abort_Task</a:t>
            </a:r>
            <a:r>
              <a:rPr lang="de-DE" sz="2100" dirty="0" smtClean="0"/>
              <a:t> </a:t>
            </a:r>
            <a:r>
              <a:rPr lang="de-DE" sz="2100" dirty="0">
                <a:solidFill>
                  <a:srgbClr val="000000"/>
                </a:solidFill>
              </a:rPr>
              <a:t>(RM C.7.1</a:t>
            </a:r>
            <a:r>
              <a:rPr lang="de-DE" sz="2100" dirty="0" smtClean="0">
                <a:solidFill>
                  <a:srgbClr val="000000"/>
                </a:solidFill>
              </a:rPr>
              <a:t>)</a:t>
            </a:r>
            <a:r>
              <a:rPr lang="de-DE" sz="2100" dirty="0" smtClean="0"/>
              <a:t>.</a:t>
            </a:r>
            <a:endParaRPr lang="de-DE" sz="2100" dirty="0" smtClean="0"/>
          </a:p>
          <a:p>
            <a:pPr marL="0" indent="0">
              <a:buNone/>
            </a:pPr>
            <a:r>
              <a:rPr lang="de-DE" sz="2100" dirty="0" smtClean="0"/>
              <a:t>Die Abort-Anweisung birgt die Gefahr, dass Daten abnorm werden. Sie beendet die genannten Prozesse auch nicht notwendigerweise unmittelbar.</a:t>
            </a:r>
          </a:p>
          <a:p>
            <a:pPr marL="0" indent="0">
              <a:buNone/>
            </a:pPr>
            <a:r>
              <a:rPr lang="de-DE" sz="2100" dirty="0" smtClean="0"/>
              <a:t>Dazu </a:t>
            </a:r>
            <a:r>
              <a:rPr lang="de-DE" sz="2100" dirty="0"/>
              <a:t>etwas später mehr</a:t>
            </a:r>
            <a:r>
              <a:rPr lang="de-DE" sz="2100" dirty="0" smtClean="0"/>
              <a:t>.</a:t>
            </a:r>
          </a:p>
          <a:p>
            <a:pPr marL="0" indent="0">
              <a:buNone/>
            </a:pPr>
            <a:r>
              <a:rPr lang="de-DE" sz="2100" dirty="0" smtClean="0"/>
              <a:t>(Eingebettete Prozesse durch Strom Abschalten zu beenden, kann sehr gefährlich werden, wenn dadurch angeschlossene Geräte </a:t>
            </a:r>
            <a:r>
              <a:rPr lang="de-DE" sz="2100" dirty="0"/>
              <a:t>in </a:t>
            </a:r>
            <a:r>
              <a:rPr lang="de-DE" sz="2100" dirty="0" smtClean="0"/>
              <a:t>ungewis-sen </a:t>
            </a:r>
            <a:r>
              <a:rPr lang="de-DE" sz="2100" dirty="0"/>
              <a:t>Zuständen </a:t>
            </a:r>
            <a:r>
              <a:rPr lang="de-DE" sz="2100" dirty="0" smtClean="0"/>
              <a:t>verbleiben.)</a:t>
            </a:r>
            <a:endParaRPr lang="de-DE" sz="2100" dirty="0"/>
          </a:p>
          <a:p>
            <a:pPr marL="0" indent="0">
              <a:buNone/>
            </a:pPr>
            <a:endParaRPr lang="de-DE" sz="24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68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838743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Dokumentation = Kode ?</a:t>
            </a:r>
          </a:p>
        </p:txBody>
      </p:sp>
      <p:sp>
        <p:nvSpPr>
          <p:cNvPr id="3" name="Inhaltsplatzhalter 2"/>
          <p:cNvSpPr>
            <a:spLocks noGrp="1"/>
          </p:cNvSpPr>
          <p:nvPr>
            <p:ph idx="1"/>
          </p:nvPr>
        </p:nvSpPr>
        <p:spPr>
          <a:xfrm>
            <a:off x="685800" y="1916832"/>
            <a:ext cx="7772400" cy="4331568"/>
          </a:xfrm>
        </p:spPr>
        <p:txBody>
          <a:bodyPr/>
          <a:lstStyle/>
          <a:p>
            <a:pPr marL="0" lvl="0" indent="0" defTabSz="449263">
              <a:spcBef>
                <a:spcPts val="800"/>
              </a:spcBef>
              <a:buClr>
                <a:srgbClr val="000000"/>
              </a:buClr>
              <a:buSzPct val="100000"/>
              <a:buNone/>
            </a:pPr>
            <a:r>
              <a:rPr lang="de-DE" sz="2100" dirty="0">
                <a:solidFill>
                  <a:srgbClr val="000000"/>
                </a:solidFill>
              </a:rPr>
              <a:t>Im Netz kann man lesen, dass </a:t>
            </a:r>
            <a:r>
              <a:rPr lang="de-DE" sz="2100" dirty="0">
                <a:solidFill>
                  <a:srgbClr val="FF0000"/>
                </a:solidFill>
              </a:rPr>
              <a:t>der Kode die ultimative Dokumentation </a:t>
            </a:r>
            <a:r>
              <a:rPr lang="de-DE" sz="2100" dirty="0">
                <a:solidFill>
                  <a:srgbClr val="000000"/>
                </a:solidFill>
              </a:rPr>
              <a:t>sei.</a:t>
            </a:r>
          </a:p>
          <a:p>
            <a:pPr marL="0" lvl="0" indent="0" defTabSz="449263">
              <a:spcBef>
                <a:spcPts val="800"/>
              </a:spcBef>
              <a:buClr>
                <a:srgbClr val="000000"/>
              </a:buClr>
              <a:buSzPct val="100000"/>
              <a:buNone/>
            </a:pPr>
            <a:r>
              <a:rPr lang="de-DE" sz="2000" dirty="0">
                <a:solidFill>
                  <a:srgbClr val="000000"/>
                </a:solidFill>
              </a:rPr>
              <a:t>Nun stellen Sie sich vor, Sie bekommen die Aufgabe, in eine Program-mierschnittstelle (</a:t>
            </a:r>
            <a:r>
              <a:rPr lang="en-US" sz="2000" i="1" dirty="0">
                <a:solidFill>
                  <a:srgbClr val="000000"/>
                </a:solidFill>
              </a:rPr>
              <a:t>API, Application Programming Interface</a:t>
            </a:r>
            <a:r>
              <a:rPr lang="de-DE" sz="2000" dirty="0">
                <a:solidFill>
                  <a:srgbClr val="000000"/>
                </a:solidFill>
              </a:rPr>
              <a:t>) mit vielleicht 50 oder mehr Paketen eine neue Operation einzufügen. Wo fangen Sie an? Wie gewinnen Sie die Übersicht über die Architektur? Welches sind die öffentlichen Pakete, also die, die Anwender benutzen sollen, und welche bilden die nicht öffentliche Implementierung? Sind diese Pakete sauber getrennt? Sind alle Pakete vollständig </a:t>
            </a:r>
            <a:r>
              <a:rPr lang="de-DE" sz="2000" dirty="0" smtClean="0">
                <a:solidFill>
                  <a:srgbClr val="000000"/>
                </a:solidFill>
              </a:rPr>
              <a:t>kommentiert? </a:t>
            </a:r>
            <a:r>
              <a:rPr lang="de-DE" sz="2000" dirty="0">
                <a:solidFill>
                  <a:srgbClr val="000000"/>
                </a:solidFill>
              </a:rPr>
              <a:t>Passen alle </a:t>
            </a:r>
            <a:r>
              <a:rPr lang="de-DE" sz="2000" dirty="0" smtClean="0">
                <a:solidFill>
                  <a:srgbClr val="000000"/>
                </a:solidFill>
              </a:rPr>
              <a:t>Kommen-tare</a:t>
            </a:r>
            <a:r>
              <a:rPr lang="de-DE" sz="2000" dirty="0">
                <a:solidFill>
                  <a:srgbClr val="000000"/>
                </a:solidFill>
              </a:rPr>
              <a:t>, so es sie überhaupt gibt, zum Kode? Gibt es ein Benutzerhandbuch (das ist sicher nicht der Kode)?</a:t>
            </a:r>
          </a:p>
          <a:p>
            <a:pPr marL="0" lvl="0" indent="0" defTabSz="449263">
              <a:spcBef>
                <a:spcPts val="800"/>
              </a:spcBef>
              <a:buClr>
                <a:srgbClr val="000000"/>
              </a:buClr>
              <a:buSzPct val="100000"/>
              <a:buNone/>
            </a:pPr>
            <a:r>
              <a:rPr lang="de-DE" sz="2000" dirty="0">
                <a:solidFill>
                  <a:srgbClr val="000000"/>
                </a:solidFill>
              </a:rPr>
              <a:t>Antworten auf alle diese Fragen finden Sie nicht oder höchstens mit großen Schwierigkeiten im Kode.</a:t>
            </a:r>
          </a:p>
          <a:p>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6</a:t>
            </a:fld>
            <a:endParaRPr lang="de-DE" dirty="0"/>
          </a:p>
        </p:txBody>
      </p:sp>
    </p:spTree>
    <p:extLst>
      <p:ext uri="{BB962C8B-B14F-4D97-AF65-F5344CB8AC3E}">
        <p14:creationId xmlns:p14="http://schemas.microsoft.com/office/powerpoint/2010/main" val="53450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p:cNvSpPr>
            <a:spLocks noGrp="1"/>
          </p:cNvSpPr>
          <p:nvPr>
            <p:ph type="title"/>
          </p:nvPr>
        </p:nvSpPr>
        <p:spPr>
          <a:xfrm>
            <a:off x="685800" y="476672"/>
            <a:ext cx="7772400" cy="1143000"/>
          </a:xfrm>
        </p:spPr>
        <p:txBody>
          <a:bodyPr/>
          <a:lstStyle/>
          <a:p>
            <a:r>
              <a:rPr lang="de-DE" altLang="de-DE" dirty="0" smtClean="0"/>
              <a:t>Prozesszustände</a:t>
            </a:r>
          </a:p>
        </p:txBody>
      </p:sp>
      <p:sp>
        <p:nvSpPr>
          <p:cNvPr id="39939" name="Inhaltsplatzhalter 2"/>
          <p:cNvSpPr>
            <a:spLocks noGrp="1"/>
          </p:cNvSpPr>
          <p:nvPr>
            <p:ph idx="1"/>
          </p:nvPr>
        </p:nvSpPr>
        <p:spPr>
          <a:xfrm>
            <a:off x="685800" y="1635696"/>
            <a:ext cx="7772400" cy="4457600"/>
          </a:xfrm>
        </p:spPr>
        <p:txBody>
          <a:bodyPr/>
          <a:lstStyle/>
          <a:p>
            <a:pPr marL="985838" indent="0">
              <a:buFontTx/>
              <a:buNone/>
            </a:pPr>
            <a:r>
              <a:rPr lang="de-DE" altLang="de-DE" sz="1800" dirty="0" smtClean="0"/>
              <a:t>Inactive</a:t>
            </a:r>
          </a:p>
          <a:p>
            <a:pPr marL="985838" indent="0">
              <a:buFontTx/>
              <a:buNone/>
            </a:pPr>
            <a:endParaRPr lang="de-DE" altLang="de-DE" sz="1800" dirty="0" smtClean="0"/>
          </a:p>
          <a:p>
            <a:pPr marL="985838" indent="0">
              <a:buFontTx/>
              <a:buNone/>
            </a:pPr>
            <a:r>
              <a:rPr lang="de-DE" altLang="de-DE" sz="1800" dirty="0" smtClean="0"/>
              <a:t>Ready            Running         Completed          Terminated</a:t>
            </a:r>
          </a:p>
          <a:p>
            <a:pPr marL="985838" indent="0">
              <a:buFontTx/>
              <a:buNone/>
            </a:pPr>
            <a:endParaRPr lang="de-DE" altLang="de-DE" sz="1800" dirty="0" smtClean="0"/>
          </a:p>
          <a:p>
            <a:pPr marL="985838" indent="0">
              <a:buFontTx/>
              <a:buNone/>
            </a:pPr>
            <a:r>
              <a:rPr lang="de-DE" altLang="de-DE" sz="1800" dirty="0" smtClean="0"/>
              <a:t>Blocked</a:t>
            </a:r>
          </a:p>
          <a:p>
            <a:pPr marL="0" indent="0">
              <a:buFontTx/>
              <a:buNone/>
            </a:pPr>
            <a:endParaRPr lang="de-DE" altLang="de-DE" sz="1800" dirty="0" smtClean="0"/>
          </a:p>
          <a:p>
            <a:pPr marL="0" indent="0">
              <a:buFontTx/>
              <a:buNone/>
            </a:pPr>
            <a:r>
              <a:rPr lang="de-DE" altLang="de-DE" sz="1800" dirty="0" smtClean="0"/>
              <a:t>Ein Prozess ist immer in genau einem der folgenden Zustände:</a:t>
            </a:r>
          </a:p>
          <a:p>
            <a:pPr marL="269875" indent="0">
              <a:buFontTx/>
              <a:buNone/>
              <a:tabLst>
                <a:tab pos="2333625" algn="l"/>
              </a:tabLst>
            </a:pPr>
            <a:r>
              <a:rPr lang="de-DE" altLang="de-DE" sz="1600" dirty="0" smtClean="0"/>
              <a:t>Inactive (untätig):	Er ist vor dem Start.</a:t>
            </a:r>
            <a:br>
              <a:rPr lang="de-DE" altLang="de-DE" sz="1600" dirty="0" smtClean="0"/>
            </a:br>
            <a:r>
              <a:rPr lang="de-DE" altLang="de-DE" sz="1600" dirty="0" smtClean="0"/>
              <a:t>Ready (lauffähig):	Er wartet auf den Prozessor.</a:t>
            </a:r>
            <a:br>
              <a:rPr lang="de-DE" altLang="de-DE" sz="1600" dirty="0" smtClean="0"/>
            </a:br>
            <a:r>
              <a:rPr lang="de-DE" altLang="de-DE" sz="1600" dirty="0" smtClean="0"/>
              <a:t>Running (laufend):	Er belegt den Prozessor.</a:t>
            </a:r>
            <a:br>
              <a:rPr lang="de-DE" altLang="de-DE" sz="1600" dirty="0" smtClean="0"/>
            </a:br>
            <a:r>
              <a:rPr lang="de-DE" altLang="de-DE" sz="1600" dirty="0" smtClean="0"/>
              <a:t>Blocked (blockiert):	Er wartet auf ein Ereignis (Delay-Anw., Rendezvous, …).</a:t>
            </a:r>
            <a:br>
              <a:rPr lang="de-DE" altLang="de-DE" sz="1600" dirty="0" smtClean="0"/>
            </a:br>
            <a:r>
              <a:rPr lang="de-DE" altLang="de-DE" sz="1600" dirty="0" smtClean="0"/>
              <a:t>Completed (fertig):	Er wartet auf die Beendigung abhängiger Prozesse.</a:t>
            </a:r>
            <a:br>
              <a:rPr lang="de-DE" altLang="de-DE" sz="1600" dirty="0" smtClean="0"/>
            </a:br>
            <a:r>
              <a:rPr lang="de-DE" altLang="de-DE" sz="1600" dirty="0" smtClean="0"/>
              <a:t>Terminated (beendet):	Sein Meister kann unter Umständen beendet werden.</a:t>
            </a:r>
          </a:p>
          <a:p>
            <a:pPr marL="0" indent="0">
              <a:buFontTx/>
              <a:buNone/>
              <a:tabLst>
                <a:tab pos="2159000" algn="l"/>
              </a:tabLst>
            </a:pPr>
            <a:r>
              <a:rPr lang="de-DE" altLang="de-DE" sz="1800" dirty="0" smtClean="0"/>
              <a:t>Wenn alle abhängigen Prozesse beendet sind, kann die Finalisierung lokaler Objekte stattfinden. Danach ist der Zustand Terminated erreicht.</a:t>
            </a:r>
          </a:p>
        </p:txBody>
      </p:sp>
      <p:grpSp>
        <p:nvGrpSpPr>
          <p:cNvPr id="2" name="Gruppieren 1"/>
          <p:cNvGrpSpPr/>
          <p:nvPr/>
        </p:nvGrpSpPr>
        <p:grpSpPr>
          <a:xfrm>
            <a:off x="2123728" y="2061543"/>
            <a:ext cx="4354513" cy="1439465"/>
            <a:chOff x="1115616" y="2277567"/>
            <a:chExt cx="4354513" cy="1439465"/>
          </a:xfrm>
        </p:grpSpPr>
        <p:cxnSp>
          <p:nvCxnSpPr>
            <p:cNvPr id="7" name="Gerade Verbindung mit Pfeil 6"/>
            <p:cNvCxnSpPr/>
            <p:nvPr/>
          </p:nvCxnSpPr>
          <p:spPr>
            <a:xfrm>
              <a:off x="1116013" y="2277567"/>
              <a:ext cx="0" cy="2873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a:off x="1585118" y="2708920"/>
              <a:ext cx="28733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2943225" y="2708920"/>
              <a:ext cx="2889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a:off x="4464050" y="2708920"/>
              <a:ext cx="3238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 name="Gruppieren 5"/>
            <p:cNvGrpSpPr/>
            <p:nvPr/>
          </p:nvGrpSpPr>
          <p:grpSpPr>
            <a:xfrm>
              <a:off x="1585118" y="2925192"/>
              <a:ext cx="792163" cy="431800"/>
              <a:chOff x="1476375" y="2960688"/>
              <a:chExt cx="792163" cy="431800"/>
            </a:xfrm>
          </p:grpSpPr>
          <p:cxnSp>
            <p:nvCxnSpPr>
              <p:cNvPr id="28" name="Gerade Verbindung 27"/>
              <p:cNvCxnSpPr/>
              <p:nvPr/>
            </p:nvCxnSpPr>
            <p:spPr>
              <a:xfrm>
                <a:off x="2268538" y="2960688"/>
                <a:ext cx="0" cy="431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1476375" y="3392488"/>
                <a:ext cx="7921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32" name="Gerade Verbindung mit Pfeil 31"/>
            <p:cNvCxnSpPr/>
            <p:nvPr/>
          </p:nvCxnSpPr>
          <p:spPr>
            <a:xfrm flipV="1">
              <a:off x="1115616" y="2888555"/>
              <a:ext cx="0" cy="25241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5" name="Gruppieren 4"/>
            <p:cNvGrpSpPr/>
            <p:nvPr/>
          </p:nvGrpSpPr>
          <p:grpSpPr>
            <a:xfrm>
              <a:off x="1115616" y="2889152"/>
              <a:ext cx="4354513" cy="827880"/>
              <a:chOff x="1098550" y="2889251"/>
              <a:chExt cx="4354513" cy="827880"/>
            </a:xfrm>
          </p:grpSpPr>
          <p:cxnSp>
            <p:nvCxnSpPr>
              <p:cNvPr id="39" name="Gerade Verbindung 38"/>
              <p:cNvCxnSpPr/>
              <p:nvPr/>
            </p:nvCxnSpPr>
            <p:spPr>
              <a:xfrm flipH="1">
                <a:off x="1116013" y="3717131"/>
                <a:ext cx="4337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 Verbindung 42"/>
              <p:cNvCxnSpPr/>
              <p:nvPr/>
            </p:nvCxnSpPr>
            <p:spPr>
              <a:xfrm flipV="1">
                <a:off x="1098550" y="3536951"/>
                <a:ext cx="1" cy="180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Gerade Verbindung mit Pfeil 44"/>
              <p:cNvCxnSpPr/>
              <p:nvPr/>
            </p:nvCxnSpPr>
            <p:spPr>
              <a:xfrm flipV="1">
                <a:off x="5435600" y="2889251"/>
                <a:ext cx="0" cy="82788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69</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p:cNvSpPr>
            <a:spLocks noGrp="1"/>
          </p:cNvSpPr>
          <p:nvPr>
            <p:ph type="title"/>
          </p:nvPr>
        </p:nvSpPr>
        <p:spPr>
          <a:xfrm>
            <a:off x="685800" y="476672"/>
            <a:ext cx="7772400" cy="1275928"/>
          </a:xfrm>
        </p:spPr>
        <p:txBody>
          <a:bodyPr/>
          <a:lstStyle/>
          <a:p>
            <a:r>
              <a:rPr lang="de-DE" altLang="de-DE" dirty="0" smtClean="0"/>
              <a:t>Prozessbeendigung und Unchecked_Deallocation</a:t>
            </a:r>
          </a:p>
        </p:txBody>
      </p:sp>
      <p:sp>
        <p:nvSpPr>
          <p:cNvPr id="3" name="Inhaltsplatzhalter 2"/>
          <p:cNvSpPr>
            <a:spLocks noGrp="1"/>
          </p:cNvSpPr>
          <p:nvPr>
            <p:ph idx="1"/>
          </p:nvPr>
        </p:nvSpPr>
        <p:spPr>
          <a:xfrm>
            <a:off x="685800" y="1916832"/>
            <a:ext cx="7846640" cy="4331568"/>
          </a:xfrm>
        </p:spPr>
        <p:txBody>
          <a:bodyPr/>
          <a:lstStyle/>
          <a:p>
            <a:pPr marL="0" indent="0">
              <a:buFontTx/>
              <a:buNone/>
              <a:defRPr/>
            </a:pPr>
            <a:r>
              <a:rPr lang="de-DE" sz="2200" dirty="0" smtClean="0">
                <a:solidFill>
                  <a:schemeClr val="accent2"/>
                </a:solidFill>
              </a:rPr>
              <a:t>Prozesse</a:t>
            </a:r>
            <a:r>
              <a:rPr lang="de-DE" sz="2200" dirty="0" smtClean="0"/>
              <a:t> werden niemals von außen beendet. Sie </a:t>
            </a:r>
            <a:r>
              <a:rPr lang="de-DE" sz="2200" dirty="0" smtClean="0">
                <a:solidFill>
                  <a:schemeClr val="accent2"/>
                </a:solidFill>
              </a:rPr>
              <a:t>beenden sich selbst</a:t>
            </a:r>
            <a:r>
              <a:rPr lang="de-DE" sz="2200" dirty="0" smtClean="0"/>
              <a:t>.</a:t>
            </a:r>
          </a:p>
          <a:p>
            <a:pPr marL="261938" indent="-261938">
              <a:defRPr/>
            </a:pPr>
            <a:r>
              <a:rPr lang="de-DE" sz="1800" dirty="0" smtClean="0"/>
              <a:t>Die Terminate-Alternative ist nur ein Signal zum Meister, dass der Prozess sich beendigen kann; </a:t>
            </a:r>
            <a:r>
              <a:rPr lang="de-DE" sz="1800" dirty="0"/>
              <a:t>sobald das geschehen </a:t>
            </a:r>
            <a:r>
              <a:rPr lang="de-DE" sz="1800" dirty="0" smtClean="0"/>
              <a:t>ist, </a:t>
            </a:r>
            <a:r>
              <a:rPr lang="de-DE" sz="1800" dirty="0"/>
              <a:t>wird </a:t>
            </a:r>
            <a:r>
              <a:rPr lang="de-DE" sz="1800" dirty="0" smtClean="0"/>
              <a:t>dem diese Tatsache übermittelt (unsichtbar für den Programmierer, dem sagt es das Attribut </a:t>
            </a:r>
            <a:r>
              <a:rPr lang="de-DE" sz="1600" dirty="0" smtClean="0">
                <a:latin typeface="Courier New" panose="02070309020205020404" pitchFamily="49" charset="0"/>
                <a:cs typeface="Courier New" panose="02070309020205020404" pitchFamily="49" charset="0"/>
              </a:rPr>
              <a:t>P'Terminated</a:t>
            </a:r>
            <a:r>
              <a:rPr lang="de-DE" sz="1800" dirty="0" smtClean="0"/>
              <a:t>).</a:t>
            </a:r>
          </a:p>
          <a:p>
            <a:pPr marL="261938" indent="-261938">
              <a:defRPr/>
            </a:pPr>
            <a:r>
              <a:rPr lang="de-DE" sz="1800" dirty="0" smtClean="0"/>
              <a:t>Eine Abort-Anweisung sagt dem Prozess, er solle sich beenden, sobald er sich nicht mehr in einer abbruchverzögerten (</a:t>
            </a:r>
            <a:r>
              <a:rPr lang="de-DE" sz="1800" i="1" dirty="0" smtClean="0"/>
              <a:t>abort-deferred</a:t>
            </a:r>
            <a:r>
              <a:rPr lang="de-DE" sz="1800" dirty="0"/>
              <a:t>) Operation befindet</a:t>
            </a:r>
            <a:r>
              <a:rPr lang="de-DE" sz="1800" dirty="0" smtClean="0"/>
              <a:t>.</a:t>
            </a:r>
          </a:p>
          <a:p>
            <a:pPr marL="0" indent="0">
              <a:buFontTx/>
              <a:buNone/>
              <a:defRPr/>
            </a:pPr>
            <a:r>
              <a:rPr lang="de-DE" sz="1800" dirty="0" smtClean="0"/>
              <a:t>Vorsicht bei </a:t>
            </a:r>
            <a:r>
              <a:rPr lang="de-DE" sz="1800" dirty="0" smtClean="0">
                <a:solidFill>
                  <a:srgbClr val="FF0066"/>
                </a:solidFill>
              </a:rPr>
              <a:t>dynamisch allokierten </a:t>
            </a:r>
            <a:r>
              <a:rPr lang="de-DE" sz="1800" dirty="0" smtClean="0"/>
              <a:t>Prozessen.</a:t>
            </a:r>
          </a:p>
          <a:p>
            <a:pPr marL="538163" indent="0">
              <a:buFontTx/>
              <a:buNone/>
              <a:defRPr/>
            </a:pPr>
            <a:r>
              <a:rPr lang="de-DE" sz="1600" dirty="0" smtClean="0">
                <a:latin typeface="Courier New" pitchFamily="49" charset="0"/>
                <a:cs typeface="Courier New" pitchFamily="49" charset="0"/>
              </a:rPr>
              <a:t>Mein_Prozess := </a:t>
            </a:r>
            <a:r>
              <a:rPr lang="de-DE" sz="1600" b="1" dirty="0" smtClean="0">
                <a:latin typeface="Courier New" pitchFamily="49" charset="0"/>
                <a:cs typeface="Courier New" pitchFamily="49" charset="0"/>
              </a:rPr>
              <a:t>new</a:t>
            </a:r>
            <a:r>
              <a:rPr lang="de-DE" sz="1600" dirty="0" smtClean="0">
                <a:latin typeface="Courier New" pitchFamily="49" charset="0"/>
                <a:cs typeface="Courier New" pitchFamily="49" charset="0"/>
              </a:rPr>
              <a:t> Prozess;</a:t>
            </a:r>
            <a:br>
              <a:rPr lang="de-DE" sz="1600" dirty="0" smtClean="0">
                <a:latin typeface="Courier New" pitchFamily="49" charset="0"/>
                <a:cs typeface="Courier New" pitchFamily="49" charset="0"/>
              </a:rPr>
            </a:br>
            <a:r>
              <a:rPr lang="de-DE" sz="1600" dirty="0" smtClean="0">
                <a:latin typeface="Courier New" pitchFamily="49" charset="0"/>
                <a:cs typeface="Courier New" pitchFamily="49" charset="0"/>
              </a:rPr>
              <a:t>U_D (Mein_Prozess);</a:t>
            </a:r>
          </a:p>
          <a:p>
            <a:pPr marL="0" indent="0">
              <a:buFontTx/>
              <a:buNone/>
              <a:defRPr/>
            </a:pPr>
            <a:r>
              <a:rPr lang="de-DE" sz="1800" dirty="0" smtClean="0"/>
              <a:t>Unchecked_Deallocation </a:t>
            </a:r>
            <a:r>
              <a:rPr lang="de-DE" sz="1800" dirty="0" smtClean="0">
                <a:solidFill>
                  <a:srgbClr val="FF0066"/>
                </a:solidFill>
              </a:rPr>
              <a:t>terminiert nicht </a:t>
            </a:r>
            <a:r>
              <a:rPr lang="de-DE" sz="1800" dirty="0" smtClean="0"/>
              <a:t>den Prozess. Es ist </a:t>
            </a:r>
            <a:r>
              <a:rPr lang="de-DE" sz="1800" dirty="0" smtClean="0">
                <a:solidFill>
                  <a:srgbClr val="FF0066"/>
                </a:solidFill>
              </a:rPr>
              <a:t>implementierungs-abhängig</a:t>
            </a:r>
            <a:r>
              <a:rPr lang="de-DE" sz="1800" dirty="0" smtClean="0"/>
              <a:t>, ob nach Beendigung des Prozesses der Speicherplatz freigegeben wird, RM 13.11.2(9/5). Beachten Sie auch </a:t>
            </a:r>
            <a:r>
              <a:rPr lang="en-US" sz="1800" i="1" dirty="0" smtClean="0"/>
              <a:t>bounded error </a:t>
            </a:r>
            <a:r>
              <a:rPr lang="de-DE" sz="1800" dirty="0" smtClean="0"/>
              <a:t>AARM 13.11.2(11-15.a).</a:t>
            </a:r>
          </a:p>
          <a:p>
            <a:pPr marL="0" indent="0">
              <a:buFontTx/>
              <a:buNone/>
              <a:defRPr/>
            </a:pPr>
            <a:r>
              <a:rPr lang="de-DE" sz="1800" dirty="0" smtClean="0">
                <a:solidFill>
                  <a:srgbClr val="FF0066"/>
                </a:solidFill>
              </a:rPr>
              <a:t>Warten Sie die Terminierung ab </a:t>
            </a:r>
            <a:r>
              <a:rPr lang="de-DE" sz="1800" dirty="0" smtClean="0"/>
              <a:t>(nächste Folie), bevor sie </a:t>
            </a:r>
            <a:r>
              <a:rPr lang="de-DE" sz="1600" dirty="0" smtClean="0">
                <a:latin typeface="Courier New" pitchFamily="49" charset="0"/>
                <a:cs typeface="Courier New" pitchFamily="49" charset="0"/>
              </a:rPr>
              <a:t>U_D</a:t>
            </a:r>
            <a:r>
              <a:rPr lang="de-DE" sz="1800" dirty="0"/>
              <a:t> </a:t>
            </a:r>
            <a:r>
              <a:rPr lang="de-DE" sz="1800" dirty="0" smtClean="0"/>
              <a:t>aufrufen!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70</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Wann ist ein Prozess terminiert?</a:t>
            </a:r>
            <a:endParaRPr lang="de-DE" dirty="0"/>
          </a:p>
        </p:txBody>
      </p:sp>
      <p:sp>
        <p:nvSpPr>
          <p:cNvPr id="3" name="Inhaltsplatzhalter 2"/>
          <p:cNvSpPr>
            <a:spLocks noGrp="1"/>
          </p:cNvSpPr>
          <p:nvPr>
            <p:ph idx="1"/>
          </p:nvPr>
        </p:nvSpPr>
        <p:spPr>
          <a:xfrm>
            <a:off x="685800" y="1916832"/>
            <a:ext cx="7772400" cy="4331568"/>
          </a:xfrm>
        </p:spPr>
        <p:txBody>
          <a:bodyPr/>
          <a:lstStyle/>
          <a:p>
            <a:pPr marL="0" indent="0">
              <a:buNone/>
            </a:pPr>
            <a:r>
              <a:rPr lang="de-DE" sz="2000" dirty="0"/>
              <a:t>Wenn Unchecked_Deallocation für ein Objekt ausgeführt wird, das laufende Prozesse enthält, laufen diese </a:t>
            </a:r>
            <a:r>
              <a:rPr lang="de-DE" sz="2000" dirty="0" smtClean="0"/>
              <a:t>weiter</a:t>
            </a:r>
            <a:r>
              <a:rPr lang="de-DE" sz="2000" dirty="0"/>
              <a:t>, bis sie </a:t>
            </a:r>
            <a:r>
              <a:rPr lang="de-DE" sz="2000" dirty="0" smtClean="0"/>
              <a:t>fertig sind.</a:t>
            </a:r>
          </a:p>
          <a:p>
            <a:pPr marL="0" indent="0">
              <a:buNone/>
            </a:pPr>
            <a:r>
              <a:rPr lang="de-DE" sz="2000" dirty="0" smtClean="0"/>
              <a:t>Es ist unspezifiziert im RM, ob der Speicherplatz freigegeben wird. GNAT </a:t>
            </a:r>
            <a:r>
              <a:rPr lang="de-DE" sz="2000" dirty="0"/>
              <a:t>gibt den Speicherplatz </a:t>
            </a:r>
            <a:r>
              <a:rPr lang="de-DE" sz="2000" dirty="0" smtClean="0"/>
              <a:t>von Prozessen </a:t>
            </a:r>
            <a:r>
              <a:rPr lang="de-DE" sz="2000" dirty="0"/>
              <a:t>frei.</a:t>
            </a:r>
          </a:p>
          <a:p>
            <a:pPr marL="0" indent="0">
              <a:buNone/>
            </a:pPr>
            <a:r>
              <a:rPr lang="de-DE" sz="2000" dirty="0"/>
              <a:t>Die Aussagen des </a:t>
            </a:r>
            <a:r>
              <a:rPr lang="de-DE" sz="2000" dirty="0" smtClean="0"/>
              <a:t>Ada-Referenzmanuals </a:t>
            </a:r>
            <a:r>
              <a:rPr lang="de-DE" sz="2000" dirty="0"/>
              <a:t>dazu sind verstreut. </a:t>
            </a:r>
            <a:r>
              <a:rPr lang="de-DE" sz="2000" dirty="0" smtClean="0"/>
              <a:t>Sie sind im Beispiel-Kode </a:t>
            </a:r>
            <a:r>
              <a:rPr lang="de-DE" sz="1800" dirty="0" smtClean="0">
                <a:latin typeface="Calibri" panose="020F0502020204030204" pitchFamily="34" charset="0"/>
                <a:cs typeface="Arial" panose="020B0604020202020204" pitchFamily="34" charset="0"/>
              </a:rPr>
              <a:t>Task_Deallocation</a:t>
            </a:r>
            <a:r>
              <a:rPr lang="de-DE" sz="2000" dirty="0" smtClean="0"/>
              <a:t> im Ordner </a:t>
            </a:r>
            <a:r>
              <a:rPr lang="de-DE" sz="1800" dirty="0" smtClean="0">
                <a:latin typeface="Calibri" panose="020F0502020204030204" pitchFamily="34" charset="0"/>
                <a:cs typeface="Arial" panose="020B0604020202020204" pitchFamily="34" charset="0"/>
              </a:rPr>
              <a:t>Sonstiges</a:t>
            </a:r>
            <a:r>
              <a:rPr lang="de-DE" sz="2000" dirty="0" smtClean="0"/>
              <a:t> zusammengefasst.</a:t>
            </a:r>
          </a:p>
          <a:p>
            <a:pPr marL="0" indent="0">
              <a:buNone/>
            </a:pPr>
            <a:endParaRPr lang="de-DE" sz="1000" dirty="0" smtClean="0"/>
          </a:p>
          <a:p>
            <a:pPr marL="0" indent="0">
              <a:buNone/>
            </a:pPr>
            <a:r>
              <a:rPr lang="de-DE" sz="1800" i="1" dirty="0" smtClean="0"/>
              <a:t>Busy wait</a:t>
            </a:r>
            <a:r>
              <a:rPr lang="de-DE" sz="1800" dirty="0" smtClean="0"/>
              <a:t>, bis der Prozess terminiert ist:</a:t>
            </a:r>
            <a:endParaRPr lang="de-DE" sz="1800" dirty="0"/>
          </a:p>
          <a:p>
            <a:pPr marL="0" indent="0">
              <a:buNone/>
            </a:pPr>
            <a:r>
              <a:rPr lang="de-DE" sz="1600" dirty="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abort</a:t>
            </a:r>
            <a:r>
              <a:rPr lang="de-DE" sz="1600" dirty="0">
                <a:latin typeface="Courier New" panose="02070309020205020404" pitchFamily="49" charset="0"/>
                <a:cs typeface="Courier New" panose="02070309020205020404" pitchFamily="49" charset="0"/>
              </a:rPr>
              <a:t> T</a:t>
            </a:r>
            <a:r>
              <a:rPr lang="de-DE" sz="1600" dirty="0" smtClean="0">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 </a:t>
            </a:r>
            <a:r>
              <a:rPr lang="de-DE" sz="1600" i="1" dirty="0" smtClean="0">
                <a:latin typeface="Courier New" panose="02070309020205020404" pitchFamily="49" charset="0"/>
                <a:cs typeface="Courier New" panose="02070309020205020404" pitchFamily="49" charset="0"/>
              </a:rPr>
              <a:t>T soll abbrechen, Finalisierung folgt danach</a:t>
            </a:r>
          </a:p>
          <a:p>
            <a:pPr marL="0" indent="0">
              <a:buNone/>
            </a:pPr>
            <a:r>
              <a:rPr lang="de-DE" sz="1600"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while not </a:t>
            </a:r>
            <a:r>
              <a:rPr lang="de-DE" sz="1600" dirty="0">
                <a:latin typeface="Courier New" panose="02070309020205020404" pitchFamily="49" charset="0"/>
                <a:cs typeface="Courier New" panose="02070309020205020404" pitchFamily="49" charset="0"/>
              </a:rPr>
              <a:t>T'Terminated </a:t>
            </a:r>
            <a:r>
              <a:rPr lang="de-DE" sz="1600" b="1" dirty="0" smtClean="0">
                <a:latin typeface="Courier New" panose="02070309020205020404" pitchFamily="49" charset="0"/>
                <a:cs typeface="Courier New" panose="02070309020205020404" pitchFamily="49" charset="0"/>
              </a:rPr>
              <a:t>loop</a:t>
            </a:r>
            <a:br>
              <a:rPr lang="de-DE" sz="1600" b="1"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delay</a:t>
            </a:r>
            <a:r>
              <a:rPr lang="de-DE" sz="1600" dirty="0">
                <a:latin typeface="Courier New" panose="02070309020205020404" pitchFamily="49" charset="0"/>
                <a:cs typeface="Courier New" panose="02070309020205020404" pitchFamily="49" charset="0"/>
              </a:rPr>
              <a:t> X</a:t>
            </a:r>
            <a:r>
              <a:rPr lang="de-DE" sz="1600" dirty="0" smtClean="0">
                <a:latin typeface="Courier New" panose="02070309020205020404" pitchFamily="49" charset="0"/>
                <a:cs typeface="Courier New" panose="02070309020205020404" pitchFamily="49" charset="0"/>
              </a:rPr>
              <a:t>;</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end loop</a:t>
            </a:r>
            <a:r>
              <a:rPr lang="de-DE" sz="1600" dirty="0">
                <a:latin typeface="Courier New" panose="02070309020205020404" pitchFamily="49" charset="0"/>
                <a:cs typeface="Courier New" panose="02070309020205020404" pitchFamily="49" charset="0"/>
              </a:rPr>
              <a:t>;</a:t>
            </a:r>
          </a:p>
          <a:p>
            <a:pPr marL="0" indent="0">
              <a:buNone/>
            </a:pPr>
            <a:r>
              <a:rPr lang="en-US" sz="1600" dirty="0">
                <a:latin typeface="Courier New" panose="02070309020205020404" pitchFamily="49" charset="0"/>
                <a:cs typeface="Courier New" panose="02070309020205020404" pitchFamily="49" charset="0"/>
              </a:rPr>
              <a:t>    -- </a:t>
            </a:r>
            <a:r>
              <a:rPr lang="de-DE" sz="1600" i="1" dirty="0" smtClean="0">
                <a:latin typeface="Courier New" panose="02070309020205020404" pitchFamily="49" charset="0"/>
                <a:cs typeface="Courier New" panose="02070309020205020404" pitchFamily="49" charset="0"/>
              </a:rPr>
              <a:t>Hier wissen wir, dass T terminiert ist.</a:t>
            </a:r>
          </a:p>
          <a:p>
            <a:pPr marL="0" indent="0">
              <a:buNone/>
            </a:pPr>
            <a:r>
              <a:rPr lang="de-DE" sz="1800" dirty="0" smtClean="0"/>
              <a:t>Problem: Nach welchen Kriterien ist der Wert von </a:t>
            </a:r>
            <a:r>
              <a:rPr lang="de-DE" sz="1600" dirty="0" smtClean="0">
                <a:latin typeface="Courier New" panose="02070309020205020404" pitchFamily="49" charset="0"/>
                <a:cs typeface="Courier New" panose="02070309020205020404" pitchFamily="49" charset="0"/>
              </a:rPr>
              <a:t>X</a:t>
            </a:r>
            <a:r>
              <a:rPr lang="de-DE" sz="1800" dirty="0"/>
              <a:t> </a:t>
            </a:r>
            <a:r>
              <a:rPr lang="de-DE" sz="1800" dirty="0" smtClean="0"/>
              <a:t>zu wählen?</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71</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7047404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b="1" dirty="0" smtClean="0"/>
              <a:t>Zeitbegrenzter Eingangsaufruf</a:t>
            </a:r>
          </a:p>
          <a:p>
            <a:pPr eaLnBrk="1" hangingPunct="1">
              <a:lnSpc>
                <a:spcPct val="80000"/>
              </a:lnSpc>
            </a:pPr>
            <a:r>
              <a:rPr lang="de-DE" altLang="de-DE" sz="2400" b="1" dirty="0" smtClean="0"/>
              <a:t>Bedingter Eingangsaufruf</a:t>
            </a:r>
          </a:p>
          <a:p>
            <a:pPr eaLnBrk="1" hangingPunct="1">
              <a:lnSpc>
                <a:spcPct val="80000"/>
              </a:lnSpc>
            </a:pPr>
            <a:r>
              <a:rPr lang="de-DE" altLang="de-DE" sz="2400" b="1"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72</a:t>
            </a:fld>
            <a:endParaRPr lang="de-DE" dirty="0"/>
          </a:p>
        </p:txBody>
      </p:sp>
    </p:spTree>
    <p:extLst>
      <p:ext uri="{BB962C8B-B14F-4D97-AF65-F5344CB8AC3E}">
        <p14:creationId xmlns:p14="http://schemas.microsoft.com/office/powerpoint/2010/main" val="373823722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el 1"/>
          <p:cNvSpPr>
            <a:spLocks noGrp="1"/>
          </p:cNvSpPr>
          <p:nvPr>
            <p:ph type="title"/>
          </p:nvPr>
        </p:nvSpPr>
        <p:spPr/>
        <p:txBody>
          <a:bodyPr/>
          <a:lstStyle/>
          <a:p>
            <a:r>
              <a:rPr lang="de-DE" altLang="de-DE" dirty="0" smtClean="0"/>
              <a:t>Select-Anweisung</a:t>
            </a:r>
          </a:p>
        </p:txBody>
      </p:sp>
      <p:sp>
        <p:nvSpPr>
          <p:cNvPr id="3" name="Inhaltsplatzhalter 2"/>
          <p:cNvSpPr>
            <a:spLocks noGrp="1"/>
          </p:cNvSpPr>
          <p:nvPr>
            <p:ph idx="1"/>
          </p:nvPr>
        </p:nvSpPr>
        <p:spPr>
          <a:xfrm>
            <a:off x="685800" y="1882588"/>
            <a:ext cx="7772400" cy="4213412"/>
          </a:xfrm>
        </p:spPr>
        <p:txBody>
          <a:bodyPr/>
          <a:lstStyle/>
          <a:p>
            <a:pPr marL="0" indent="0">
              <a:buFontTx/>
              <a:buNone/>
              <a:defRPr/>
            </a:pPr>
            <a:r>
              <a:rPr lang="de-DE" sz="2000" dirty="0" smtClean="0"/>
              <a:t>Alle genannten Varianten der Synchronisationskontrolle (Folien 39ff) aus Dienstleister- und aus Kundensicht werden durch verschiedene Formen der Select-Anweisung beschrieben.</a:t>
            </a:r>
          </a:p>
          <a:p>
            <a:pPr marL="0" indent="0">
              <a:buFontTx/>
              <a:buNone/>
              <a:defRPr/>
            </a:pPr>
            <a:r>
              <a:rPr lang="de-DE" sz="2000" u="sng" dirty="0" smtClean="0"/>
              <a:t>Dienstleister</a:t>
            </a:r>
          </a:p>
          <a:p>
            <a:pPr indent="-249238">
              <a:defRPr/>
            </a:pPr>
            <a:r>
              <a:rPr lang="de-DE" sz="2000" dirty="0" smtClean="0"/>
              <a:t>Selektive Annahme, </a:t>
            </a:r>
            <a:r>
              <a:rPr lang="de-DE" sz="2000" i="1" dirty="0" smtClean="0"/>
              <a:t>Selective Accept</a:t>
            </a:r>
            <a:r>
              <a:rPr lang="de-DE" sz="2000" dirty="0" smtClean="0"/>
              <a:t>,</a:t>
            </a:r>
          </a:p>
          <a:p>
            <a:pPr lvl="1">
              <a:defRPr/>
            </a:pPr>
            <a:r>
              <a:rPr lang="de-DE" sz="2000" dirty="0"/>
              <a:t>m</a:t>
            </a:r>
            <a:r>
              <a:rPr lang="de-DE" sz="2000" dirty="0" smtClean="0"/>
              <a:t>it Warten (</a:t>
            </a:r>
            <a:r>
              <a:rPr lang="de-DE" sz="1800" b="1" dirty="0" smtClean="0">
                <a:latin typeface="Courier New" pitchFamily="49" charset="0"/>
                <a:cs typeface="Courier New" pitchFamily="49" charset="0"/>
              </a:rPr>
              <a:t>or delay</a:t>
            </a:r>
            <a:r>
              <a:rPr lang="de-DE" sz="2000" dirty="0" smtClean="0"/>
              <a:t>)</a:t>
            </a:r>
          </a:p>
          <a:p>
            <a:pPr lvl="1">
              <a:defRPr/>
            </a:pPr>
            <a:r>
              <a:rPr lang="de-DE" sz="2000" dirty="0"/>
              <a:t>o</a:t>
            </a:r>
            <a:r>
              <a:rPr lang="de-DE" sz="2000" dirty="0" smtClean="0"/>
              <a:t>hne Warten (</a:t>
            </a:r>
            <a:r>
              <a:rPr lang="de-DE" sz="1800" b="1" dirty="0" smtClean="0">
                <a:latin typeface="Courier New" pitchFamily="49" charset="0"/>
                <a:cs typeface="Courier New" pitchFamily="49" charset="0"/>
              </a:rPr>
              <a:t>else</a:t>
            </a:r>
            <a:r>
              <a:rPr lang="de-DE" sz="2000" dirty="0" smtClean="0"/>
              <a:t>)</a:t>
            </a:r>
          </a:p>
          <a:p>
            <a:pPr lvl="1">
              <a:defRPr/>
            </a:pPr>
            <a:r>
              <a:rPr lang="de-DE" sz="2000" dirty="0" smtClean="0"/>
              <a:t>mit Terminierung (</a:t>
            </a:r>
            <a:r>
              <a:rPr lang="de-DE" sz="1800" b="1" dirty="0" smtClean="0">
                <a:latin typeface="Courier New" panose="02070309020205020404" pitchFamily="49" charset="0"/>
                <a:cs typeface="Courier New" panose="02070309020205020404" pitchFamily="49" charset="0"/>
              </a:rPr>
              <a:t>terminate</a:t>
            </a:r>
            <a:r>
              <a:rPr lang="de-DE" sz="2000" dirty="0" smtClean="0"/>
              <a:t>)</a:t>
            </a:r>
          </a:p>
          <a:p>
            <a:pPr marL="0" lvl="1" indent="0">
              <a:buNone/>
              <a:defRPr/>
            </a:pPr>
            <a:r>
              <a:rPr lang="de-DE" sz="2000" u="sng" dirty="0" smtClean="0"/>
              <a:t>Kunde</a:t>
            </a:r>
          </a:p>
          <a:p>
            <a:pPr indent="-249238">
              <a:defRPr/>
            </a:pPr>
            <a:r>
              <a:rPr lang="de-DE" sz="2000" dirty="0" smtClean="0"/>
              <a:t>Zeitbegrenzter Eingangsaufruf, </a:t>
            </a:r>
            <a:r>
              <a:rPr lang="de-DE" sz="2000" i="1" dirty="0" smtClean="0"/>
              <a:t>Timed Entry Call</a:t>
            </a:r>
          </a:p>
          <a:p>
            <a:pPr indent="-249238">
              <a:defRPr/>
            </a:pPr>
            <a:r>
              <a:rPr lang="de-DE" sz="2000" dirty="0" smtClean="0"/>
              <a:t>Bedingter Eingangsaufruf, </a:t>
            </a:r>
            <a:r>
              <a:rPr lang="de-DE" sz="2000" i="1" dirty="0" smtClean="0"/>
              <a:t>Conditional Entry Call</a:t>
            </a:r>
          </a:p>
          <a:p>
            <a:pPr indent="-249238">
              <a:defRPr/>
            </a:pPr>
            <a:r>
              <a:rPr lang="de-DE" sz="2000" dirty="0" smtClean="0"/>
              <a:t>Asynchroner Kontrolltransfer, </a:t>
            </a:r>
            <a:r>
              <a:rPr lang="de-DE" sz="2000" i="1" dirty="0" smtClean="0"/>
              <a:t>Asynchronous Select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73</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Geschweifte Klammer rechts 4"/>
          <p:cNvSpPr/>
          <p:nvPr/>
        </p:nvSpPr>
        <p:spPr>
          <a:xfrm>
            <a:off x="5220072" y="3140968"/>
            <a:ext cx="360040" cy="158417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6" name="Textfeld 5"/>
          <p:cNvSpPr txBox="1"/>
          <p:nvPr/>
        </p:nvSpPr>
        <p:spPr>
          <a:xfrm>
            <a:off x="5796136" y="3702804"/>
            <a:ext cx="2016224" cy="400110"/>
          </a:xfrm>
          <a:prstGeom prst="rect">
            <a:avLst/>
          </a:prstGeom>
          <a:noFill/>
        </p:spPr>
        <p:txBody>
          <a:bodyPr wrap="square" rtlCol="0">
            <a:spAutoFit/>
          </a:bodyPr>
          <a:lstStyle/>
          <a:p>
            <a:r>
              <a:rPr lang="de-DE" sz="2000" dirty="0" smtClean="0"/>
              <a:t>Voriges Kapitel</a:t>
            </a:r>
            <a:endParaRPr lang="de-DE" sz="20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a:xfrm>
            <a:off x="685800" y="476672"/>
            <a:ext cx="7772400" cy="1275928"/>
          </a:xfrm>
        </p:spPr>
        <p:txBody>
          <a:bodyPr/>
          <a:lstStyle/>
          <a:p>
            <a:pPr eaLnBrk="1" hangingPunct="1"/>
            <a:r>
              <a:rPr lang="de-DE" altLang="de-DE" sz="4000" dirty="0" smtClean="0"/>
              <a:t>Zeitbegrenzter vs. Bedingter Eingangsaufruf</a:t>
            </a:r>
          </a:p>
        </p:txBody>
      </p:sp>
      <p:sp>
        <p:nvSpPr>
          <p:cNvPr id="40965" name="Rectangle 3"/>
          <p:cNvSpPr>
            <a:spLocks noGrp="1" noChangeArrowheads="1"/>
          </p:cNvSpPr>
          <p:nvPr>
            <p:ph idx="1"/>
          </p:nvPr>
        </p:nvSpPr>
        <p:spPr>
          <a:xfrm>
            <a:off x="539551" y="1981200"/>
            <a:ext cx="3960441" cy="3536032"/>
          </a:xfrm>
        </p:spPr>
        <p:txBody>
          <a:bodyPr/>
          <a:lstStyle/>
          <a:p>
            <a:pPr marL="0" indent="0" algn="ctr" eaLnBrk="1" hangingPunct="1">
              <a:buFontTx/>
              <a:buNone/>
            </a:pPr>
            <a:r>
              <a:rPr lang="de-DE" altLang="de-DE" sz="2400" b="1" u="sng" dirty="0" smtClean="0"/>
              <a:t>Zeitbegrenzt</a:t>
            </a:r>
          </a:p>
          <a:p>
            <a:pPr marL="0" indent="0" algn="ctr">
              <a:buNone/>
              <a:defRPr/>
            </a:pPr>
            <a:r>
              <a:rPr lang="en-US" sz="1800" i="1" dirty="0" smtClean="0"/>
              <a:t>Timed Entry Cal</a:t>
            </a:r>
            <a:r>
              <a:rPr lang="de-DE" sz="1800" i="1" dirty="0" smtClean="0"/>
              <a:t>l</a:t>
            </a:r>
          </a:p>
          <a:p>
            <a:pPr marL="0" indent="0" algn="ctr" eaLnBrk="1" hangingPunct="1">
              <a:buFontTx/>
              <a:buNone/>
            </a:pPr>
            <a:endParaRPr lang="de-DE" altLang="de-DE" sz="800" u="sng" dirty="0" smtClean="0"/>
          </a:p>
          <a:p>
            <a:pPr marL="0" indent="0" eaLnBrk="1" hangingPunct="1">
              <a:buFontTx/>
              <a:buNone/>
            </a:pPr>
            <a:r>
              <a:rPr lang="de-DE" altLang="de-DE" sz="2400" dirty="0" smtClean="0"/>
              <a:t>Wird der Kunde ungeduldig, verlässt er die Warteschlange.</a:t>
            </a:r>
          </a:p>
          <a:p>
            <a:pPr marL="0" indent="0" eaLnBrk="1" hangingPunct="1">
              <a:buFontTx/>
              <a:buNone/>
            </a:pPr>
            <a:endParaRPr lang="de-DE" altLang="de-DE" sz="1050" dirty="0" smtClean="0"/>
          </a:p>
          <a:p>
            <a:pPr marL="0" indent="0" eaLnBrk="1" hangingPunct="1">
              <a:buFontTx/>
              <a:buNone/>
            </a:pPr>
            <a:r>
              <a:rPr lang="de-DE" altLang="de-DE" sz="2000" b="1" dirty="0" smtClean="0">
                <a:latin typeface="Courier New" pitchFamily="49" charset="0"/>
              </a:rPr>
              <a:t>select</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Post.Einschreiben (…);</a:t>
            </a:r>
            <a:br>
              <a:rPr lang="de-DE" altLang="de-DE" sz="2000" dirty="0" smtClean="0">
                <a:latin typeface="Courier New" pitchFamily="49" charset="0"/>
              </a:rPr>
            </a:br>
            <a:r>
              <a:rPr lang="de-DE" altLang="de-DE" sz="2000" b="1" dirty="0" smtClean="0">
                <a:solidFill>
                  <a:schemeClr val="accent2"/>
                </a:solidFill>
                <a:latin typeface="Courier New" pitchFamily="49" charset="0"/>
              </a:rPr>
              <a:t>or</a:t>
            </a:r>
            <a:br>
              <a:rPr lang="de-DE" altLang="de-DE" sz="2000" b="1" dirty="0" smtClean="0">
                <a:solidFill>
                  <a:schemeClr val="accent2"/>
                </a:solidFill>
                <a:latin typeface="Courier New" pitchFamily="49" charset="0"/>
              </a:rPr>
            </a:br>
            <a:r>
              <a:rPr lang="de-DE" altLang="de-DE" sz="2000" b="1" dirty="0" smtClean="0">
                <a:solidFill>
                  <a:schemeClr val="accent2"/>
                </a:solidFill>
                <a:latin typeface="Courier New" pitchFamily="49" charset="0"/>
              </a:rPr>
              <a:t>  delay</a:t>
            </a:r>
            <a:r>
              <a:rPr lang="de-DE" altLang="de-DE" sz="2000" dirty="0" smtClean="0">
                <a:solidFill>
                  <a:schemeClr val="accent2"/>
                </a:solidFill>
                <a:latin typeface="Courier New" pitchFamily="49" charset="0"/>
              </a:rPr>
              <a:t> 5*60.0;</a:t>
            </a:r>
            <a:br>
              <a:rPr lang="de-DE" altLang="de-DE" sz="2000" dirty="0" smtClean="0">
                <a:solidFill>
                  <a:schemeClr val="accent2"/>
                </a:solidFill>
                <a:latin typeface="Courier New" pitchFamily="49" charset="0"/>
              </a:rPr>
            </a:br>
            <a:r>
              <a:rPr lang="de-DE" altLang="de-DE" sz="2000" b="1" dirty="0" smtClean="0">
                <a:latin typeface="Courier New" pitchFamily="49" charset="0"/>
              </a:rPr>
              <a:t>end select</a:t>
            </a:r>
            <a:r>
              <a:rPr lang="de-DE" altLang="de-DE" sz="2000" dirty="0" smtClean="0">
                <a:latin typeface="Courier New" pitchFamily="49" charset="0"/>
              </a:rPr>
              <a:t>;</a:t>
            </a:r>
            <a:endParaRPr lang="de-DE" altLang="de-DE" sz="1800" dirty="0" smtClean="0">
              <a:latin typeface="Courier New" pitchFamily="49" charset="0"/>
            </a:endParaRPr>
          </a:p>
        </p:txBody>
      </p:sp>
      <p:sp>
        <p:nvSpPr>
          <p:cNvPr id="40966" name="Rectangle 4"/>
          <p:cNvSpPr>
            <a:spLocks noGrp="1" noChangeArrowheads="1"/>
          </p:cNvSpPr>
          <p:nvPr>
            <p:ph type="body" sz="half" idx="4294967295"/>
          </p:nvPr>
        </p:nvSpPr>
        <p:spPr>
          <a:xfrm>
            <a:off x="4860032" y="1988840"/>
            <a:ext cx="3888432" cy="3528392"/>
          </a:xfrm>
        </p:spPr>
        <p:txBody>
          <a:bodyPr/>
          <a:lstStyle/>
          <a:p>
            <a:pPr marL="0" indent="0" algn="ctr" eaLnBrk="1" hangingPunct="1">
              <a:buNone/>
            </a:pPr>
            <a:r>
              <a:rPr lang="de-DE" altLang="de-DE" sz="2400" b="1" u="sng" dirty="0" smtClean="0"/>
              <a:t>Bedingt</a:t>
            </a:r>
          </a:p>
          <a:p>
            <a:pPr marL="0" indent="0" algn="ctr" eaLnBrk="1" hangingPunct="1">
              <a:buNone/>
            </a:pPr>
            <a:r>
              <a:rPr lang="en-US" sz="1800" i="1" dirty="0" smtClean="0"/>
              <a:t>Conditional Entry Call</a:t>
            </a:r>
            <a:endParaRPr lang="en-US" altLang="de-DE" sz="800" b="1" u="sng" dirty="0" smtClean="0"/>
          </a:p>
          <a:p>
            <a:pPr marL="0" indent="0" algn="ctr" eaLnBrk="1" hangingPunct="1">
              <a:buFontTx/>
              <a:buNone/>
            </a:pPr>
            <a:endParaRPr lang="de-DE" altLang="de-DE" sz="800" u="sng" dirty="0" smtClean="0"/>
          </a:p>
          <a:p>
            <a:pPr marL="0" indent="0" eaLnBrk="1" hangingPunct="1">
              <a:buFontTx/>
              <a:buNone/>
            </a:pPr>
            <a:r>
              <a:rPr lang="de-DE" altLang="de-DE" sz="2400" dirty="0" smtClean="0"/>
              <a:t>Wird der Kunde nicht sofort bedient, geht er wieder.</a:t>
            </a:r>
          </a:p>
          <a:p>
            <a:pPr marL="0" indent="0" eaLnBrk="1" hangingPunct="1">
              <a:buFontTx/>
              <a:buNone/>
            </a:pPr>
            <a:endParaRPr lang="de-DE" altLang="de-DE" sz="1050" dirty="0" smtClean="0"/>
          </a:p>
          <a:p>
            <a:pPr marL="0" indent="0" eaLnBrk="1" hangingPunct="1">
              <a:buFontTx/>
              <a:buNone/>
            </a:pPr>
            <a:r>
              <a:rPr lang="de-DE" altLang="de-DE" sz="2000" b="1" dirty="0" smtClean="0">
                <a:latin typeface="Courier New" pitchFamily="49" charset="0"/>
              </a:rPr>
              <a:t>select</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Post.Einschreiben (…);</a:t>
            </a:r>
            <a:br>
              <a:rPr lang="de-DE" altLang="de-DE" sz="2000" dirty="0" smtClean="0">
                <a:latin typeface="Courier New" pitchFamily="49" charset="0"/>
              </a:rPr>
            </a:br>
            <a:r>
              <a:rPr lang="de-DE" altLang="de-DE" sz="2000" b="1" dirty="0" smtClean="0">
                <a:solidFill>
                  <a:schemeClr val="accent2"/>
                </a:solidFill>
                <a:latin typeface="Courier New" pitchFamily="49" charset="0"/>
              </a:rPr>
              <a:t>else</a:t>
            </a:r>
            <a:br>
              <a:rPr lang="de-DE" altLang="de-DE" sz="2000" b="1" dirty="0" smtClean="0">
                <a:solidFill>
                  <a:schemeClr val="accent2"/>
                </a:solidFill>
                <a:latin typeface="Courier New" pitchFamily="49" charset="0"/>
              </a:rPr>
            </a:br>
            <a:r>
              <a:rPr lang="de-DE" altLang="de-DE" sz="2000" b="1" dirty="0" smtClean="0">
                <a:solidFill>
                  <a:schemeClr val="accent2"/>
                </a:solidFill>
                <a:latin typeface="Courier New" pitchFamily="49" charset="0"/>
              </a:rPr>
              <a:t>  null</a:t>
            </a:r>
            <a:r>
              <a:rPr lang="de-DE" altLang="de-DE" sz="2000" dirty="0" smtClean="0">
                <a:solidFill>
                  <a:schemeClr val="accent2"/>
                </a:solidFill>
                <a:latin typeface="Courier New" pitchFamily="49" charset="0"/>
              </a:rPr>
              <a:t>;</a:t>
            </a:r>
            <a:br>
              <a:rPr lang="de-DE" altLang="de-DE" sz="2000" dirty="0" smtClean="0">
                <a:solidFill>
                  <a:schemeClr val="accent2"/>
                </a:solidFill>
                <a:latin typeface="Courier New" pitchFamily="49" charset="0"/>
              </a:rPr>
            </a:br>
            <a:r>
              <a:rPr lang="de-DE" altLang="de-DE" sz="2000" b="1" dirty="0" smtClean="0">
                <a:latin typeface="Courier New" pitchFamily="49" charset="0"/>
              </a:rPr>
              <a:t>end select</a:t>
            </a:r>
            <a:r>
              <a:rPr lang="de-DE" altLang="de-DE" sz="2000" dirty="0" smtClean="0">
                <a:latin typeface="Courier New" pitchFamily="49" charset="0"/>
              </a:rPr>
              <a:t>;</a:t>
            </a:r>
          </a:p>
          <a:p>
            <a:pPr marL="0" indent="0" eaLnBrk="1" hangingPunct="1">
              <a:buFontTx/>
              <a:buNone/>
            </a:pPr>
            <a:endParaRPr lang="de-DE" altLang="de-DE" sz="2400" dirty="0" smtClean="0"/>
          </a:p>
        </p:txBody>
      </p:sp>
      <p:sp>
        <p:nvSpPr>
          <p:cNvPr id="40967" name="Line 5"/>
          <p:cNvSpPr>
            <a:spLocks noChangeShapeType="1"/>
          </p:cNvSpPr>
          <p:nvPr/>
        </p:nvSpPr>
        <p:spPr bwMode="auto">
          <a:xfrm>
            <a:off x="4572000" y="2060848"/>
            <a:ext cx="0" cy="3456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p:nvPr>
        </p:nvSpPr>
        <p:spPr>
          <a:xfrm>
            <a:off x="685800" y="548680"/>
            <a:ext cx="7772400" cy="1203920"/>
          </a:xfrm>
        </p:spPr>
        <p:txBody>
          <a:bodyPr/>
          <a:lstStyle/>
          <a:p>
            <a:pPr eaLnBrk="1" hangingPunct="1"/>
            <a:r>
              <a:rPr lang="de-DE" altLang="de-DE" sz="4000" dirty="0" smtClean="0"/>
              <a:t>Zeitbegrenzter vs. Bedingter Eingangsaufruf (Fortsetzung)</a:t>
            </a:r>
          </a:p>
        </p:txBody>
      </p:sp>
      <p:sp>
        <p:nvSpPr>
          <p:cNvPr id="41989" name="Rectangle 3"/>
          <p:cNvSpPr>
            <a:spLocks noGrp="1" noChangeArrowheads="1"/>
          </p:cNvSpPr>
          <p:nvPr>
            <p:ph idx="1"/>
          </p:nvPr>
        </p:nvSpPr>
        <p:spPr>
          <a:xfrm>
            <a:off x="685800" y="1907704"/>
            <a:ext cx="3742184" cy="1809328"/>
          </a:xfrm>
        </p:spPr>
        <p:txBody>
          <a:bodyPr/>
          <a:lstStyle/>
          <a:p>
            <a:pPr marL="0" indent="0" algn="ctr" eaLnBrk="1" hangingPunct="1">
              <a:lnSpc>
                <a:spcPct val="90000"/>
              </a:lnSpc>
              <a:buFontTx/>
              <a:buNone/>
            </a:pPr>
            <a:r>
              <a:rPr lang="de-DE" altLang="de-DE" sz="2400" b="1" u="sng" dirty="0" smtClean="0"/>
              <a:t>Zeitbegrenzt</a:t>
            </a:r>
          </a:p>
          <a:p>
            <a:pPr marL="0" indent="0" algn="ctr" eaLnBrk="1" hangingPunct="1">
              <a:lnSpc>
                <a:spcPct val="90000"/>
              </a:lnSpc>
              <a:buFontTx/>
              <a:buNone/>
            </a:pPr>
            <a:endParaRPr lang="de-DE" altLang="de-DE" sz="800" dirty="0" smtClean="0"/>
          </a:p>
          <a:p>
            <a:pPr marL="93663" indent="0" eaLnBrk="1" hangingPunct="1">
              <a:lnSpc>
                <a:spcPct val="90000"/>
              </a:lnSpc>
              <a:buFontTx/>
              <a:buNone/>
            </a:pPr>
            <a:r>
              <a:rPr lang="de-DE" altLang="de-DE" sz="1800" b="1" dirty="0" smtClean="0">
                <a:latin typeface="Courier New" pitchFamily="49" charset="0"/>
              </a:rPr>
              <a:t>select</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Post.Einschreiben (…);</a:t>
            </a:r>
            <a:br>
              <a:rPr lang="de-DE" altLang="de-DE" sz="1800" dirty="0" smtClean="0">
                <a:latin typeface="Courier New" pitchFamily="49" charset="0"/>
              </a:rPr>
            </a:br>
            <a:r>
              <a:rPr lang="de-DE" altLang="de-DE" sz="1800" b="1" dirty="0" smtClean="0">
                <a:solidFill>
                  <a:schemeClr val="accent2"/>
                </a:solidFill>
                <a:latin typeface="Courier New" pitchFamily="49" charset="0"/>
              </a:rPr>
              <a:t>or</a:t>
            </a:r>
            <a:br>
              <a:rPr lang="de-DE" altLang="de-DE" sz="1800" b="1" dirty="0" smtClean="0">
                <a:solidFill>
                  <a:schemeClr val="accent2"/>
                </a:solidFill>
                <a:latin typeface="Courier New" pitchFamily="49" charset="0"/>
              </a:rPr>
            </a:br>
            <a:r>
              <a:rPr lang="de-DE" altLang="de-DE" sz="1800" b="1" dirty="0" smtClean="0">
                <a:solidFill>
                  <a:schemeClr val="accent2"/>
                </a:solidFill>
                <a:latin typeface="Courier New" pitchFamily="49" charset="0"/>
              </a:rPr>
              <a:t>  delay</a:t>
            </a:r>
            <a:r>
              <a:rPr lang="de-DE" altLang="de-DE" sz="1800" dirty="0" smtClean="0">
                <a:solidFill>
                  <a:schemeClr val="accent2"/>
                </a:solidFill>
                <a:latin typeface="Courier New" pitchFamily="49" charset="0"/>
              </a:rPr>
              <a:t> 0.0;</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end select</a:t>
            </a:r>
            <a:r>
              <a:rPr lang="de-DE" altLang="de-DE" sz="1800" dirty="0" smtClean="0">
                <a:latin typeface="Courier New" pitchFamily="49" charset="0"/>
              </a:rPr>
              <a:t>;</a:t>
            </a:r>
          </a:p>
        </p:txBody>
      </p:sp>
      <p:sp>
        <p:nvSpPr>
          <p:cNvPr id="41990" name="Rectangle 4"/>
          <p:cNvSpPr>
            <a:spLocks noGrp="1" noChangeArrowheads="1"/>
          </p:cNvSpPr>
          <p:nvPr>
            <p:ph type="body" sz="half" idx="4294967295"/>
          </p:nvPr>
        </p:nvSpPr>
        <p:spPr>
          <a:xfrm>
            <a:off x="4644008" y="1907704"/>
            <a:ext cx="3814762" cy="1809328"/>
          </a:xfrm>
        </p:spPr>
        <p:txBody>
          <a:bodyPr/>
          <a:lstStyle/>
          <a:p>
            <a:pPr marL="0" indent="0" algn="ctr" eaLnBrk="1" hangingPunct="1">
              <a:lnSpc>
                <a:spcPct val="90000"/>
              </a:lnSpc>
              <a:buFontTx/>
              <a:buNone/>
            </a:pPr>
            <a:r>
              <a:rPr lang="de-DE" altLang="de-DE" sz="2400" b="1" u="sng" dirty="0" smtClean="0"/>
              <a:t>Bedingt</a:t>
            </a:r>
          </a:p>
          <a:p>
            <a:pPr marL="0" indent="0" algn="ctr" eaLnBrk="1" hangingPunct="1">
              <a:lnSpc>
                <a:spcPct val="90000"/>
              </a:lnSpc>
              <a:buFontTx/>
              <a:buNone/>
            </a:pPr>
            <a:endParaRPr lang="de-DE" altLang="de-DE" sz="800" u="sng" dirty="0" smtClean="0"/>
          </a:p>
          <a:p>
            <a:pPr marL="0" indent="0" eaLnBrk="1" hangingPunct="1">
              <a:lnSpc>
                <a:spcPct val="90000"/>
              </a:lnSpc>
              <a:buFontTx/>
              <a:buNone/>
            </a:pPr>
            <a:r>
              <a:rPr lang="de-DE" altLang="de-DE" sz="1800" b="1" dirty="0" smtClean="0">
                <a:latin typeface="Courier New" pitchFamily="49" charset="0"/>
              </a:rPr>
              <a:t>select</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Post.Einschreiben (…);</a:t>
            </a:r>
            <a:br>
              <a:rPr lang="de-DE" altLang="de-DE" sz="1800" dirty="0" smtClean="0">
                <a:latin typeface="Courier New" pitchFamily="49" charset="0"/>
              </a:rPr>
            </a:br>
            <a:r>
              <a:rPr lang="de-DE" altLang="de-DE" sz="1800" b="1" dirty="0" smtClean="0">
                <a:solidFill>
                  <a:schemeClr val="accent2"/>
                </a:solidFill>
                <a:latin typeface="Courier New" pitchFamily="49" charset="0"/>
              </a:rPr>
              <a:t>else</a:t>
            </a:r>
            <a:br>
              <a:rPr lang="de-DE" altLang="de-DE" sz="1800" b="1" dirty="0" smtClean="0">
                <a:solidFill>
                  <a:schemeClr val="accent2"/>
                </a:solidFill>
                <a:latin typeface="Courier New" pitchFamily="49" charset="0"/>
              </a:rPr>
            </a:br>
            <a:r>
              <a:rPr lang="de-DE" altLang="de-DE" sz="1800" b="1" dirty="0" smtClean="0">
                <a:solidFill>
                  <a:schemeClr val="accent2"/>
                </a:solidFill>
                <a:latin typeface="Courier New" pitchFamily="49" charset="0"/>
              </a:rPr>
              <a:t>  null</a:t>
            </a:r>
            <a:r>
              <a:rPr lang="de-DE" altLang="de-DE" sz="1800" dirty="0" smtClean="0">
                <a:solidFill>
                  <a:schemeClr val="accent2"/>
                </a:solidFill>
                <a:latin typeface="Courier New" pitchFamily="49" charset="0"/>
              </a:rPr>
              <a:t>;</a:t>
            </a:r>
            <a:br>
              <a:rPr lang="de-DE" altLang="de-DE" sz="1800" dirty="0" smtClean="0">
                <a:solidFill>
                  <a:schemeClr val="accent2"/>
                </a:solidFill>
                <a:latin typeface="Courier New" pitchFamily="49" charset="0"/>
              </a:rPr>
            </a:br>
            <a:r>
              <a:rPr lang="de-DE" altLang="de-DE" sz="1800" b="1" dirty="0" smtClean="0">
                <a:latin typeface="Courier New" pitchFamily="49" charset="0"/>
              </a:rPr>
              <a:t>end select</a:t>
            </a:r>
            <a:r>
              <a:rPr lang="de-DE" altLang="de-DE" sz="1800" dirty="0" smtClean="0">
                <a:latin typeface="Courier New" pitchFamily="49" charset="0"/>
              </a:rPr>
              <a:t>;</a:t>
            </a:r>
          </a:p>
          <a:p>
            <a:pPr marL="0" indent="0" eaLnBrk="1" hangingPunct="1">
              <a:lnSpc>
                <a:spcPct val="90000"/>
              </a:lnSpc>
              <a:buFontTx/>
              <a:buNone/>
            </a:pPr>
            <a:endParaRPr lang="de-DE" altLang="de-DE" sz="1800" dirty="0" smtClean="0"/>
          </a:p>
        </p:txBody>
      </p:sp>
      <p:sp>
        <p:nvSpPr>
          <p:cNvPr id="93189" name="Text Box 5"/>
          <p:cNvSpPr txBox="1">
            <a:spLocks noChangeArrowheads="1"/>
          </p:cNvSpPr>
          <p:nvPr/>
        </p:nvSpPr>
        <p:spPr bwMode="auto">
          <a:xfrm>
            <a:off x="611560" y="3784972"/>
            <a:ext cx="784822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de-DE" altLang="de-DE" dirty="0"/>
              <a:t>Was ist der Unterschied?</a:t>
            </a:r>
          </a:p>
          <a:p>
            <a:pPr eaLnBrk="1" hangingPunct="1"/>
            <a:r>
              <a:rPr lang="de-DE" altLang="de-DE" dirty="0"/>
              <a:t>In verteilten Systemen kann die Feststellung, ob ein Eingang bereit ist, eine gewisse Zeit dauern, möglicherweise länger als in der </a:t>
            </a:r>
            <a:r>
              <a:rPr lang="de-DE" altLang="de-DE" dirty="0" smtClean="0"/>
              <a:t>Delay-Alternative </a:t>
            </a:r>
            <a:r>
              <a:rPr lang="de-DE" altLang="de-DE" dirty="0"/>
              <a:t>vorgesehen ist. In einem solchen Fall wird trotz bereitem Eingang das Rendezvous abgebrochen.</a:t>
            </a:r>
            <a:br>
              <a:rPr lang="de-DE" altLang="de-DE" dirty="0"/>
            </a:br>
            <a:r>
              <a:rPr lang="de-DE" altLang="de-DE" dirty="0"/>
              <a:t>Mit dem bedingten Eingangsaufruf kann das nicht passieren. </a:t>
            </a:r>
          </a:p>
        </p:txBody>
      </p:sp>
      <p:sp>
        <p:nvSpPr>
          <p:cNvPr id="41992" name="Line 6"/>
          <p:cNvSpPr>
            <a:spLocks noChangeShapeType="1"/>
          </p:cNvSpPr>
          <p:nvPr/>
        </p:nvSpPr>
        <p:spPr bwMode="auto">
          <a:xfrm>
            <a:off x="4427984" y="1907704"/>
            <a:ext cx="0" cy="180932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318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p:txBody>
          <a:bodyPr/>
          <a:lstStyle/>
          <a:p>
            <a:pPr eaLnBrk="1" hangingPunct="1"/>
            <a:r>
              <a:rPr lang="de-DE" altLang="de-DE" dirty="0" smtClean="0"/>
              <a:t>Asynchroner Kontrolltransfer</a:t>
            </a:r>
          </a:p>
        </p:txBody>
      </p:sp>
      <p:sp>
        <p:nvSpPr>
          <p:cNvPr id="43013" name="Rectangle 3"/>
          <p:cNvSpPr>
            <a:spLocks noGrp="1" noChangeArrowheads="1"/>
          </p:cNvSpPr>
          <p:nvPr>
            <p:ph idx="1"/>
          </p:nvPr>
        </p:nvSpPr>
        <p:spPr>
          <a:xfrm>
            <a:off x="685800" y="1697838"/>
            <a:ext cx="7772400" cy="1080120"/>
          </a:xfrm>
        </p:spPr>
        <p:txBody>
          <a:bodyPr/>
          <a:lstStyle/>
          <a:p>
            <a:pPr marL="0" indent="0" algn="ctr" eaLnBrk="1" hangingPunct="1">
              <a:lnSpc>
                <a:spcPct val="80000"/>
              </a:lnSpc>
              <a:buFontTx/>
              <a:buNone/>
            </a:pPr>
            <a:r>
              <a:rPr lang="en-US" sz="2000" i="1" dirty="0" smtClean="0"/>
              <a:t>Asynchronous Select</a:t>
            </a:r>
          </a:p>
          <a:p>
            <a:pPr marL="0" indent="0" eaLnBrk="1" hangingPunct="1">
              <a:lnSpc>
                <a:spcPct val="80000"/>
              </a:lnSpc>
              <a:buFontTx/>
              <a:buNone/>
            </a:pPr>
            <a:r>
              <a:rPr lang="de-DE" altLang="de-DE" sz="2000" dirty="0" smtClean="0"/>
              <a:t>Wenn eine Folge von Anweisungen 1 (die nach dem </a:t>
            </a:r>
            <a:r>
              <a:rPr lang="de-DE" altLang="de-DE" sz="1800" b="1" dirty="0" smtClean="0">
                <a:solidFill>
                  <a:schemeClr val="accent2"/>
                </a:solidFill>
                <a:latin typeface="Courier New" panose="02070309020205020404" pitchFamily="49" charset="0"/>
                <a:cs typeface="Courier New" panose="02070309020205020404" pitchFamily="49" charset="0"/>
              </a:rPr>
              <a:t>then abort</a:t>
            </a:r>
            <a:r>
              <a:rPr lang="de-DE" altLang="de-DE" sz="2000" dirty="0" smtClean="0"/>
              <a:t>) nicht schnell genug fertig wird, wird sie abgebrochen und alternativ etwas Anderes 2 gemacht (das nach dem </a:t>
            </a:r>
            <a:r>
              <a:rPr lang="de-DE" altLang="de-DE" sz="1800" b="1" dirty="0" smtClean="0">
                <a:solidFill>
                  <a:srgbClr val="7030A0"/>
                </a:solidFill>
                <a:latin typeface="Courier New" panose="02070309020205020404" pitchFamily="49" charset="0"/>
                <a:cs typeface="Courier New" panose="02070309020205020404" pitchFamily="49" charset="0"/>
              </a:rPr>
              <a:t>delay</a:t>
            </a:r>
            <a:r>
              <a:rPr lang="de-DE" altLang="de-DE" sz="2000" dirty="0" smtClean="0"/>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76</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685800" y="4534088"/>
            <a:ext cx="7772400" cy="1631216"/>
          </a:xfrm>
          <a:prstGeom prst="rect">
            <a:avLst/>
          </a:prstGeom>
          <a:noFill/>
        </p:spPr>
        <p:txBody>
          <a:bodyPr wrap="square" rtlCol="0">
            <a:spAutoFit/>
          </a:bodyPr>
          <a:lstStyle/>
          <a:p>
            <a:pPr lvl="0"/>
            <a:r>
              <a:rPr lang="de-DE" altLang="de-DE" sz="2000" kern="0" dirty="0" smtClean="0">
                <a:solidFill>
                  <a:srgbClr val="000000"/>
                </a:solidFill>
                <a:latin typeface="Times New Roman"/>
              </a:rPr>
              <a:t>Anstelle </a:t>
            </a:r>
            <a:r>
              <a:rPr lang="de-DE" altLang="de-DE" sz="2000" kern="0" dirty="0">
                <a:solidFill>
                  <a:srgbClr val="000000"/>
                </a:solidFill>
                <a:latin typeface="Times New Roman"/>
              </a:rPr>
              <a:t>der Delay-Anweisung kann auch ein </a:t>
            </a:r>
            <a:r>
              <a:rPr lang="de-DE" altLang="de-DE" sz="2000" kern="0" dirty="0">
                <a:solidFill>
                  <a:srgbClr val="7030A0"/>
                </a:solidFill>
                <a:latin typeface="Times New Roman"/>
              </a:rPr>
              <a:t>Eingangsaufruf</a:t>
            </a:r>
            <a:r>
              <a:rPr lang="de-DE" altLang="de-DE" sz="2000" kern="0" dirty="0">
                <a:solidFill>
                  <a:srgbClr val="000000"/>
                </a:solidFill>
                <a:latin typeface="Times New Roman"/>
              </a:rPr>
              <a:t> stehen:</a:t>
            </a:r>
          </a:p>
          <a:p>
            <a:pPr lvl="0"/>
            <a:r>
              <a:rPr lang="de-DE" altLang="de-DE" sz="2000" kern="0" dirty="0">
                <a:solidFill>
                  <a:srgbClr val="000000"/>
                </a:solidFill>
                <a:latin typeface="Times New Roman"/>
              </a:rPr>
              <a:t>Während des Wartens auf einen Eingangsaufruf wird etwas Anderes 1 gemacht; bei Beendigung von 1 wird der wartende Eingangsaufruf aus der Warteschlange entfernt und 2 wird ignoriert. Wird der Eingangsaufruf angenommen, bevor 1 fertig wird, wird 1 abgebrochen.</a:t>
            </a:r>
          </a:p>
        </p:txBody>
      </p:sp>
      <p:sp>
        <p:nvSpPr>
          <p:cNvPr id="5" name="Textfeld 4"/>
          <p:cNvSpPr txBox="1"/>
          <p:nvPr/>
        </p:nvSpPr>
        <p:spPr>
          <a:xfrm>
            <a:off x="1043608" y="2865593"/>
            <a:ext cx="2664296" cy="1643527"/>
          </a:xfrm>
          <a:prstGeom prst="rect">
            <a:avLst/>
          </a:prstGeom>
          <a:noFill/>
        </p:spPr>
        <p:txBody>
          <a:bodyPr wrap="square" rtlCol="0">
            <a:spAutoFit/>
          </a:bodyPr>
          <a:lstStyle/>
          <a:p>
            <a:pPr marL="6350" lvl="1" indent="-6350">
              <a:lnSpc>
                <a:spcPct val="80000"/>
              </a:lnSpc>
              <a:spcBef>
                <a:spcPct val="20000"/>
              </a:spcBef>
              <a:buSzPct val="90000"/>
            </a:pPr>
            <a:r>
              <a:rPr lang="de-DE" altLang="de-DE" sz="1800" b="1" kern="0" dirty="0">
                <a:solidFill>
                  <a:srgbClr val="000000"/>
                </a:solidFill>
                <a:latin typeface="Courier New" pitchFamily="49" charset="0"/>
              </a:rPr>
              <a:t>select</a:t>
            </a:r>
          </a:p>
          <a:p>
            <a:pPr marL="6350" lvl="1" indent="-6350">
              <a:lnSpc>
                <a:spcPct val="80000"/>
              </a:lnSpc>
              <a:spcBef>
                <a:spcPct val="20000"/>
              </a:spcBef>
              <a:buSzPct val="90000"/>
            </a:pPr>
            <a:r>
              <a:rPr lang="de-DE" altLang="de-DE" sz="1800" kern="0" dirty="0">
                <a:solidFill>
                  <a:srgbClr val="000000"/>
                </a:solidFill>
                <a:latin typeface="Courier New" pitchFamily="49" charset="0"/>
              </a:rPr>
              <a:t>  </a:t>
            </a:r>
            <a:r>
              <a:rPr lang="de-DE" altLang="de-DE" sz="1800" b="1" kern="0" dirty="0">
                <a:solidFill>
                  <a:srgbClr val="7030A0"/>
                </a:solidFill>
                <a:latin typeface="Courier New" pitchFamily="49" charset="0"/>
              </a:rPr>
              <a:t>delay</a:t>
            </a:r>
            <a:r>
              <a:rPr lang="de-DE" altLang="de-DE" sz="1800" kern="0" dirty="0">
                <a:solidFill>
                  <a:srgbClr val="7030A0"/>
                </a:solidFill>
                <a:latin typeface="Courier New" pitchFamily="49" charset="0"/>
              </a:rPr>
              <a:t> 10.0;</a:t>
            </a:r>
          </a:p>
          <a:p>
            <a:pPr marL="6350" lvl="1" indent="-6350">
              <a:lnSpc>
                <a:spcPct val="80000"/>
              </a:lnSpc>
              <a:spcBef>
                <a:spcPct val="20000"/>
              </a:spcBef>
              <a:buSzPct val="90000"/>
            </a:pPr>
            <a:r>
              <a:rPr lang="de-DE" altLang="de-DE" sz="1800" kern="0" dirty="0">
                <a:solidFill>
                  <a:srgbClr val="000000"/>
                </a:solidFill>
                <a:latin typeface="Courier New" pitchFamily="49" charset="0"/>
              </a:rPr>
              <a:t>  &lt;Anweisungen </a:t>
            </a:r>
            <a:r>
              <a:rPr lang="de-DE" altLang="de-DE" sz="1800" kern="0" dirty="0" smtClean="0">
                <a:solidFill>
                  <a:srgbClr val="000000"/>
                </a:solidFill>
                <a:latin typeface="Courier New" pitchFamily="49" charset="0"/>
              </a:rPr>
              <a:t>2&gt;</a:t>
            </a:r>
            <a:br>
              <a:rPr lang="de-DE" altLang="de-DE" sz="1800" kern="0" dirty="0" smtClean="0">
                <a:solidFill>
                  <a:srgbClr val="000000"/>
                </a:solidFill>
                <a:latin typeface="Courier New" pitchFamily="49" charset="0"/>
              </a:rPr>
            </a:br>
            <a:r>
              <a:rPr lang="de-DE" altLang="de-DE" sz="1800" b="1" kern="0" dirty="0" smtClean="0">
                <a:solidFill>
                  <a:srgbClr val="3333CC"/>
                </a:solidFill>
                <a:latin typeface="Courier New" pitchFamily="49" charset="0"/>
              </a:rPr>
              <a:t>then </a:t>
            </a:r>
            <a:r>
              <a:rPr lang="de-DE" altLang="de-DE" sz="1800" b="1" kern="0" dirty="0">
                <a:solidFill>
                  <a:srgbClr val="3333CC"/>
                </a:solidFill>
                <a:latin typeface="Courier New" pitchFamily="49" charset="0"/>
              </a:rPr>
              <a:t>abort</a:t>
            </a:r>
          </a:p>
          <a:p>
            <a:pPr marL="6350" lvl="1" indent="-6350">
              <a:lnSpc>
                <a:spcPct val="80000"/>
              </a:lnSpc>
              <a:spcBef>
                <a:spcPct val="20000"/>
              </a:spcBef>
              <a:buSzPct val="90000"/>
            </a:pPr>
            <a:r>
              <a:rPr lang="de-DE" altLang="de-DE" sz="1800" kern="0" dirty="0">
                <a:solidFill>
                  <a:srgbClr val="000000"/>
                </a:solidFill>
                <a:latin typeface="Courier New" pitchFamily="49" charset="0"/>
              </a:rPr>
              <a:t>  &lt;Anweisungen 1</a:t>
            </a:r>
            <a:r>
              <a:rPr lang="de-DE" altLang="de-DE" sz="1800" kern="0" dirty="0" smtClean="0">
                <a:solidFill>
                  <a:srgbClr val="000000"/>
                </a:solidFill>
                <a:latin typeface="Courier New" pitchFamily="49" charset="0"/>
              </a:rPr>
              <a:t>&gt;</a:t>
            </a:r>
            <a:endParaRPr lang="de-DE" altLang="de-DE" sz="1800" i="1" kern="0" dirty="0">
              <a:solidFill>
                <a:srgbClr val="000000"/>
              </a:solidFill>
              <a:latin typeface="Courier New" pitchFamily="49" charset="0"/>
            </a:endParaRPr>
          </a:p>
          <a:p>
            <a:pPr marL="6350" lvl="1" indent="-6350">
              <a:lnSpc>
                <a:spcPct val="80000"/>
              </a:lnSpc>
              <a:spcBef>
                <a:spcPct val="20000"/>
              </a:spcBef>
              <a:buSzPct val="90000"/>
            </a:pPr>
            <a:r>
              <a:rPr lang="de-DE" altLang="de-DE" sz="1800" b="1" kern="0" dirty="0">
                <a:solidFill>
                  <a:srgbClr val="000000"/>
                </a:solidFill>
                <a:latin typeface="Courier New" pitchFamily="49" charset="0"/>
              </a:rPr>
              <a:t>end select</a:t>
            </a:r>
            <a:r>
              <a:rPr lang="de-DE" altLang="de-DE" sz="1800" kern="0" dirty="0" smtClean="0">
                <a:solidFill>
                  <a:srgbClr val="000000"/>
                </a:solidFill>
                <a:latin typeface="Courier New" pitchFamily="49" charset="0"/>
              </a:rPr>
              <a:t>;</a:t>
            </a:r>
            <a:endParaRPr lang="de-DE" altLang="de-DE" sz="1800" kern="0" dirty="0">
              <a:solidFill>
                <a:srgbClr val="000000"/>
              </a:solidFill>
              <a:latin typeface="Courier New" pitchFamily="49" charset="0"/>
            </a:endParaRPr>
          </a:p>
        </p:txBody>
      </p:sp>
      <p:sp>
        <p:nvSpPr>
          <p:cNvPr id="8" name="Textfeld 7"/>
          <p:cNvSpPr txBox="1"/>
          <p:nvPr/>
        </p:nvSpPr>
        <p:spPr>
          <a:xfrm>
            <a:off x="4860032" y="2865593"/>
            <a:ext cx="2664296" cy="1643527"/>
          </a:xfrm>
          <a:prstGeom prst="rect">
            <a:avLst/>
          </a:prstGeom>
          <a:noFill/>
        </p:spPr>
        <p:txBody>
          <a:bodyPr wrap="square" rtlCol="0">
            <a:spAutoFit/>
          </a:bodyPr>
          <a:lstStyle/>
          <a:p>
            <a:pPr marL="6350" lvl="1" indent="-6350">
              <a:lnSpc>
                <a:spcPct val="80000"/>
              </a:lnSpc>
              <a:spcBef>
                <a:spcPct val="20000"/>
              </a:spcBef>
              <a:buSzPct val="90000"/>
            </a:pPr>
            <a:r>
              <a:rPr lang="en-US" altLang="de-DE" sz="1800" b="1" kern="0" dirty="0" smtClean="0">
                <a:solidFill>
                  <a:srgbClr val="000000"/>
                </a:solidFill>
                <a:latin typeface="Courier New" pitchFamily="49" charset="0"/>
              </a:rPr>
              <a:t>select</a:t>
            </a:r>
          </a:p>
          <a:p>
            <a:pPr marL="6350" lvl="1" indent="-6350">
              <a:lnSpc>
                <a:spcPct val="80000"/>
              </a:lnSpc>
              <a:spcBef>
                <a:spcPct val="20000"/>
              </a:spcBef>
              <a:buSzPct val="90000"/>
            </a:pPr>
            <a:r>
              <a:rPr lang="en-US" altLang="de-DE" sz="1800" kern="0" dirty="0" smtClean="0">
                <a:solidFill>
                  <a:srgbClr val="000000"/>
                </a:solidFill>
                <a:latin typeface="Courier New" pitchFamily="49" charset="0"/>
              </a:rPr>
              <a:t>  </a:t>
            </a:r>
            <a:r>
              <a:rPr lang="en-US" altLang="de-DE" sz="1800" kern="0" dirty="0" smtClean="0">
                <a:solidFill>
                  <a:srgbClr val="7030A0"/>
                </a:solidFill>
                <a:latin typeface="Courier New" pitchFamily="49" charset="0"/>
              </a:rPr>
              <a:t>Zug.Verspätung;</a:t>
            </a:r>
          </a:p>
          <a:p>
            <a:pPr marL="6350" lvl="1" indent="-6350">
              <a:lnSpc>
                <a:spcPct val="80000"/>
              </a:lnSpc>
              <a:spcBef>
                <a:spcPct val="20000"/>
              </a:spcBef>
              <a:buSzPct val="90000"/>
            </a:pPr>
            <a:r>
              <a:rPr lang="en-US" altLang="de-DE" sz="1800" kern="0" dirty="0" smtClean="0">
                <a:solidFill>
                  <a:srgbClr val="000000"/>
                </a:solidFill>
                <a:latin typeface="Courier New" pitchFamily="49" charset="0"/>
              </a:rPr>
              <a:t>  &lt;Anweisungen 2&gt;</a:t>
            </a:r>
            <a:br>
              <a:rPr lang="en-US" altLang="de-DE" sz="1800" kern="0" dirty="0" smtClean="0">
                <a:solidFill>
                  <a:srgbClr val="000000"/>
                </a:solidFill>
                <a:latin typeface="Courier New" pitchFamily="49" charset="0"/>
              </a:rPr>
            </a:br>
            <a:r>
              <a:rPr lang="en-US" altLang="de-DE" sz="1800" b="1" kern="0" dirty="0" smtClean="0">
                <a:solidFill>
                  <a:srgbClr val="3333CC"/>
                </a:solidFill>
                <a:latin typeface="Courier New" pitchFamily="49" charset="0"/>
              </a:rPr>
              <a:t>then abort</a:t>
            </a:r>
          </a:p>
          <a:p>
            <a:pPr marL="6350" lvl="1" indent="-6350">
              <a:lnSpc>
                <a:spcPct val="80000"/>
              </a:lnSpc>
              <a:spcBef>
                <a:spcPct val="20000"/>
              </a:spcBef>
              <a:buSzPct val="90000"/>
            </a:pPr>
            <a:r>
              <a:rPr lang="en-US" altLang="de-DE" sz="1800" kern="0" dirty="0" smtClean="0">
                <a:solidFill>
                  <a:srgbClr val="000000"/>
                </a:solidFill>
                <a:latin typeface="Courier New" pitchFamily="49" charset="0"/>
              </a:rPr>
              <a:t>  &lt;Anweisungen 1&gt;</a:t>
            </a:r>
            <a:endParaRPr lang="en-US" altLang="de-DE" sz="1800" i="1" kern="0" dirty="0" smtClean="0">
              <a:solidFill>
                <a:srgbClr val="000000"/>
              </a:solidFill>
              <a:latin typeface="Courier New" pitchFamily="49" charset="0"/>
            </a:endParaRPr>
          </a:p>
          <a:p>
            <a:pPr marL="6350" lvl="1" indent="-6350">
              <a:lnSpc>
                <a:spcPct val="80000"/>
              </a:lnSpc>
              <a:spcBef>
                <a:spcPct val="20000"/>
              </a:spcBef>
              <a:buSzPct val="90000"/>
            </a:pPr>
            <a:r>
              <a:rPr lang="en-US" altLang="de-DE" sz="1800" b="1" kern="0" dirty="0" smtClean="0">
                <a:solidFill>
                  <a:srgbClr val="000000"/>
                </a:solidFill>
                <a:latin typeface="Courier New" pitchFamily="49" charset="0"/>
              </a:rPr>
              <a:t>end select</a:t>
            </a:r>
            <a:r>
              <a:rPr lang="en-US" altLang="de-DE" sz="1800" kern="0" dirty="0" smtClean="0">
                <a:solidFill>
                  <a:srgbClr val="000000"/>
                </a:solidFill>
                <a:latin typeface="Courier New" pitchFamily="49" charset="0"/>
              </a:rPr>
              <a:t>;</a:t>
            </a:r>
            <a:endParaRPr lang="en-US" altLang="de-DE" sz="1800" kern="0" dirty="0">
              <a:solidFill>
                <a:srgbClr val="000000"/>
              </a:solidFill>
              <a:latin typeface="Courier New" pitchFamily="49" charset="0"/>
            </a:endParaRPr>
          </a:p>
        </p:txBody>
      </p:sp>
      <p:cxnSp>
        <p:nvCxnSpPr>
          <p:cNvPr id="7" name="Gerader Verbinder 6"/>
          <p:cNvCxnSpPr/>
          <p:nvPr/>
        </p:nvCxnSpPr>
        <p:spPr>
          <a:xfrm>
            <a:off x="4211960" y="2893872"/>
            <a:ext cx="0" cy="16872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Wann geschieht der Abort?</a:t>
            </a:r>
            <a:endParaRPr lang="de-DE" dirty="0"/>
          </a:p>
        </p:txBody>
      </p:sp>
      <p:sp>
        <p:nvSpPr>
          <p:cNvPr id="3" name="Inhaltsplatzhalter 2"/>
          <p:cNvSpPr>
            <a:spLocks noGrp="1"/>
          </p:cNvSpPr>
          <p:nvPr>
            <p:ph idx="1"/>
          </p:nvPr>
        </p:nvSpPr>
        <p:spPr/>
        <p:txBody>
          <a:bodyPr/>
          <a:lstStyle/>
          <a:p>
            <a:pPr marL="0" indent="0">
              <a:buNone/>
            </a:pPr>
            <a:r>
              <a:rPr lang="de-DE" altLang="de-DE" sz="2400" dirty="0" smtClean="0"/>
              <a:t>Eine Abort-Anweisung ist eine Anweisung an den betroffe-nen Prozess oder die betroffene Anweisungsfolge, sich zu beenden.</a:t>
            </a:r>
          </a:p>
          <a:p>
            <a:pPr marL="0" indent="0">
              <a:buNone/>
            </a:pPr>
            <a:r>
              <a:rPr lang="de-DE" altLang="de-DE" sz="2400" dirty="0" smtClean="0"/>
              <a:t>Es </a:t>
            </a:r>
            <a:r>
              <a:rPr lang="de-DE" altLang="de-DE" sz="2400" dirty="0"/>
              <a:t>gibt </a:t>
            </a:r>
            <a:r>
              <a:rPr lang="de-DE" altLang="de-DE" sz="2400" dirty="0" smtClean="0"/>
              <a:t>allerdings sogenannte abbruchaufschiebende (</a:t>
            </a:r>
            <a:r>
              <a:rPr lang="de-DE" altLang="de-DE" sz="2400" i="1" dirty="0" smtClean="0"/>
              <a:t>abort-deferred</a:t>
            </a:r>
            <a:r>
              <a:rPr lang="de-DE" altLang="de-DE" sz="2400" dirty="0"/>
              <a:t>) </a:t>
            </a:r>
            <a:r>
              <a:rPr lang="de-DE" altLang="de-DE" sz="2400" dirty="0" smtClean="0"/>
              <a:t>Regionen</a:t>
            </a:r>
            <a:r>
              <a:rPr lang="de-DE" altLang="de-DE" sz="2400" dirty="0"/>
              <a:t>, die trotz einer ausstehenden Abort-Anweisung nicht verlassen werden</a:t>
            </a:r>
            <a:r>
              <a:rPr lang="de-DE" altLang="de-DE" sz="2400" dirty="0" smtClean="0"/>
              <a:t>.</a:t>
            </a:r>
          </a:p>
          <a:p>
            <a:pPr marL="0" indent="0">
              <a:buNone/>
            </a:pPr>
            <a:r>
              <a:rPr lang="de-DE" altLang="de-DE" sz="2400" dirty="0" smtClean="0"/>
              <a:t>Ein Beispiel für eine solche Region ist ein Rendezvous zwischen Prozessen. Ein Abbruch (</a:t>
            </a:r>
            <a:r>
              <a:rPr lang="de-DE" altLang="de-DE" sz="2400" i="1" dirty="0" smtClean="0"/>
              <a:t>abort</a:t>
            </a:r>
            <a:r>
              <a:rPr lang="de-DE" altLang="de-DE" sz="2400" dirty="0" smtClean="0"/>
              <a:t>) kann erst nach Beendigung des Rendezvous ausgeführt werden.</a:t>
            </a:r>
          </a:p>
          <a:p>
            <a:pPr marL="0" indent="0">
              <a:buNone/>
            </a:pPr>
            <a:r>
              <a:rPr lang="de-DE" altLang="de-DE" sz="2400" dirty="0" smtClean="0"/>
              <a:t>Näheres zu diesen Regionen findet sich im Referenzmanual.</a:t>
            </a:r>
            <a:endParaRPr lang="de-DE" altLang="de-DE" sz="24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77</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37721886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a:spLocks noGrp="1"/>
          </p:cNvSpPr>
          <p:nvPr>
            <p:ph type="title"/>
          </p:nvPr>
        </p:nvSpPr>
        <p:spPr/>
        <p:txBody>
          <a:bodyPr/>
          <a:lstStyle/>
          <a:p>
            <a:r>
              <a:rPr lang="de-DE" altLang="de-DE" dirty="0" smtClean="0"/>
              <a:t>Vorsicht bei Abort</a:t>
            </a:r>
          </a:p>
        </p:txBody>
      </p:sp>
      <p:sp>
        <p:nvSpPr>
          <p:cNvPr id="44035" name="Inhaltsplatzhalter 2"/>
          <p:cNvSpPr>
            <a:spLocks noGrp="1"/>
          </p:cNvSpPr>
          <p:nvPr>
            <p:ph idx="1"/>
          </p:nvPr>
        </p:nvSpPr>
        <p:spPr>
          <a:xfrm>
            <a:off x="685800" y="1772816"/>
            <a:ext cx="7772400" cy="4392488"/>
          </a:xfrm>
        </p:spPr>
        <p:txBody>
          <a:bodyPr/>
          <a:lstStyle/>
          <a:p>
            <a:pPr marL="0" indent="0">
              <a:buFontTx/>
              <a:buNone/>
            </a:pPr>
            <a:r>
              <a:rPr lang="de-DE" altLang="de-DE" sz="2000" dirty="0" smtClean="0"/>
              <a:t>Wird eine Folge von Anweisungen abgebrochen, ist unbekannt, was der Zustand der beteiligten Größen ist. Daten können ungültig (</a:t>
            </a:r>
            <a:r>
              <a:rPr lang="de-DE" altLang="de-DE" sz="2000" i="1" dirty="0" smtClean="0"/>
              <a:t>invalid</a:t>
            </a:r>
            <a:r>
              <a:rPr lang="de-DE" altLang="de-DE" sz="2000" dirty="0" smtClean="0"/>
              <a:t>) oder abnorm (</a:t>
            </a:r>
            <a:r>
              <a:rPr lang="de-DE" altLang="de-DE" sz="2000" i="1" dirty="0" smtClean="0"/>
              <a:t>abnormal</a:t>
            </a:r>
            <a:r>
              <a:rPr lang="de-DE" altLang="de-DE" sz="2000" dirty="0" smtClean="0"/>
              <a:t>) sein.</a:t>
            </a:r>
          </a:p>
          <a:p>
            <a:pPr marL="0" indent="0">
              <a:buFontTx/>
              <a:buNone/>
            </a:pPr>
            <a:r>
              <a:rPr lang="de-DE" altLang="de-DE" sz="2000" dirty="0" smtClean="0"/>
              <a:t>Beispiel: Eine Integration soll abgebrochen werden, wenn sie zu lange dauert; dann nimmt man das letzte gültige Ergebnis. So einfach geht‘s nicht!</a:t>
            </a:r>
          </a:p>
          <a:p>
            <a:pPr marL="0" indent="0">
              <a:buFontTx/>
              <a:buNone/>
            </a:pPr>
            <a:endParaRPr lang="de-DE" altLang="de-DE" sz="800" dirty="0" smtClean="0"/>
          </a:p>
          <a:p>
            <a:pPr marL="363538" lvl="1" indent="0" eaLnBrk="1" hangingPunct="1">
              <a:lnSpc>
                <a:spcPct val="80000"/>
              </a:lnSpc>
              <a:buFontTx/>
              <a:buNone/>
            </a:pPr>
            <a:r>
              <a:rPr lang="de-DE" altLang="de-DE" sz="1800" b="1" dirty="0" smtClean="0">
                <a:solidFill>
                  <a:srgbClr val="000000"/>
                </a:solidFill>
                <a:latin typeface="Courier New" pitchFamily="49" charset="0"/>
              </a:rPr>
              <a:t>  </a:t>
            </a:r>
            <a:r>
              <a:rPr lang="de-DE" altLang="de-DE" sz="1800" dirty="0" smtClean="0">
                <a:solidFill>
                  <a:srgbClr val="000000"/>
                </a:solidFill>
                <a:latin typeface="Courier New" pitchFamily="49" charset="0"/>
              </a:rPr>
              <a:t>Ergebnis: Float;</a:t>
            </a:r>
            <a:r>
              <a:rPr lang="de-DE" altLang="de-DE" sz="1800" dirty="0" smtClean="0">
                <a:solidFill>
                  <a:srgbClr val="FF0000"/>
                </a:solidFill>
                <a:latin typeface="Wingdings" pitchFamily="2" charset="2"/>
              </a:rPr>
              <a:t> </a:t>
            </a:r>
            <a:r>
              <a:rPr lang="de-DE" altLang="de-DE" sz="1800" dirty="0" smtClean="0">
                <a:solidFill>
                  <a:srgbClr val="000000"/>
                </a:solidFill>
                <a:latin typeface="Courier New" pitchFamily="49" charset="0"/>
              </a:rPr>
              <a:t/>
            </a:r>
            <a:br>
              <a:rPr lang="de-DE" altLang="de-DE" sz="1800" dirty="0" smtClean="0">
                <a:solidFill>
                  <a:srgbClr val="000000"/>
                </a:solidFill>
                <a:latin typeface="Courier New" pitchFamily="49" charset="0"/>
              </a:rPr>
            </a:br>
            <a:r>
              <a:rPr lang="de-DE" altLang="de-DE" sz="1800" b="1" dirty="0" smtClean="0">
                <a:solidFill>
                  <a:srgbClr val="000000"/>
                </a:solidFill>
                <a:latin typeface="Courier New" pitchFamily="49" charset="0"/>
              </a:rPr>
              <a:t>begin</a:t>
            </a:r>
          </a:p>
          <a:p>
            <a:pPr marL="363538" lvl="1" indent="0" eaLnBrk="1" hangingPunct="1">
              <a:lnSpc>
                <a:spcPct val="80000"/>
              </a:lnSpc>
              <a:buFontTx/>
              <a:buNone/>
            </a:pPr>
            <a:r>
              <a:rPr lang="de-DE" altLang="de-DE" sz="1800" b="1" dirty="0" smtClean="0">
                <a:solidFill>
                  <a:srgbClr val="000000"/>
                </a:solidFill>
                <a:latin typeface="Courier New" pitchFamily="49" charset="0"/>
              </a:rPr>
              <a:t>  select</a:t>
            </a:r>
          </a:p>
          <a:p>
            <a:pPr marL="363538" lvl="1" indent="0" eaLnBrk="1" hangingPunct="1">
              <a:lnSpc>
                <a:spcPct val="80000"/>
              </a:lnSpc>
              <a:buFontTx/>
              <a:buNone/>
            </a:pPr>
            <a:r>
              <a:rPr lang="de-DE" altLang="de-DE" sz="1800" dirty="0" smtClean="0">
                <a:solidFill>
                  <a:srgbClr val="000000"/>
                </a:solidFill>
                <a:latin typeface="Courier New" pitchFamily="49" charset="0"/>
              </a:rPr>
              <a:t>    </a:t>
            </a:r>
            <a:r>
              <a:rPr lang="de-DE" altLang="de-DE" sz="1800" b="1" dirty="0" smtClean="0">
                <a:solidFill>
                  <a:srgbClr val="000000"/>
                </a:solidFill>
                <a:latin typeface="Courier New" pitchFamily="49" charset="0"/>
              </a:rPr>
              <a:t>delay</a:t>
            </a:r>
            <a:r>
              <a:rPr lang="de-DE" altLang="de-DE" sz="1800" dirty="0" smtClean="0">
                <a:solidFill>
                  <a:srgbClr val="000000"/>
                </a:solidFill>
                <a:latin typeface="Courier New" pitchFamily="49" charset="0"/>
              </a:rPr>
              <a:t> 10.0;</a:t>
            </a:r>
          </a:p>
          <a:p>
            <a:pPr marL="363538" lvl="1" indent="0" eaLnBrk="1" hangingPunct="1">
              <a:lnSpc>
                <a:spcPct val="80000"/>
              </a:lnSpc>
              <a:buFontTx/>
              <a:buNone/>
            </a:pPr>
            <a:r>
              <a:rPr lang="de-DE" altLang="de-DE" sz="1800" dirty="0" smtClean="0">
                <a:solidFill>
                  <a:srgbClr val="000000"/>
                </a:solidFill>
                <a:latin typeface="Courier New" pitchFamily="49" charset="0"/>
              </a:rPr>
              <a:t>    -- </a:t>
            </a:r>
            <a:r>
              <a:rPr lang="de-DE" altLang="de-DE" sz="1800" i="1" dirty="0" smtClean="0">
                <a:solidFill>
                  <a:srgbClr val="000000"/>
                </a:solidFill>
                <a:latin typeface="Courier New" pitchFamily="49" charset="0"/>
              </a:rPr>
              <a:t>Verwende letztes gute Ergebnis;</a:t>
            </a:r>
            <a:r>
              <a:rPr lang="de-DE" altLang="de-DE" sz="1800" dirty="0" smtClean="0">
                <a:solidFill>
                  <a:srgbClr val="FF0000"/>
                </a:solidFill>
                <a:latin typeface="Wingdings" pitchFamily="2" charset="2"/>
              </a:rPr>
              <a:t> </a:t>
            </a:r>
            <a:endParaRPr lang="de-DE" altLang="de-DE" sz="1800" dirty="0" smtClean="0">
              <a:solidFill>
                <a:srgbClr val="000000"/>
              </a:solidFill>
              <a:latin typeface="Courier New" pitchFamily="49" charset="0"/>
            </a:endParaRPr>
          </a:p>
          <a:p>
            <a:pPr marL="363538" lvl="1" indent="0" eaLnBrk="1" hangingPunct="1">
              <a:lnSpc>
                <a:spcPct val="80000"/>
              </a:lnSpc>
              <a:buFontTx/>
              <a:buNone/>
            </a:pPr>
            <a:r>
              <a:rPr lang="de-DE" altLang="de-DE" sz="1800" b="1" dirty="0" smtClean="0">
                <a:latin typeface="Courier New" pitchFamily="49" charset="0"/>
              </a:rPr>
              <a:t>  then abort</a:t>
            </a:r>
          </a:p>
          <a:p>
            <a:pPr marL="363538" lvl="1" indent="0" eaLnBrk="1" hangingPunct="1">
              <a:lnSpc>
                <a:spcPct val="80000"/>
              </a:lnSpc>
              <a:buFontTx/>
              <a:buNone/>
            </a:pPr>
            <a:r>
              <a:rPr lang="de-DE" altLang="de-DE" sz="1800" dirty="0" smtClean="0">
                <a:solidFill>
                  <a:srgbClr val="000000"/>
                </a:solidFill>
                <a:latin typeface="Courier New" pitchFamily="49" charset="0"/>
              </a:rPr>
              <a:t>    Integriere; </a:t>
            </a:r>
            <a:r>
              <a:rPr lang="de-DE" altLang="de-DE" sz="1800" dirty="0" smtClean="0">
                <a:solidFill>
                  <a:srgbClr val="FF0000"/>
                </a:solidFill>
                <a:latin typeface="Courier New" pitchFamily="49" charset="0"/>
                <a:cs typeface="Courier New" pitchFamily="49" charset="0"/>
              </a:rPr>
              <a:t>-- </a:t>
            </a:r>
            <a:r>
              <a:rPr lang="de-DE" altLang="de-DE" sz="1800" i="1" dirty="0" smtClean="0">
                <a:solidFill>
                  <a:srgbClr val="FF0000"/>
                </a:solidFill>
                <a:latin typeface="Courier New" pitchFamily="49" charset="0"/>
                <a:cs typeface="Courier New" pitchFamily="49" charset="0"/>
              </a:rPr>
              <a:t>Ergebnis durch </a:t>
            </a:r>
            <a:r>
              <a:rPr lang="de-DE" altLang="de-DE" sz="1800" b="1" i="1" dirty="0" smtClean="0">
                <a:solidFill>
                  <a:srgbClr val="FF0000"/>
                </a:solidFill>
                <a:latin typeface="Courier New" pitchFamily="49" charset="0"/>
                <a:cs typeface="Courier New" pitchFamily="49" charset="0"/>
              </a:rPr>
              <a:t>abort</a:t>
            </a:r>
            <a:r>
              <a:rPr lang="de-DE" altLang="de-DE" sz="1800" i="1" dirty="0" smtClean="0">
                <a:solidFill>
                  <a:srgbClr val="FF0000"/>
                </a:solidFill>
                <a:latin typeface="Courier New" pitchFamily="49" charset="0"/>
                <a:cs typeface="Courier New" pitchFamily="49" charset="0"/>
              </a:rPr>
              <a:t> zerstört</a:t>
            </a:r>
            <a:endParaRPr lang="de-DE" altLang="de-DE" sz="1800" i="1" dirty="0" smtClean="0">
              <a:solidFill>
                <a:srgbClr val="000000"/>
              </a:solidFill>
              <a:latin typeface="Courier New" pitchFamily="49" charset="0"/>
            </a:endParaRPr>
          </a:p>
          <a:p>
            <a:pPr marL="363538" lvl="1" indent="0" eaLnBrk="1" hangingPunct="1">
              <a:lnSpc>
                <a:spcPct val="80000"/>
              </a:lnSpc>
              <a:buFontTx/>
              <a:buNone/>
            </a:pPr>
            <a:r>
              <a:rPr lang="de-DE" altLang="de-DE" sz="1800" b="1" dirty="0" smtClean="0">
                <a:solidFill>
                  <a:srgbClr val="000000"/>
                </a:solidFill>
                <a:latin typeface="Courier New" pitchFamily="49" charset="0"/>
              </a:rPr>
              <a:t>  end select</a:t>
            </a:r>
            <a:r>
              <a:rPr lang="de-DE" altLang="de-DE" sz="1800" dirty="0" smtClean="0">
                <a:solidFill>
                  <a:srgbClr val="000000"/>
                </a:solidFill>
                <a:latin typeface="Courier New" pitchFamily="49" charset="0"/>
              </a:rPr>
              <a:t>;</a:t>
            </a:r>
            <a:br>
              <a:rPr lang="de-DE" altLang="de-DE" sz="1800" dirty="0" smtClean="0">
                <a:solidFill>
                  <a:srgbClr val="000000"/>
                </a:solidFill>
                <a:latin typeface="Courier New" pitchFamily="49" charset="0"/>
              </a:rPr>
            </a:br>
            <a:r>
              <a:rPr lang="de-DE" altLang="de-DE" sz="1800" b="1" dirty="0" smtClean="0">
                <a:solidFill>
                  <a:srgbClr val="000000"/>
                </a:solidFill>
                <a:latin typeface="Courier New" pitchFamily="49" charset="0"/>
              </a:rPr>
              <a:t>end</a:t>
            </a:r>
            <a:r>
              <a:rPr lang="de-DE" altLang="de-DE" sz="1800" dirty="0" smtClean="0">
                <a:solidFill>
                  <a:srgbClr val="000000"/>
                </a:solidFill>
                <a:latin typeface="Courier New" pitchFamily="49" charset="0"/>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78</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Zitate</a:t>
            </a:r>
            <a:endParaRPr lang="de-DE" dirty="0"/>
          </a:p>
        </p:txBody>
      </p:sp>
      <p:sp>
        <p:nvSpPr>
          <p:cNvPr id="3" name="Inhaltsplatzhalter 2"/>
          <p:cNvSpPr>
            <a:spLocks noGrp="1"/>
          </p:cNvSpPr>
          <p:nvPr>
            <p:ph idx="1"/>
          </p:nvPr>
        </p:nvSpPr>
        <p:spPr>
          <a:xfrm>
            <a:off x="685800" y="1752600"/>
            <a:ext cx="7739063" cy="4340695"/>
          </a:xfrm>
        </p:spPr>
        <p:txBody>
          <a:bodyPr/>
          <a:lstStyle/>
          <a:p>
            <a:pPr marL="0" indent="357188"/>
            <a:r>
              <a:rPr lang="en-US" sz="2200" dirty="0" smtClean="0"/>
              <a:t>Edsger </a:t>
            </a:r>
            <a:r>
              <a:rPr lang="en-US" sz="2200" dirty="0"/>
              <a:t>W. </a:t>
            </a:r>
            <a:r>
              <a:rPr lang="en-US" sz="2200" dirty="0" smtClean="0"/>
              <a:t>Dijkstra</a:t>
            </a:r>
          </a:p>
          <a:p>
            <a:pPr marL="363538" indent="0">
              <a:buNone/>
            </a:pPr>
            <a:r>
              <a:rPr lang="en-US" sz="2000" dirty="0" smtClean="0"/>
              <a:t>Simplicity is prerequisite for reliability.</a:t>
            </a:r>
            <a:r>
              <a:rPr lang="en-US" sz="2400" dirty="0" smtClean="0"/>
              <a:t> </a:t>
            </a:r>
          </a:p>
          <a:p>
            <a:pPr marL="0" indent="357188"/>
            <a:r>
              <a:rPr lang="en-US" sz="2200" dirty="0" smtClean="0"/>
              <a:t>C.A.R. Hoare about Design</a:t>
            </a:r>
          </a:p>
          <a:p>
            <a:pPr marL="357188" indent="0">
              <a:buNone/>
            </a:pPr>
            <a:r>
              <a:rPr lang="en-US" sz="2000" dirty="0" smtClean="0"/>
              <a:t>There </a:t>
            </a:r>
            <a:r>
              <a:rPr lang="en-US" sz="2000" dirty="0"/>
              <a:t>are two ways of constructing a software </a:t>
            </a:r>
            <a:r>
              <a:rPr lang="en-US" sz="2000" dirty="0" smtClean="0"/>
              <a:t>design.</a:t>
            </a:r>
          </a:p>
          <a:p>
            <a:pPr marL="357188" indent="442913" defTabSz="800100"/>
            <a:r>
              <a:rPr lang="en-US" sz="2000" dirty="0" smtClean="0"/>
              <a:t>One </a:t>
            </a:r>
            <a:r>
              <a:rPr lang="en-US" sz="2000" dirty="0"/>
              <a:t>way is to make it so simple that there are obviously </a:t>
            </a:r>
            <a:r>
              <a:rPr lang="en-US" sz="2000" dirty="0" smtClean="0"/>
              <a:t>no	deficiencies.</a:t>
            </a:r>
          </a:p>
          <a:p>
            <a:pPr marL="357188" indent="442913" defTabSz="800100"/>
            <a:r>
              <a:rPr lang="en-US" sz="2000" dirty="0" smtClean="0"/>
              <a:t>The </a:t>
            </a:r>
            <a:r>
              <a:rPr lang="en-US" sz="2000" dirty="0"/>
              <a:t>other way is to make it so complicated that there are </a:t>
            </a:r>
            <a:r>
              <a:rPr lang="en-US" sz="2000" dirty="0" smtClean="0"/>
              <a:t>no	obvious deficiencies.</a:t>
            </a:r>
          </a:p>
          <a:p>
            <a:pPr marL="357188" indent="0">
              <a:buNone/>
            </a:pPr>
            <a:r>
              <a:rPr lang="en-US" sz="2000" dirty="0"/>
              <a:t>The first method is far more difficult</a:t>
            </a:r>
            <a:r>
              <a:rPr lang="en-US" sz="2000" dirty="0" smtClean="0"/>
              <a:t>.</a:t>
            </a:r>
          </a:p>
          <a:p>
            <a:pPr marL="0" indent="357188"/>
            <a:r>
              <a:rPr lang="en-US" sz="2200" dirty="0"/>
              <a:t>Edsger </a:t>
            </a:r>
            <a:r>
              <a:rPr lang="en-US" sz="2200" dirty="0" smtClean="0"/>
              <a:t>Dijkstra about Debugging</a:t>
            </a:r>
          </a:p>
          <a:p>
            <a:pPr marL="357188" indent="0" defTabSz="800100">
              <a:buNone/>
            </a:pPr>
            <a:r>
              <a:rPr lang="en-US" sz="2000" dirty="0" smtClean="0"/>
              <a:t>If debugging is the process of removing software bugs, then programming must be the process of putting them in.</a:t>
            </a:r>
            <a:endParaRPr lang="en-US" sz="20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7</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8" name="Textfeld 7"/>
          <p:cNvSpPr txBox="1"/>
          <p:nvPr/>
        </p:nvSpPr>
        <p:spPr>
          <a:xfrm>
            <a:off x="5322912" y="1879937"/>
            <a:ext cx="3166120" cy="1015663"/>
          </a:xfrm>
          <a:prstGeom prst="rect">
            <a:avLst/>
          </a:prstGeom>
          <a:solidFill>
            <a:srgbClr val="31DBE3"/>
          </a:solidFill>
          <a:ln>
            <a:solidFill>
              <a:srgbClr val="0070C0"/>
            </a:solidFill>
          </a:ln>
        </p:spPr>
        <p:txBody>
          <a:bodyPr wrap="square" rtlCol="0" anchor="ctr">
            <a:spAutoFit/>
          </a:bodyPr>
          <a:lstStyle/>
          <a:p>
            <a:pPr algn="ctr"/>
            <a:r>
              <a:rPr lang="de-DE" altLang="de-DE" sz="1200" dirty="0" smtClean="0">
                <a:solidFill>
                  <a:schemeClr val="accent2"/>
                </a:solidFill>
              </a:rPr>
              <a:t>Dijkstra </a:t>
            </a:r>
            <a:r>
              <a:rPr lang="de-DE" altLang="de-DE" sz="1200" dirty="0">
                <a:solidFill>
                  <a:schemeClr val="accent2"/>
                </a:solidFill>
              </a:rPr>
              <a:t>u</a:t>
            </a:r>
            <a:r>
              <a:rPr lang="de-DE" altLang="de-DE" sz="1200" dirty="0" smtClean="0">
                <a:solidFill>
                  <a:schemeClr val="accent2"/>
                </a:solidFill>
              </a:rPr>
              <a:t>nd Hoare</a:t>
            </a:r>
            <a:r>
              <a:rPr lang="de-DE" altLang="de-DE" sz="1200" dirty="0" smtClean="0">
                <a:solidFill>
                  <a:schemeClr val="tx1"/>
                </a:solidFill>
              </a:rPr>
              <a:t>, </a:t>
            </a:r>
            <a:r>
              <a:rPr lang="de-DE" sz="1200" dirty="0">
                <a:solidFill>
                  <a:srgbClr val="3333CC"/>
                </a:solidFill>
              </a:rPr>
              <a:t>hoch geachtete Experten, haben vernichtende Urteile über Ada gefällt. </a:t>
            </a:r>
            <a:r>
              <a:rPr lang="de-DE" sz="1200" dirty="0" smtClean="0">
                <a:solidFill>
                  <a:srgbClr val="3333CC"/>
                </a:solidFill>
              </a:rPr>
              <a:t>Beide </a:t>
            </a:r>
            <a:r>
              <a:rPr lang="de-DE" sz="1200" dirty="0">
                <a:solidFill>
                  <a:srgbClr val="3333CC"/>
                </a:solidFill>
              </a:rPr>
              <a:t>lagen damit völlig falsch, wie die Erfahrung </a:t>
            </a:r>
            <a:r>
              <a:rPr lang="de-DE" sz="1200" dirty="0" smtClean="0">
                <a:solidFill>
                  <a:srgbClr val="3333CC"/>
                </a:solidFill>
              </a:rPr>
              <a:t>gezeigt hat, </a:t>
            </a:r>
            <a:r>
              <a:rPr lang="de-DE" sz="1200" dirty="0">
                <a:solidFill>
                  <a:srgbClr val="3333CC"/>
                </a:solidFill>
              </a:rPr>
              <a:t>aber Ada leidet noch immer an den Nachwirkungen.</a:t>
            </a:r>
          </a:p>
        </p:txBody>
      </p:sp>
    </p:spTree>
    <p:extLst>
      <p:ext uri="{BB962C8B-B14F-4D97-AF65-F5344CB8AC3E}">
        <p14:creationId xmlns:p14="http://schemas.microsoft.com/office/powerpoint/2010/main" val="355965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p:cNvSpPr>
            <a:spLocks noGrp="1"/>
          </p:cNvSpPr>
          <p:nvPr>
            <p:ph type="title"/>
          </p:nvPr>
        </p:nvSpPr>
        <p:spPr/>
        <p:txBody>
          <a:bodyPr/>
          <a:lstStyle/>
          <a:p>
            <a:r>
              <a:rPr lang="de-DE" altLang="de-DE" dirty="0" smtClean="0"/>
              <a:t>Sicher trotz Abort</a:t>
            </a:r>
          </a:p>
        </p:txBody>
      </p:sp>
      <p:sp>
        <p:nvSpPr>
          <p:cNvPr id="45059" name="Inhaltsplatzhalter 2"/>
          <p:cNvSpPr>
            <a:spLocks noGrp="1"/>
          </p:cNvSpPr>
          <p:nvPr>
            <p:ph idx="1"/>
          </p:nvPr>
        </p:nvSpPr>
        <p:spPr>
          <a:xfrm>
            <a:off x="685800" y="1844824"/>
            <a:ext cx="7772400" cy="4251176"/>
          </a:xfrm>
        </p:spPr>
        <p:txBody>
          <a:bodyPr/>
          <a:lstStyle/>
          <a:p>
            <a:pPr marL="0" indent="0">
              <a:buFontTx/>
              <a:buNone/>
            </a:pPr>
            <a:r>
              <a:rPr lang="de-DE" altLang="de-DE" sz="2400" dirty="0" smtClean="0">
                <a:cs typeface="Courier New" pitchFamily="49" charset="0"/>
              </a:rPr>
              <a:t>Wenn irgendwo in der Schleife abgebrochen wird, ist immer noch das letzte Ergebnis mit dem Index </a:t>
            </a:r>
            <a:r>
              <a:rPr lang="de-DE" altLang="de-DE" sz="2000" dirty="0" smtClean="0">
                <a:latin typeface="Courier New" pitchFamily="49" charset="0"/>
                <a:cs typeface="Courier New" pitchFamily="49" charset="0"/>
              </a:rPr>
              <a:t>Sicher</a:t>
            </a:r>
            <a:r>
              <a:rPr lang="de-DE" altLang="de-DE" sz="2400" dirty="0" smtClean="0">
                <a:cs typeface="Courier New" pitchFamily="49" charset="0"/>
              </a:rPr>
              <a:t> gültig.</a:t>
            </a:r>
          </a:p>
          <a:p>
            <a:pPr marL="720725" indent="0">
              <a:buFontTx/>
              <a:buNone/>
            </a:pPr>
            <a:r>
              <a:rPr lang="de-DE" altLang="de-DE" sz="2000" dirty="0" smtClean="0">
                <a:latin typeface="Courier New" pitchFamily="49" charset="0"/>
                <a:cs typeface="Courier New" pitchFamily="49" charset="0"/>
              </a:rPr>
              <a:t>Ergebnis: </a:t>
            </a:r>
            <a:r>
              <a:rPr lang="de-DE" altLang="de-DE" sz="2000" b="1" dirty="0" smtClean="0">
                <a:latin typeface="Courier New" pitchFamily="49" charset="0"/>
                <a:cs typeface="Courier New" pitchFamily="49" charset="0"/>
              </a:rPr>
              <a:t>array</a:t>
            </a:r>
            <a:r>
              <a:rPr lang="de-DE" altLang="de-DE" sz="2000" dirty="0" smtClean="0">
                <a:latin typeface="Courier New" pitchFamily="49" charset="0"/>
                <a:cs typeface="Courier New" pitchFamily="49" charset="0"/>
              </a:rPr>
              <a:t> (Boolean) </a:t>
            </a:r>
            <a:r>
              <a:rPr lang="de-DE" altLang="de-DE" sz="2000" b="1" dirty="0" smtClean="0">
                <a:latin typeface="Courier New" pitchFamily="49" charset="0"/>
                <a:cs typeface="Courier New" pitchFamily="49" charset="0"/>
              </a:rPr>
              <a:t>of</a:t>
            </a:r>
            <a:r>
              <a:rPr lang="de-DE" altLang="de-DE" sz="2000" dirty="0" smtClean="0">
                <a:latin typeface="Courier New" pitchFamily="49" charset="0"/>
                <a:cs typeface="Courier New" pitchFamily="49" charset="0"/>
              </a:rPr>
              <a:t> Float :=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Sicher  : Boolean := True;</a:t>
            </a:r>
            <a:br>
              <a:rPr lang="de-DE" altLang="de-DE" sz="2000"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procedure</a:t>
            </a:r>
            <a:r>
              <a:rPr lang="de-DE" altLang="de-DE" sz="2000" dirty="0" smtClean="0">
                <a:latin typeface="Courier New" pitchFamily="49" charset="0"/>
                <a:cs typeface="Courier New" pitchFamily="49" charset="0"/>
              </a:rPr>
              <a:t> Integriere </a:t>
            </a:r>
            <a:r>
              <a:rPr lang="de-DE" altLang="de-DE" sz="2000" b="1" dirty="0" smtClean="0">
                <a:latin typeface="Courier New" pitchFamily="49" charset="0"/>
                <a:cs typeface="Courier New" pitchFamily="49" charset="0"/>
              </a:rPr>
              <a:t>is</a:t>
            </a:r>
          </a:p>
          <a:p>
            <a:pPr marL="720725" indent="0">
              <a:buFontTx/>
              <a:buNone/>
            </a:pPr>
            <a:r>
              <a:rPr lang="de-DE" altLang="de-DE" sz="2000" b="1" dirty="0" smtClean="0">
                <a:latin typeface="Courier New" pitchFamily="49" charset="0"/>
                <a:cs typeface="Courier New" pitchFamily="49" charset="0"/>
              </a:rPr>
              <a:t>begin</a:t>
            </a:r>
            <a:br>
              <a:rPr lang="de-DE" altLang="de-DE" sz="2000" b="1"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  loop</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solidFill>
                  <a:srgbClr val="FF0000"/>
                </a:solidFill>
                <a:latin typeface="Courier New" pitchFamily="49" charset="0"/>
                <a:cs typeface="Courier New" pitchFamily="49" charset="0"/>
              </a:rPr>
              <a:t>    Ergebnis (</a:t>
            </a:r>
            <a:r>
              <a:rPr lang="de-DE" altLang="de-DE" sz="2000" b="1" dirty="0" smtClean="0">
                <a:solidFill>
                  <a:srgbClr val="FF0000"/>
                </a:solidFill>
                <a:latin typeface="Courier New" pitchFamily="49" charset="0"/>
                <a:cs typeface="Courier New" pitchFamily="49" charset="0"/>
              </a:rPr>
              <a:t>not</a:t>
            </a:r>
            <a:r>
              <a:rPr lang="de-DE" altLang="de-DE" sz="2000" dirty="0" smtClean="0">
                <a:solidFill>
                  <a:srgbClr val="FF0000"/>
                </a:solidFill>
                <a:latin typeface="Courier New" pitchFamily="49" charset="0"/>
                <a:cs typeface="Courier New" pitchFamily="49" charset="0"/>
              </a:rPr>
              <a:t> Sicher) := Integral (…);</a:t>
            </a:r>
            <a:br>
              <a:rPr lang="de-DE" altLang="de-DE" sz="2000" dirty="0" smtClean="0">
                <a:solidFill>
                  <a:srgbClr val="FF0000"/>
                </a:solidFill>
                <a:latin typeface="Courier New" pitchFamily="49" charset="0"/>
                <a:cs typeface="Courier New" pitchFamily="49" charset="0"/>
              </a:rPr>
            </a:br>
            <a:r>
              <a:rPr lang="de-DE" altLang="de-DE" sz="2000" dirty="0" smtClean="0">
                <a:solidFill>
                  <a:srgbClr val="FF0000"/>
                </a:solidFill>
                <a:latin typeface="Courier New" pitchFamily="49" charset="0"/>
                <a:cs typeface="Courier New" pitchFamily="49" charset="0"/>
              </a:rPr>
              <a:t>    -- </a:t>
            </a:r>
            <a:r>
              <a:rPr lang="de-DE" altLang="de-DE" sz="2000" i="1" dirty="0" smtClean="0">
                <a:solidFill>
                  <a:srgbClr val="FF0000"/>
                </a:solidFill>
                <a:latin typeface="Courier New" pitchFamily="49" charset="0"/>
                <a:cs typeface="Courier New" pitchFamily="49" charset="0"/>
              </a:rPr>
              <a:t>durch </a:t>
            </a:r>
            <a:r>
              <a:rPr lang="de-DE" altLang="de-DE" sz="2000" b="1" i="1" dirty="0" smtClean="0">
                <a:solidFill>
                  <a:srgbClr val="FF0000"/>
                </a:solidFill>
                <a:latin typeface="Courier New" pitchFamily="49" charset="0"/>
                <a:cs typeface="Courier New" pitchFamily="49" charset="0"/>
              </a:rPr>
              <a:t>abort</a:t>
            </a:r>
            <a:r>
              <a:rPr lang="de-DE" altLang="de-DE" sz="2000" i="1" dirty="0" smtClean="0">
                <a:solidFill>
                  <a:srgbClr val="FF0000"/>
                </a:solidFill>
                <a:latin typeface="Courier New" pitchFamily="49" charset="0"/>
                <a:cs typeface="Courier New" pitchFamily="49" charset="0"/>
              </a:rPr>
              <a:t> zerstört.</a:t>
            </a:r>
            <a:br>
              <a:rPr lang="de-DE" altLang="de-DE" sz="2000" i="1" dirty="0" smtClean="0">
                <a:solidFill>
                  <a:srgbClr val="FF0000"/>
                </a:solidFill>
                <a:latin typeface="Courier New" pitchFamily="49" charset="0"/>
                <a:cs typeface="Courier New" pitchFamily="49" charset="0"/>
              </a:rPr>
            </a:br>
            <a:r>
              <a:rPr lang="de-DE" altLang="de-DE" sz="2000" dirty="0" smtClean="0">
                <a:solidFill>
                  <a:srgbClr val="FF0000"/>
                </a:solidFill>
                <a:latin typeface="Courier New" pitchFamily="49" charset="0"/>
                <a:cs typeface="Courier New" pitchFamily="49" charset="0"/>
              </a:rPr>
              <a:t>    </a:t>
            </a:r>
            <a:r>
              <a:rPr lang="de-DE" altLang="de-DE" sz="2000" dirty="0" smtClean="0">
                <a:solidFill>
                  <a:schemeClr val="accent2"/>
                </a:solidFill>
                <a:latin typeface="Courier New" pitchFamily="49" charset="0"/>
                <a:cs typeface="Courier New" pitchFamily="49" charset="0"/>
              </a:rPr>
              <a:t>Sicher := </a:t>
            </a:r>
            <a:r>
              <a:rPr lang="de-DE" altLang="de-DE" sz="2000" b="1" dirty="0" smtClean="0">
                <a:solidFill>
                  <a:srgbClr val="FF0000"/>
                </a:solidFill>
                <a:latin typeface="Courier New" pitchFamily="49" charset="0"/>
                <a:cs typeface="Courier New" pitchFamily="49" charset="0"/>
              </a:rPr>
              <a:t>not</a:t>
            </a:r>
            <a:r>
              <a:rPr lang="de-DE" altLang="de-DE" sz="2000" dirty="0" smtClean="0">
                <a:solidFill>
                  <a:srgbClr val="FF0000"/>
                </a:solidFill>
                <a:latin typeface="Courier New" pitchFamily="49" charset="0"/>
                <a:cs typeface="Courier New" pitchFamily="49" charset="0"/>
              </a:rPr>
              <a:t> Sicher;</a:t>
            </a:r>
            <a:br>
              <a:rPr lang="de-DE" altLang="de-DE" sz="2000" dirty="0" smtClean="0">
                <a:solidFill>
                  <a:srgbClr val="FF0000"/>
                </a:solidFill>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exit</a:t>
            </a:r>
            <a:r>
              <a:rPr lang="de-DE" altLang="de-DE" sz="2000" dirty="0" smtClean="0">
                <a:latin typeface="Courier New" pitchFamily="49" charset="0"/>
                <a:cs typeface="Courier New" pitchFamily="49" charset="0"/>
              </a:rPr>
              <a:t> when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end loop</a:t>
            </a:r>
            <a:r>
              <a:rPr lang="de-DE" altLang="de-DE" sz="2000" dirty="0" smtClean="0">
                <a:latin typeface="Courier New" pitchFamily="49" charset="0"/>
                <a:cs typeface="Courier New" pitchFamily="49" charset="0"/>
              </a:rPr>
              <a:t>;</a:t>
            </a:r>
            <a:br>
              <a:rPr lang="de-DE" altLang="de-DE" sz="2000" dirty="0" smtClean="0">
                <a:latin typeface="Courier New" pitchFamily="49" charset="0"/>
                <a:cs typeface="Courier New" pitchFamily="49" charset="0"/>
              </a:rPr>
            </a:br>
            <a:r>
              <a:rPr lang="de-DE" altLang="de-DE" sz="2000" b="1" dirty="0" smtClean="0">
                <a:latin typeface="Courier New" pitchFamily="49" charset="0"/>
                <a:cs typeface="Courier New" pitchFamily="49" charset="0"/>
              </a:rPr>
              <a:t>end</a:t>
            </a:r>
            <a:r>
              <a:rPr lang="de-DE" altLang="de-DE" sz="2000" dirty="0" smtClean="0">
                <a:latin typeface="Courier New" pitchFamily="49" charset="0"/>
                <a:cs typeface="Courier New" pitchFamily="49" charset="0"/>
              </a:rPr>
              <a:t> Integriere;</a:t>
            </a:r>
            <a:endParaRPr lang="de-DE" altLang="de-DE" sz="2000" dirty="0" smtClean="0"/>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79</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4" name="Textfeld 3"/>
          <p:cNvSpPr txBox="1"/>
          <p:nvPr/>
        </p:nvSpPr>
        <p:spPr>
          <a:xfrm>
            <a:off x="6156176" y="4581128"/>
            <a:ext cx="2520280" cy="1569660"/>
          </a:xfrm>
          <a:prstGeom prst="rect">
            <a:avLst/>
          </a:prstGeom>
          <a:solidFill>
            <a:srgbClr val="FFC1C1"/>
          </a:solidFill>
          <a:ln w="12700">
            <a:solidFill>
              <a:srgbClr val="FF0000"/>
            </a:solidFill>
          </a:ln>
        </p:spPr>
        <p:txBody>
          <a:bodyPr wrap="square" rtlCol="0">
            <a:spAutoFit/>
          </a:bodyPr>
          <a:lstStyle/>
          <a:p>
            <a:r>
              <a:rPr lang="de-DE" sz="1600" dirty="0" smtClean="0">
                <a:solidFill>
                  <a:srgbClr val="FF0000"/>
                </a:solidFill>
              </a:rPr>
              <a:t>Wenn der Abbruch im roten Teil geschieht, ist das letzte Ergebnis immer noch sicher.</a:t>
            </a:r>
          </a:p>
          <a:p>
            <a:r>
              <a:rPr lang="de-DE" sz="1600" dirty="0" smtClean="0">
                <a:solidFill>
                  <a:schemeClr val="accent2"/>
                </a:solidFill>
              </a:rPr>
              <a:t>Geschieht er im blauen Teil, ist das neue Ergebnis eben-falls sicher.</a:t>
            </a:r>
            <a:endParaRPr lang="de-DE" sz="16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476672"/>
            <a:ext cx="7772400" cy="1008112"/>
          </a:xfrm>
        </p:spPr>
        <p:txBody>
          <a:bodyPr/>
          <a:lstStyle/>
          <a:p>
            <a:r>
              <a:rPr lang="de-DE" dirty="0" smtClean="0"/>
              <a:t>Fahrkartenautomat</a:t>
            </a:r>
            <a:endParaRPr lang="de-DE" dirty="0"/>
          </a:p>
        </p:txBody>
      </p:sp>
      <p:sp>
        <p:nvSpPr>
          <p:cNvPr id="3" name="Inhaltsplatzhalter 2"/>
          <p:cNvSpPr>
            <a:spLocks noGrp="1"/>
          </p:cNvSpPr>
          <p:nvPr>
            <p:ph idx="1"/>
          </p:nvPr>
        </p:nvSpPr>
        <p:spPr>
          <a:xfrm>
            <a:off x="683568" y="1772816"/>
            <a:ext cx="7772400" cy="4320480"/>
          </a:xfrm>
        </p:spPr>
        <p:txBody>
          <a:bodyPr/>
          <a:lstStyle/>
          <a:p>
            <a:pPr marL="0" indent="0">
              <a:buNone/>
            </a:pPr>
            <a:r>
              <a:rPr lang="de-DE" sz="1900" dirty="0" smtClean="0"/>
              <a:t>Der Fahrkartenautomat hat einen Anzeigeschirm, in dem Bedienungshinweise für den Kunden angezeigt werden; weiterhin einen Eingabeschlitz für Münzen und einen für Scheine; je eine Taste für die Art der Fahrkarte; eine Taste für den Abbruch des Kaufs; schließlich einen Ausgabeschacht für die Ausgabe der Fahrkarte und das Wechselgeld.</a:t>
            </a:r>
          </a:p>
          <a:p>
            <a:pPr marL="0" indent="0">
              <a:buNone/>
            </a:pPr>
            <a:endParaRPr lang="de-DE" sz="700" dirty="0" smtClean="0"/>
          </a:p>
          <a:p>
            <a:pPr marL="0" indent="0">
              <a:buNone/>
            </a:pPr>
            <a:r>
              <a:rPr lang="de-DE" sz="1900" dirty="0" smtClean="0"/>
              <a:t>Der Kunde wählt zuerst eine Fahrkarte (der Automat zeigt den Preis an), dann füttert er die Maschine mit Geldstücken bzw. -scheinen (der Automat zeigt den jeweiligen Restbetrag). Sobald </a:t>
            </a:r>
            <a:r>
              <a:rPr lang="de-DE" sz="1900" dirty="0"/>
              <a:t>genügend Geld eingeworfen </a:t>
            </a:r>
            <a:r>
              <a:rPr lang="de-DE" sz="1900" dirty="0" smtClean="0"/>
              <a:t>ist, gibt der Automat die Fahrkarte aus und das Wechselgeld.</a:t>
            </a:r>
          </a:p>
          <a:p>
            <a:pPr marL="0" indent="0">
              <a:buNone/>
            </a:pPr>
            <a:r>
              <a:rPr lang="de-DE" sz="1900" dirty="0" smtClean="0"/>
              <a:t>Alternativ kann der Kunde den Kauf abbrechen, dann gibt der Automat das eingeworfene Geld zurück.</a:t>
            </a:r>
          </a:p>
          <a:p>
            <a:pPr marL="0" indent="0">
              <a:buNone/>
            </a:pPr>
            <a:r>
              <a:rPr lang="de-DE" sz="1900" dirty="0" smtClean="0"/>
              <a:t>Wenn der Kunde </a:t>
            </a:r>
            <a:r>
              <a:rPr lang="de-DE" sz="1900" dirty="0"/>
              <a:t>zu </a:t>
            </a:r>
            <a:r>
              <a:rPr lang="de-DE" sz="1900" dirty="0" smtClean="0"/>
              <a:t>lange kein Geld einwirft, bricht der Automat von sich aus den Kauf ab.</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80</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411230790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476672"/>
            <a:ext cx="7772400" cy="1307232"/>
          </a:xfrm>
        </p:spPr>
        <p:txBody>
          <a:bodyPr/>
          <a:lstStyle/>
          <a:p>
            <a:r>
              <a:rPr lang="de-DE" dirty="0" smtClean="0"/>
              <a:t>Fahrkartenautomat</a:t>
            </a:r>
            <a:br>
              <a:rPr lang="de-DE" dirty="0" smtClean="0"/>
            </a:br>
            <a:r>
              <a:rPr lang="de-DE" dirty="0" smtClean="0"/>
              <a:t>Grobdesign</a:t>
            </a:r>
            <a:endParaRPr lang="de-DE" dirty="0"/>
          </a:p>
        </p:txBody>
      </p:sp>
      <p:sp>
        <p:nvSpPr>
          <p:cNvPr id="3" name="Inhaltsplatzhalter 2"/>
          <p:cNvSpPr>
            <a:spLocks noGrp="1"/>
          </p:cNvSpPr>
          <p:nvPr>
            <p:ph idx="1"/>
          </p:nvPr>
        </p:nvSpPr>
        <p:spPr>
          <a:xfrm>
            <a:off x="685800" y="1916832"/>
            <a:ext cx="7772400" cy="4179168"/>
          </a:xfrm>
        </p:spPr>
        <p:txBody>
          <a:bodyPr/>
          <a:lstStyle/>
          <a:p>
            <a:pPr marL="88900" indent="0">
              <a:buNone/>
            </a:pPr>
            <a:r>
              <a:rPr lang="de-DE" sz="1500" dirty="0" smtClean="0"/>
              <a:t>Nach </a:t>
            </a:r>
            <a:r>
              <a:rPr lang="de-DE" sz="1500" dirty="0"/>
              <a:t>der Fahrkartenwahl:</a:t>
            </a:r>
          </a:p>
          <a:p>
            <a:pPr marL="539750" lvl="2" indent="-360363"/>
            <a:r>
              <a:rPr lang="de-DE" sz="1500" dirty="0" smtClean="0"/>
              <a:t>Der </a:t>
            </a:r>
            <a:r>
              <a:rPr lang="de-DE" sz="1500" dirty="0"/>
              <a:t>Münzschlitz öffnet sich</a:t>
            </a:r>
            <a:r>
              <a:rPr lang="de-DE" sz="1500" dirty="0" smtClean="0"/>
              <a:t>; Kartenwahl und </a:t>
            </a:r>
            <a:r>
              <a:rPr lang="de-DE" sz="1500" dirty="0"/>
              <a:t>Preis </a:t>
            </a:r>
            <a:r>
              <a:rPr lang="de-DE" sz="1500" dirty="0" smtClean="0"/>
              <a:t>werden </a:t>
            </a:r>
            <a:r>
              <a:rPr lang="de-DE" sz="1500" dirty="0"/>
              <a:t>angezeigt.</a:t>
            </a:r>
          </a:p>
          <a:p>
            <a:pPr marL="539750" lvl="2" indent="-360363"/>
            <a:r>
              <a:rPr lang="de-DE" sz="1500" dirty="0" smtClean="0"/>
              <a:t>Geldeingabe </a:t>
            </a:r>
            <a:r>
              <a:rPr lang="de-DE" sz="1500" dirty="0"/>
              <a:t>abwarten.</a:t>
            </a:r>
          </a:p>
          <a:p>
            <a:pPr marL="900113" lvl="2" indent="-360363" defTabSz="1079500"/>
            <a:r>
              <a:rPr lang="de-DE" sz="1500" dirty="0" smtClean="0"/>
              <a:t>Prüfung </a:t>
            </a:r>
            <a:r>
              <a:rPr lang="de-DE" sz="1500" dirty="0"/>
              <a:t>des Geldstücks auf Echtheit. (Wie wird Falschgeld simuliert?)</a:t>
            </a:r>
          </a:p>
          <a:p>
            <a:pPr marL="900113" lvl="2" indent="-360363" defTabSz="1079500"/>
            <a:r>
              <a:rPr lang="de-DE" sz="1500" dirty="0" smtClean="0"/>
              <a:t>Prüfung </a:t>
            </a:r>
            <a:r>
              <a:rPr lang="de-DE" sz="1500" dirty="0"/>
              <a:t>der eingegebenen </a:t>
            </a:r>
            <a:r>
              <a:rPr lang="de-DE" sz="1500" dirty="0" smtClean="0"/>
              <a:t>Summe. Wenn </a:t>
            </a:r>
            <a:r>
              <a:rPr lang="de-DE" sz="1500" dirty="0"/>
              <a:t>genug:</a:t>
            </a:r>
          </a:p>
          <a:p>
            <a:pPr marL="1169988" lvl="3" indent="-269875" defTabSz="1079500"/>
            <a:r>
              <a:rPr lang="de-DE" sz="1500" dirty="0" smtClean="0"/>
              <a:t>Münzschlitz </a:t>
            </a:r>
            <a:r>
              <a:rPr lang="de-DE" sz="1500" dirty="0"/>
              <a:t>schließt sich;</a:t>
            </a:r>
          </a:p>
          <a:p>
            <a:pPr marL="1169988" lvl="3" indent="-269875" defTabSz="1079500"/>
            <a:r>
              <a:rPr lang="de-DE" sz="1500" dirty="0" smtClean="0"/>
              <a:t>Fahrkarten- </a:t>
            </a:r>
            <a:r>
              <a:rPr lang="de-DE" sz="1500" dirty="0"/>
              <a:t>und Wechselgeldausgabe</a:t>
            </a:r>
            <a:r>
              <a:rPr lang="de-DE" sz="1500" dirty="0" smtClean="0"/>
              <a:t>.</a:t>
            </a:r>
          </a:p>
          <a:p>
            <a:pPr marL="900113" lvl="2" indent="-360363" defTabSz="1079500"/>
            <a:r>
              <a:rPr lang="de-DE" sz="1500" dirty="0" smtClean="0"/>
              <a:t>Sonst Restpreis anzeigen.</a:t>
            </a:r>
          </a:p>
          <a:p>
            <a:pPr marL="539750" indent="-360363"/>
            <a:r>
              <a:rPr lang="de-DE" sz="1500" dirty="0" smtClean="0"/>
              <a:t>Wenn </a:t>
            </a:r>
            <a:r>
              <a:rPr lang="de-DE" sz="1500" dirty="0"/>
              <a:t>statt Geld Abbruch gewählt wird:</a:t>
            </a:r>
          </a:p>
          <a:p>
            <a:pPr marL="900113" lvl="1" indent="-320675"/>
            <a:r>
              <a:rPr lang="de-DE" sz="1500" dirty="0" smtClean="0"/>
              <a:t>Münzschlitz </a:t>
            </a:r>
            <a:r>
              <a:rPr lang="de-DE" sz="1500" dirty="0"/>
              <a:t>schließt sich;</a:t>
            </a:r>
          </a:p>
          <a:p>
            <a:pPr marL="900113" lvl="1" indent="-320675"/>
            <a:r>
              <a:rPr lang="de-DE" sz="1500" dirty="0" smtClean="0"/>
              <a:t>Ausgabe </a:t>
            </a:r>
            <a:r>
              <a:rPr lang="de-DE" sz="1500" dirty="0"/>
              <a:t>der eingegebenen Geldstücke.</a:t>
            </a:r>
          </a:p>
          <a:p>
            <a:pPr marL="539750" indent="-360363"/>
            <a:r>
              <a:rPr lang="de-DE" sz="1500" dirty="0" smtClean="0"/>
              <a:t>Wenn </a:t>
            </a:r>
            <a:r>
              <a:rPr lang="de-DE" sz="1500" dirty="0"/>
              <a:t>längere Zeit keine Eingabe erfolgt:</a:t>
            </a:r>
          </a:p>
          <a:p>
            <a:pPr marL="900113" lvl="1" indent="-320675"/>
            <a:r>
              <a:rPr lang="de-DE" sz="1500" dirty="0" smtClean="0"/>
              <a:t>Münzschlitz </a:t>
            </a:r>
            <a:r>
              <a:rPr lang="de-DE" sz="1500" dirty="0"/>
              <a:t>schließt sich;</a:t>
            </a:r>
          </a:p>
          <a:p>
            <a:pPr marL="900113" lvl="1" indent="-320675"/>
            <a:r>
              <a:rPr lang="de-DE" sz="1500" dirty="0" smtClean="0"/>
              <a:t>Automatischer </a:t>
            </a:r>
            <a:r>
              <a:rPr lang="de-DE" sz="1500" dirty="0"/>
              <a:t>Abbruch und Geldrückgabe</a:t>
            </a:r>
            <a:r>
              <a:rPr lang="de-DE" sz="1500" dirty="0" smtClean="0"/>
              <a:t>.</a:t>
            </a:r>
          </a:p>
          <a:p>
            <a:pPr marL="0" lvl="1" indent="0">
              <a:buNone/>
            </a:pPr>
            <a:r>
              <a:rPr lang="de-DE" sz="1500" dirty="0" smtClean="0"/>
              <a:t>Der Automat ist für den nächsten Kunden bereit – Anzeigen Fahrkartenwahl und Preis sind leer.</a:t>
            </a:r>
            <a:endParaRPr lang="de-DE" sz="1500" dirty="0"/>
          </a:p>
        </p:txBody>
      </p:sp>
      <p:sp>
        <p:nvSpPr>
          <p:cNvPr id="7" name="Abgerundetes Rechteck 6"/>
          <p:cNvSpPr/>
          <p:nvPr/>
        </p:nvSpPr>
        <p:spPr>
          <a:xfrm>
            <a:off x="6012160" y="3392996"/>
            <a:ext cx="2304256" cy="828092"/>
          </a:xfrm>
          <a:prstGeom prst="roundRect">
            <a:avLst/>
          </a:prstGeom>
          <a:solidFill>
            <a:srgbClr val="FA7AC3"/>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88900" indent="0">
              <a:buNone/>
            </a:pPr>
            <a:r>
              <a:rPr lang="de-DE" sz="1500" dirty="0" smtClean="0">
                <a:solidFill>
                  <a:schemeClr val="tx1"/>
                </a:solidFill>
              </a:rPr>
              <a:t>Was </a:t>
            </a:r>
            <a:r>
              <a:rPr lang="de-DE" sz="1500" dirty="0">
                <a:solidFill>
                  <a:schemeClr val="tx1"/>
                </a:solidFill>
              </a:rPr>
              <a:t>soll passieren, wenn nicht genug Wechselgeld im Automaten ist?</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81</a:t>
            </a:fld>
            <a:endParaRPr lang="de-DE" dirty="0"/>
          </a:p>
        </p:txBody>
      </p:sp>
      <p:sp>
        <p:nvSpPr>
          <p:cNvPr id="8" name="Fußzeilenplatzhalter 7"/>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3741076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a:t>
            </a:r>
            <a:endParaRPr lang="de-DE" dirty="0"/>
          </a:p>
        </p:txBody>
      </p:sp>
      <p:sp>
        <p:nvSpPr>
          <p:cNvPr id="3" name="Inhaltsplatzhalter 2"/>
          <p:cNvSpPr>
            <a:spLocks noGrp="1"/>
          </p:cNvSpPr>
          <p:nvPr>
            <p:ph idx="1"/>
          </p:nvPr>
        </p:nvSpPr>
        <p:spPr>
          <a:xfrm>
            <a:off x="685800" y="1988840"/>
            <a:ext cx="7772400" cy="4176464"/>
          </a:xfrm>
        </p:spPr>
        <p:txBody>
          <a:bodyPr/>
          <a:lstStyle/>
          <a:p>
            <a:pPr marL="0" indent="0">
              <a:buNone/>
            </a:pPr>
            <a:r>
              <a:rPr lang="de-DE" sz="1800" dirty="0"/>
              <a:t>Entwerfen Sie das Design und programmieren Sie den Automaten und den </a:t>
            </a:r>
            <a:r>
              <a:rPr lang="de-DE" sz="1800" dirty="0" smtClean="0"/>
              <a:t>Kartenkäufer.</a:t>
            </a:r>
          </a:p>
          <a:p>
            <a:pPr marL="0" indent="0">
              <a:buNone/>
            </a:pPr>
            <a:r>
              <a:rPr lang="de-DE" sz="1800" dirty="0" smtClean="0"/>
              <a:t>Wenn Sie Erfahrung besitzen mit einer graphischen Oberfläche, verwenden sie die zum Design </a:t>
            </a:r>
            <a:r>
              <a:rPr lang="de-DE" sz="1800" dirty="0">
                <a:solidFill>
                  <a:srgbClr val="C00000"/>
                </a:solidFill>
              </a:rPr>
              <a:t>(ich würde mich freuen, wenn Sie mir diese Lösung </a:t>
            </a:r>
            <a:r>
              <a:rPr lang="de-DE" sz="1800" dirty="0" smtClean="0">
                <a:solidFill>
                  <a:srgbClr val="C00000"/>
                </a:solidFill>
              </a:rPr>
              <a:t>zusenden zur Veröffentlichung als Muster)</a:t>
            </a:r>
            <a:r>
              <a:rPr lang="de-DE" sz="1800" dirty="0" smtClean="0"/>
              <a:t>; andernfalls verwenden Sie </a:t>
            </a:r>
            <a:r>
              <a:rPr lang="de-DE" sz="1600" dirty="0" smtClean="0">
                <a:latin typeface="Courier New" panose="02070309020205020404" pitchFamily="49" charset="0"/>
                <a:cs typeface="Courier New" panose="02070309020205020404" pitchFamily="49" charset="0"/>
              </a:rPr>
              <a:t>Text_IO</a:t>
            </a:r>
            <a:r>
              <a:rPr lang="de-DE" sz="1800" dirty="0" smtClean="0"/>
              <a:t> wie bei der hier vorgestellten Musterlösung.</a:t>
            </a:r>
          </a:p>
          <a:p>
            <a:pPr marL="0" indent="0">
              <a:buNone/>
            </a:pPr>
            <a:r>
              <a:rPr lang="de-DE" sz="1800" dirty="0" smtClean="0"/>
              <a:t>Beachten Sie, dass </a:t>
            </a:r>
            <a:r>
              <a:rPr lang="de-DE" sz="1600" dirty="0">
                <a:solidFill>
                  <a:srgbClr val="000000"/>
                </a:solidFill>
                <a:latin typeface="Courier New" panose="02070309020205020404" pitchFamily="49" charset="0"/>
                <a:cs typeface="Courier New" panose="02070309020205020404" pitchFamily="49" charset="0"/>
              </a:rPr>
              <a:t>Text_IO</a:t>
            </a:r>
            <a:r>
              <a:rPr lang="de-DE" sz="1800" dirty="0">
                <a:solidFill>
                  <a:srgbClr val="000000"/>
                </a:solidFill>
              </a:rPr>
              <a:t> </a:t>
            </a:r>
            <a:r>
              <a:rPr lang="de-DE" sz="1800" dirty="0" smtClean="0">
                <a:solidFill>
                  <a:srgbClr val="000000"/>
                </a:solidFill>
              </a:rPr>
              <a:t>nicht völlig kompatibel mit Prozessverarbeitung ist: E</a:t>
            </a:r>
            <a:r>
              <a:rPr lang="de-DE" sz="1800" dirty="0" smtClean="0"/>
              <a:t>ine Eingabe von  </a:t>
            </a:r>
            <a:r>
              <a:rPr lang="de-DE" sz="1600" dirty="0" smtClean="0">
                <a:solidFill>
                  <a:srgbClr val="000000"/>
                </a:solidFill>
                <a:latin typeface="Courier New" panose="02070309020205020404" pitchFamily="49" charset="0"/>
                <a:cs typeface="Courier New" panose="02070309020205020404" pitchFamily="49" charset="0"/>
              </a:rPr>
              <a:t>Text_IO.Standard_Input</a:t>
            </a:r>
            <a:r>
              <a:rPr lang="de-DE" sz="1800" dirty="0" smtClean="0">
                <a:solidFill>
                  <a:srgbClr val="000000"/>
                </a:solidFill>
              </a:rPr>
              <a:t> kann nicht abgebrochen werden, die Eingabe muss auf jeden Fall mit &lt;enter&gt; beendet werden. (Diese Operation ist nicht aufgeführt im RM in der Liste der abbruchverzögernden Operationen.)</a:t>
            </a:r>
            <a:endParaRPr lang="de-DE" sz="1800" dirty="0" smtClean="0"/>
          </a:p>
          <a:p>
            <a:pPr marL="0" lvl="0" indent="0">
              <a:buNone/>
            </a:pPr>
            <a:r>
              <a:rPr lang="de-DE" sz="1800" dirty="0" smtClean="0"/>
              <a:t>Zur Verfügung gestellt ist das Paket </a:t>
            </a:r>
            <a:r>
              <a:rPr lang="de-DE" sz="1600" dirty="0" smtClean="0">
                <a:latin typeface="Courier New" panose="02070309020205020404" pitchFamily="49" charset="0"/>
                <a:cs typeface="Courier New" panose="02070309020205020404" pitchFamily="49" charset="0"/>
              </a:rPr>
              <a:t>Waehrung</a:t>
            </a:r>
            <a:r>
              <a:rPr lang="de-DE" sz="1800" dirty="0" smtClean="0"/>
              <a:t> aus dem Ada-Grundkurs. </a:t>
            </a:r>
            <a:r>
              <a:rPr lang="de-DE" sz="1800" dirty="0">
                <a:solidFill>
                  <a:srgbClr val="000000"/>
                </a:solidFill>
                <a:cs typeface="Courier New" panose="02070309020205020404" pitchFamily="49" charset="0"/>
              </a:rPr>
              <a:t>Der Automat soll allerdings nur Werte zwischen </a:t>
            </a:r>
            <a:r>
              <a:rPr lang="de-DE" sz="1600" dirty="0">
                <a:solidFill>
                  <a:srgbClr val="000000"/>
                </a:solidFill>
                <a:latin typeface="Courier New" panose="02070309020205020404" pitchFamily="49" charset="0"/>
                <a:cs typeface="Courier New" panose="02070309020205020404" pitchFamily="49" charset="0"/>
              </a:rPr>
              <a:t>Cent_10</a:t>
            </a:r>
            <a:r>
              <a:rPr lang="de-DE" sz="1800" dirty="0">
                <a:solidFill>
                  <a:srgbClr val="000000"/>
                </a:solidFill>
                <a:cs typeface="Courier New" panose="02070309020205020404" pitchFamily="49" charset="0"/>
              </a:rPr>
              <a:t> und </a:t>
            </a:r>
            <a:r>
              <a:rPr lang="de-DE" sz="1600" dirty="0">
                <a:solidFill>
                  <a:srgbClr val="000000"/>
                </a:solidFill>
                <a:latin typeface="Courier New" panose="02070309020205020404" pitchFamily="49" charset="0"/>
                <a:cs typeface="Courier New" panose="02070309020205020404" pitchFamily="49" charset="0"/>
              </a:rPr>
              <a:t>Euro_10</a:t>
            </a:r>
            <a:r>
              <a:rPr lang="de-DE" sz="1800" dirty="0">
                <a:solidFill>
                  <a:srgbClr val="000000"/>
                </a:solidFill>
                <a:cs typeface="Courier New" panose="02070309020205020404" pitchFamily="49" charset="0"/>
              </a:rPr>
              <a:t> akzeptieren.</a:t>
            </a:r>
          </a:p>
          <a:p>
            <a:pPr marL="0" indent="0">
              <a:buNone/>
            </a:pPr>
            <a:r>
              <a:rPr lang="de-DE" sz="1800" dirty="0" smtClean="0"/>
              <a:t>Im Ada-Grundkurs finden Sie auch verschiedene </a:t>
            </a:r>
            <a:r>
              <a:rPr lang="de-DE" sz="1800" dirty="0"/>
              <a:t>Lösungen mit graphischen Oberflächen</a:t>
            </a:r>
            <a:r>
              <a:rPr lang="de-DE" sz="1800" dirty="0" smtClean="0"/>
              <a:t>.</a:t>
            </a:r>
            <a:endParaRPr lang="de-DE" sz="1800" dirty="0">
              <a:solidFill>
                <a:schemeClr val="bg1"/>
              </a:solidFill>
            </a:endParaRPr>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5" name="Foliennummernplatzhalter 4"/>
          <p:cNvSpPr>
            <a:spLocks noGrp="1"/>
          </p:cNvSpPr>
          <p:nvPr>
            <p:ph type="sldNum" sz="quarter" idx="11"/>
          </p:nvPr>
        </p:nvSpPr>
        <p:spPr/>
        <p:txBody>
          <a:bodyPr/>
          <a:lstStyle/>
          <a:p>
            <a:pPr>
              <a:defRPr/>
            </a:pPr>
            <a:fld id="{59F2D90D-4469-4D8A-B9FC-E9A5E61D9957}" type="slidenum">
              <a:rPr lang="de-DE" smtClean="0"/>
              <a:pPr>
                <a:defRPr/>
              </a:pPr>
              <a:t>82</a:t>
            </a:fld>
            <a:endParaRPr lang="de-DE" dirty="0"/>
          </a:p>
        </p:txBody>
      </p:sp>
    </p:spTree>
    <p:extLst>
      <p:ext uri="{BB962C8B-B14F-4D97-AF65-F5344CB8AC3E}">
        <p14:creationId xmlns:p14="http://schemas.microsoft.com/office/powerpoint/2010/main" val="33201787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b="1" dirty="0" smtClean="0"/>
              <a:t>Requeue</a:t>
            </a:r>
          </a:p>
          <a:p>
            <a:pPr eaLnBrk="1" hangingPunct="1">
              <a:lnSpc>
                <a:spcPct val="80000"/>
              </a:lnSpc>
            </a:pPr>
            <a:r>
              <a:rPr lang="de-DE" altLang="de-DE" sz="2400"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83</a:t>
            </a:fld>
            <a:endParaRPr lang="de-DE" dirty="0"/>
          </a:p>
        </p:txBody>
      </p:sp>
    </p:spTree>
    <p:extLst>
      <p:ext uri="{BB962C8B-B14F-4D97-AF65-F5344CB8AC3E}">
        <p14:creationId xmlns:p14="http://schemas.microsoft.com/office/powerpoint/2010/main" val="263414671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el 1"/>
          <p:cNvSpPr>
            <a:spLocks noGrp="1"/>
          </p:cNvSpPr>
          <p:nvPr>
            <p:ph type="title"/>
          </p:nvPr>
        </p:nvSpPr>
        <p:spPr>
          <a:xfrm>
            <a:off x="685800" y="404664"/>
            <a:ext cx="7772400" cy="1347936"/>
          </a:xfrm>
        </p:spPr>
        <p:txBody>
          <a:bodyPr/>
          <a:lstStyle/>
          <a:p>
            <a:r>
              <a:rPr lang="de-DE" altLang="de-DE" dirty="0" smtClean="0"/>
              <a:t>Select-Anweisung</a:t>
            </a:r>
            <a:br>
              <a:rPr lang="de-DE" altLang="de-DE" dirty="0" smtClean="0"/>
            </a:br>
            <a:r>
              <a:rPr lang="de-DE" altLang="de-DE" dirty="0" smtClean="0"/>
              <a:t>Requeue</a:t>
            </a:r>
          </a:p>
        </p:txBody>
      </p:sp>
      <p:sp>
        <p:nvSpPr>
          <p:cNvPr id="3" name="Inhaltsplatzhalter 2"/>
          <p:cNvSpPr>
            <a:spLocks noGrp="1"/>
          </p:cNvSpPr>
          <p:nvPr>
            <p:ph idx="1"/>
          </p:nvPr>
        </p:nvSpPr>
        <p:spPr>
          <a:xfrm>
            <a:off x="685800" y="1916832"/>
            <a:ext cx="7772400" cy="4311352"/>
          </a:xfrm>
        </p:spPr>
        <p:txBody>
          <a:bodyPr/>
          <a:lstStyle/>
          <a:p>
            <a:pPr marL="0" indent="0">
              <a:buFontTx/>
              <a:buNone/>
              <a:defRPr/>
            </a:pPr>
            <a:r>
              <a:rPr lang="de-DE" sz="1800" dirty="0" smtClean="0"/>
              <a:t>Alle oben genannten Varianten der Synchronisationskontrolle aus Dienstleister- und aus Kundensicht werden durch verschiedene Formen der Select-Anweisung beschrieben.</a:t>
            </a:r>
          </a:p>
          <a:p>
            <a:pPr marL="0" indent="0">
              <a:buFontTx/>
              <a:buNone/>
              <a:defRPr/>
            </a:pPr>
            <a:r>
              <a:rPr lang="de-DE" sz="1800" u="sng" dirty="0" smtClean="0"/>
              <a:t>Dienstleister</a:t>
            </a:r>
          </a:p>
          <a:p>
            <a:pPr indent="-249238">
              <a:defRPr/>
            </a:pPr>
            <a:r>
              <a:rPr lang="de-DE" sz="1800" dirty="0" smtClean="0"/>
              <a:t>Selektive Annahme, </a:t>
            </a:r>
            <a:r>
              <a:rPr lang="de-DE" sz="1800" i="1" dirty="0" smtClean="0"/>
              <a:t>Selective Accept</a:t>
            </a:r>
            <a:r>
              <a:rPr lang="de-DE" sz="1800" dirty="0" smtClean="0"/>
              <a:t>,</a:t>
            </a:r>
          </a:p>
          <a:p>
            <a:pPr lvl="1">
              <a:defRPr/>
            </a:pPr>
            <a:r>
              <a:rPr lang="de-DE" sz="1800" dirty="0"/>
              <a:t>m</a:t>
            </a:r>
            <a:r>
              <a:rPr lang="de-DE" sz="1800" dirty="0" smtClean="0"/>
              <a:t>it Warten (</a:t>
            </a:r>
            <a:r>
              <a:rPr lang="de-DE" sz="1600" b="1" dirty="0" smtClean="0">
                <a:latin typeface="Courier New" pitchFamily="49" charset="0"/>
                <a:cs typeface="Courier New" pitchFamily="49" charset="0"/>
              </a:rPr>
              <a:t>or delay</a:t>
            </a:r>
            <a:r>
              <a:rPr lang="de-DE" sz="1800" dirty="0" smtClean="0"/>
              <a:t>)</a:t>
            </a:r>
          </a:p>
          <a:p>
            <a:pPr lvl="1">
              <a:defRPr/>
            </a:pPr>
            <a:r>
              <a:rPr lang="de-DE" sz="1800" dirty="0"/>
              <a:t>o</a:t>
            </a:r>
            <a:r>
              <a:rPr lang="de-DE" sz="1800" dirty="0" smtClean="0"/>
              <a:t>hne Warten (</a:t>
            </a:r>
            <a:r>
              <a:rPr lang="de-DE" sz="1600" b="1" dirty="0" smtClean="0">
                <a:latin typeface="Courier New" pitchFamily="49" charset="0"/>
                <a:cs typeface="Courier New" pitchFamily="49" charset="0"/>
              </a:rPr>
              <a:t>else</a:t>
            </a:r>
            <a:r>
              <a:rPr lang="de-DE" sz="1800" dirty="0" smtClean="0"/>
              <a:t>)</a:t>
            </a:r>
          </a:p>
          <a:p>
            <a:pPr lvl="1">
              <a:defRPr/>
            </a:pPr>
            <a:r>
              <a:rPr lang="de-DE" sz="1800" dirty="0" smtClean="0"/>
              <a:t>mit Terminierung (</a:t>
            </a:r>
            <a:r>
              <a:rPr lang="de-DE" sz="1600" b="1" dirty="0" smtClean="0">
                <a:latin typeface="Courier New" panose="02070309020205020404" pitchFamily="49" charset="0"/>
                <a:cs typeface="Courier New" panose="02070309020205020404" pitchFamily="49" charset="0"/>
              </a:rPr>
              <a:t>terminate</a:t>
            </a:r>
            <a:r>
              <a:rPr lang="de-DE" sz="1800" dirty="0" smtClean="0"/>
              <a:t>)</a:t>
            </a:r>
          </a:p>
          <a:p>
            <a:pPr marL="0" lvl="1" indent="0">
              <a:buNone/>
              <a:defRPr/>
            </a:pPr>
            <a:r>
              <a:rPr lang="de-DE" sz="1800" u="sng" dirty="0" smtClean="0"/>
              <a:t>Kunde</a:t>
            </a:r>
          </a:p>
          <a:p>
            <a:pPr indent="-249238">
              <a:defRPr/>
            </a:pPr>
            <a:r>
              <a:rPr lang="de-DE" sz="1800" dirty="0" smtClean="0"/>
              <a:t>Zeitbegrenzter Eingangsaufruf, </a:t>
            </a:r>
            <a:r>
              <a:rPr lang="de-DE" sz="1800" i="1" dirty="0" smtClean="0"/>
              <a:t>Timed Entry Call</a:t>
            </a:r>
          </a:p>
          <a:p>
            <a:pPr lvl="1">
              <a:defRPr/>
            </a:pPr>
            <a:r>
              <a:rPr lang="de-DE" sz="1800" dirty="0" smtClean="0">
                <a:solidFill>
                  <a:srgbClr val="3333CC"/>
                </a:solidFill>
              </a:rPr>
              <a:t>Requeue</a:t>
            </a:r>
            <a:endParaRPr lang="de-DE" sz="1800" i="1" dirty="0" smtClean="0"/>
          </a:p>
          <a:p>
            <a:pPr indent="-249238">
              <a:defRPr/>
            </a:pPr>
            <a:r>
              <a:rPr lang="de-DE" sz="1800" dirty="0" smtClean="0"/>
              <a:t>Bedingter Eingangsaufruf, </a:t>
            </a:r>
            <a:r>
              <a:rPr lang="de-DE" sz="1800" i="1" dirty="0" smtClean="0"/>
              <a:t>Conditional Entry Call</a:t>
            </a:r>
          </a:p>
          <a:p>
            <a:pPr indent="-249238">
              <a:defRPr/>
            </a:pPr>
            <a:r>
              <a:rPr lang="de-DE" sz="1800" dirty="0" smtClean="0"/>
              <a:t>Asynchroner Kontrolltransfer, </a:t>
            </a:r>
            <a:r>
              <a:rPr lang="de-DE" sz="1800" i="1" dirty="0" smtClean="0"/>
              <a:t>Asynchronous Select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84</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8" name="Textfeld 7"/>
          <p:cNvSpPr txBox="1"/>
          <p:nvPr/>
        </p:nvSpPr>
        <p:spPr>
          <a:xfrm>
            <a:off x="7087940" y="1434262"/>
            <a:ext cx="1372492" cy="338554"/>
          </a:xfrm>
          <a:prstGeom prst="rect">
            <a:avLst/>
          </a:prstGeom>
          <a:solidFill>
            <a:schemeClr val="accent2">
              <a:lumMod val="20000"/>
              <a:lumOff val="80000"/>
            </a:schemeClr>
          </a:solidFill>
          <a:ln>
            <a:solidFill>
              <a:schemeClr val="accent2">
                <a:lumMod val="50000"/>
              </a:schemeClr>
            </a:solidFill>
          </a:ln>
        </p:spPr>
        <p:txBody>
          <a:bodyPr wrap="none" rtlCol="0">
            <a:spAutoFit/>
          </a:bodyPr>
          <a:lstStyle/>
          <a:p>
            <a:r>
              <a:rPr lang="de-DE" altLang="de-DE" sz="1600" dirty="0" smtClean="0"/>
              <a:t>Siehe </a:t>
            </a:r>
            <a:r>
              <a:rPr lang="de-DE" altLang="de-DE" sz="1600" dirty="0"/>
              <a:t>Folie </a:t>
            </a:r>
            <a:r>
              <a:rPr lang="de-DE" altLang="de-DE" sz="1600" dirty="0" smtClean="0"/>
              <a:t>73</a:t>
            </a:r>
            <a:endParaRPr lang="de-DE" sz="1600" dirty="0"/>
          </a:p>
        </p:txBody>
      </p:sp>
    </p:spTree>
    <p:extLst>
      <p:ext uri="{BB962C8B-B14F-4D97-AF65-F5344CB8AC3E}">
        <p14:creationId xmlns:p14="http://schemas.microsoft.com/office/powerpoint/2010/main" val="33539685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476672"/>
            <a:ext cx="7772400" cy="1143000"/>
          </a:xfrm>
        </p:spPr>
        <p:txBody>
          <a:bodyPr/>
          <a:lstStyle/>
          <a:p>
            <a:pPr lvl="0"/>
            <a:r>
              <a:rPr lang="de-DE" dirty="0" smtClean="0"/>
              <a:t>Requeue</a:t>
            </a:r>
            <a:endParaRPr lang="de-DE" dirty="0"/>
          </a:p>
        </p:txBody>
      </p:sp>
      <p:sp>
        <p:nvSpPr>
          <p:cNvPr id="3" name="Inhaltsplatzhalter 2"/>
          <p:cNvSpPr>
            <a:spLocks noGrp="1"/>
          </p:cNvSpPr>
          <p:nvPr>
            <p:ph idx="1"/>
          </p:nvPr>
        </p:nvSpPr>
        <p:spPr>
          <a:xfrm>
            <a:off x="685800" y="1691680"/>
            <a:ext cx="7772400" cy="4545632"/>
          </a:xfrm>
        </p:spPr>
        <p:txBody>
          <a:bodyPr/>
          <a:lstStyle/>
          <a:p>
            <a:pPr marL="0" indent="0">
              <a:buNone/>
            </a:pPr>
            <a:r>
              <a:rPr lang="de-DE" sz="1700" dirty="0" smtClean="0"/>
              <a:t>Für den zeitbegrenzten Eingangsaufruf (</a:t>
            </a:r>
            <a:r>
              <a:rPr lang="de-DE" sz="1700" i="1" dirty="0" smtClean="0"/>
              <a:t>TEC</a:t>
            </a:r>
            <a:r>
              <a:rPr lang="de-DE" sz="1700" dirty="0" smtClean="0"/>
              <a:t>) haben wir noch einen Spezialfall zu betrachten.</a:t>
            </a:r>
          </a:p>
          <a:p>
            <a:pPr marL="0" indent="0">
              <a:buNone/>
            </a:pPr>
            <a:r>
              <a:rPr lang="de-DE" sz="1700" dirty="0" smtClean="0"/>
              <a:t>Stellen wir uns also vor, ein Kunde beauftragt einen Dienstleister, der diesen Auftrag (für den Kunden unsichtbar) an einen Unterauftragnehmer weiterleitet, während der Kunde auf die Erledigung wartet.</a:t>
            </a:r>
          </a:p>
          <a:p>
            <a:pPr marL="0" indent="0">
              <a:buNone/>
            </a:pPr>
            <a:r>
              <a:rPr lang="de-DE" sz="1700" dirty="0" smtClean="0"/>
              <a:t>Wenn die Bearbeitung des Auftrags zu lange dauert (er hängt vielleicht noch in der Warteschlange), möchte der Kunde ihn abbrechen. Jetzt gibt es mehrere Möglichkeiten:</a:t>
            </a:r>
          </a:p>
          <a:p>
            <a:r>
              <a:rPr lang="de-DE" sz="1700" dirty="0" smtClean="0"/>
              <a:t>Der Auftrag hängt tatsächlich noch in der Warteschlange des Dienstleisters, kann also </a:t>
            </a:r>
            <a:r>
              <a:rPr lang="de-DE" sz="1700" dirty="0" smtClean="0">
                <a:solidFill>
                  <a:srgbClr val="C00000"/>
                </a:solidFill>
              </a:rPr>
              <a:t>abgebrochen</a:t>
            </a:r>
            <a:r>
              <a:rPr lang="de-DE" sz="1700" dirty="0" smtClean="0"/>
              <a:t> werden.</a:t>
            </a:r>
          </a:p>
          <a:p>
            <a:r>
              <a:rPr lang="de-DE" sz="1700" dirty="0" smtClean="0"/>
              <a:t>Der Dienstleister hat den Auftrag schon begonnen (auch wenn er ihn selbst nicht vollständig bearbeitet), er kann somit </a:t>
            </a:r>
            <a:r>
              <a:rPr lang="de-DE" sz="1700" dirty="0" smtClean="0">
                <a:solidFill>
                  <a:srgbClr val="C00000"/>
                </a:solidFill>
              </a:rPr>
              <a:t>nicht</a:t>
            </a:r>
            <a:r>
              <a:rPr lang="de-DE" sz="1700" dirty="0" smtClean="0"/>
              <a:t> mehr </a:t>
            </a:r>
            <a:r>
              <a:rPr lang="de-DE" sz="1700" dirty="0" smtClean="0">
                <a:solidFill>
                  <a:srgbClr val="C00000"/>
                </a:solidFill>
              </a:rPr>
              <a:t>abgebrochen</a:t>
            </a:r>
            <a:r>
              <a:rPr lang="de-DE" sz="1700" dirty="0" smtClean="0"/>
              <a:t> werden.</a:t>
            </a:r>
          </a:p>
          <a:p>
            <a:r>
              <a:rPr lang="de-DE" sz="1700" dirty="0" smtClean="0"/>
              <a:t>Der Dienstleister hat den Auftrag zwar begonnen, aber weitergeleitet.</a:t>
            </a:r>
          </a:p>
          <a:p>
            <a:pPr lvl="1"/>
            <a:r>
              <a:rPr lang="de-DE" sz="1500" dirty="0" smtClean="0"/>
              <a:t>Der Unterauftragnehmer hat noch nicht begonnen (der Auftrag hängt jetzt dort in der Warteschlange), der Auftrag kann also </a:t>
            </a:r>
            <a:r>
              <a:rPr lang="de-DE" sz="1500" dirty="0" smtClean="0">
                <a:solidFill>
                  <a:srgbClr val="C00000"/>
                </a:solidFill>
              </a:rPr>
              <a:t>abgebrochen</a:t>
            </a:r>
            <a:r>
              <a:rPr lang="de-DE" sz="1500" dirty="0" smtClean="0"/>
              <a:t> werden.</a:t>
            </a:r>
          </a:p>
          <a:p>
            <a:pPr lvl="1"/>
            <a:r>
              <a:rPr lang="de-DE" sz="1500" dirty="0" smtClean="0"/>
              <a:t>Auch der Unterauftragnehmer hat schon begonnen, der Auftrag kann </a:t>
            </a:r>
            <a:r>
              <a:rPr lang="de-DE" sz="1500" dirty="0" smtClean="0">
                <a:solidFill>
                  <a:srgbClr val="C00000"/>
                </a:solidFill>
              </a:rPr>
              <a:t>nicht</a:t>
            </a:r>
            <a:r>
              <a:rPr lang="de-DE" sz="1500" dirty="0" smtClean="0"/>
              <a:t> mehr </a:t>
            </a:r>
            <a:r>
              <a:rPr lang="de-DE" sz="1500" dirty="0" smtClean="0">
                <a:solidFill>
                  <a:srgbClr val="C00000"/>
                </a:solidFill>
              </a:rPr>
              <a:t>abgebrochen</a:t>
            </a:r>
            <a:r>
              <a:rPr lang="de-DE" sz="1500" dirty="0" smtClean="0"/>
              <a:t> werden.</a:t>
            </a:r>
            <a:endParaRPr lang="de-DE" sz="15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85</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5334634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r>
              <a:rPr lang="de-DE" dirty="0" smtClean="0"/>
              <a:t>Nicht abbrechbares Weiterleiten</a:t>
            </a:r>
            <a:endParaRPr lang="de-DE" dirty="0"/>
          </a:p>
        </p:txBody>
      </p:sp>
      <p:sp>
        <p:nvSpPr>
          <p:cNvPr id="3" name="Inhaltsplatzhalter 2"/>
          <p:cNvSpPr>
            <a:spLocks noGrp="1"/>
          </p:cNvSpPr>
          <p:nvPr>
            <p:ph idx="1"/>
          </p:nvPr>
        </p:nvSpPr>
        <p:spPr>
          <a:xfrm>
            <a:off x="685800" y="1752600"/>
            <a:ext cx="7772400" cy="4343400"/>
          </a:xfrm>
        </p:spPr>
        <p:txBody>
          <a:bodyPr/>
          <a:lstStyle/>
          <a:p>
            <a:pPr marL="0" indent="0">
              <a:buNone/>
            </a:pPr>
            <a:r>
              <a:rPr lang="de-DE" sz="2000" dirty="0" smtClean="0"/>
              <a:t>Nennen wir die beiden Eingänge E1 (den des Dienstleisters D) und E2 (den des Unterauftragnehmers U).</a:t>
            </a:r>
          </a:p>
          <a:p>
            <a:pPr marL="0" indent="0">
              <a:buNone/>
            </a:pPr>
            <a:r>
              <a:rPr lang="de-DE" sz="2000" dirty="0" smtClean="0">
                <a:solidFill>
                  <a:srgbClr val="C00000"/>
                </a:solidFill>
              </a:rPr>
              <a:t>Die ersten beiden Fälle </a:t>
            </a:r>
            <a:r>
              <a:rPr lang="de-DE" sz="2000" dirty="0" smtClean="0"/>
              <a:t>werden </a:t>
            </a:r>
            <a:r>
              <a:rPr lang="de-DE" sz="2000" dirty="0"/>
              <a:t>durch einen direkten weiteren </a:t>
            </a:r>
            <a:r>
              <a:rPr lang="de-DE" sz="2000" dirty="0" smtClean="0"/>
              <a:t>Eingangs-aufruf </a:t>
            </a:r>
            <a:r>
              <a:rPr lang="de-DE" sz="2000" dirty="0"/>
              <a:t>im </a:t>
            </a:r>
            <a:r>
              <a:rPr lang="de-DE" sz="2000" dirty="0" smtClean="0"/>
              <a:t>Rendezvous E1 implementiert (</a:t>
            </a:r>
            <a:r>
              <a:rPr lang="de-DE" sz="2000" dirty="0"/>
              <a:t>das Rendezvous E1 endet also gemeinsam mit </a:t>
            </a:r>
            <a:r>
              <a:rPr lang="de-DE" sz="2000" dirty="0" smtClean="0"/>
              <a:t>E2, </a:t>
            </a:r>
            <a:r>
              <a:rPr lang="de-DE" sz="2000" dirty="0" smtClean="0">
                <a:solidFill>
                  <a:schemeClr val="accent2"/>
                </a:solidFill>
              </a:rPr>
              <a:t>D ist so lange blockiert</a:t>
            </a:r>
            <a:r>
              <a:rPr lang="de-DE" sz="2000" dirty="0" smtClean="0"/>
              <a:t>)</a:t>
            </a:r>
          </a:p>
          <a:p>
            <a:pPr marL="0" indent="0">
              <a:buNone/>
            </a:pPr>
            <a:r>
              <a:rPr lang="de-DE" sz="2000" b="1" dirty="0" smtClean="0">
                <a:latin typeface="Courier New" panose="02070309020205020404" pitchFamily="49" charset="0"/>
                <a:cs typeface="Courier New" panose="02070309020205020404" pitchFamily="49" charset="0"/>
              </a:rPr>
              <a:t>  accept</a:t>
            </a:r>
            <a:r>
              <a:rPr lang="de-DE" sz="2000" dirty="0" smtClean="0">
                <a:latin typeface="Courier New" panose="02070309020205020404" pitchFamily="49" charset="0"/>
                <a:cs typeface="Courier New" panose="02070309020205020404" pitchFamily="49" charset="0"/>
              </a:rPr>
              <a:t> E1 </a:t>
            </a:r>
            <a:r>
              <a:rPr lang="de-DE" sz="2000" b="1" dirty="0" smtClean="0">
                <a:latin typeface="Courier New" panose="02070309020205020404" pitchFamily="49" charset="0"/>
                <a:cs typeface="Courier New" panose="02070309020205020404" pitchFamily="49" charset="0"/>
              </a:rPr>
              <a:t>do</a:t>
            </a:r>
            <a:r>
              <a:rPr lang="de-DE" sz="2000" dirty="0" smtClean="0">
                <a:latin typeface="Courier New" panose="02070309020205020404" pitchFamily="49" charset="0"/>
                <a:cs typeface="Courier New" panose="02070309020205020404" pitchFamily="49" charset="0"/>
              </a:rPr>
              <a:t> U.E2; </a:t>
            </a:r>
            <a:r>
              <a:rPr lang="de-DE" sz="2000" b="1" dirty="0" smtClean="0">
                <a:latin typeface="Courier New" panose="02070309020205020404" pitchFamily="49" charset="0"/>
                <a:cs typeface="Courier New" panose="02070309020205020404" pitchFamily="49" charset="0"/>
              </a:rPr>
              <a:t>end</a:t>
            </a:r>
            <a:r>
              <a:rPr lang="de-DE" sz="2000" dirty="0" smtClean="0">
                <a:latin typeface="Courier New" panose="02070309020205020404" pitchFamily="49" charset="0"/>
                <a:cs typeface="Courier New" panose="02070309020205020404" pitchFamily="49" charset="0"/>
              </a:rPr>
              <a:t> E1;</a:t>
            </a:r>
            <a:endParaRPr lang="de-DE" sz="2000" dirty="0">
              <a:latin typeface="Courier New" panose="02070309020205020404" pitchFamily="49" charset="0"/>
              <a:cs typeface="Courier New" panose="02070309020205020404" pitchFamily="49" charset="0"/>
            </a:endParaRPr>
          </a:p>
          <a:p>
            <a:pPr marL="0" indent="0">
              <a:buNone/>
            </a:pPr>
            <a:r>
              <a:rPr lang="de-DE" sz="2000" dirty="0" smtClean="0"/>
              <a:t>oder durch ein </a:t>
            </a:r>
            <a:r>
              <a:rPr lang="de-DE" sz="2000" dirty="0"/>
              <a:t>E</a:t>
            </a:r>
            <a:r>
              <a:rPr lang="de-DE" sz="2000" dirty="0" smtClean="0"/>
              <a:t>inketten in die </a:t>
            </a:r>
            <a:r>
              <a:rPr lang="de-DE" sz="2000" dirty="0">
                <a:cs typeface="Courier New" panose="02070309020205020404" pitchFamily="49" charset="0"/>
              </a:rPr>
              <a:t>Warteschlange von E2 </a:t>
            </a:r>
            <a:r>
              <a:rPr lang="de-DE" sz="2000" dirty="0" smtClean="0">
                <a:cs typeface="Courier New" panose="02070309020205020404" pitchFamily="49" charset="0"/>
              </a:rPr>
              <a:t>und Beendigung des Rendezvous E1 (</a:t>
            </a:r>
            <a:r>
              <a:rPr lang="de-DE" sz="2000" dirty="0" smtClean="0">
                <a:solidFill>
                  <a:schemeClr val="accent2"/>
                </a:solidFill>
                <a:cs typeface="Courier New" panose="02070309020205020404" pitchFamily="49" charset="0"/>
              </a:rPr>
              <a:t>D ist jetzt frei für neue Aufträge</a:t>
            </a:r>
            <a:r>
              <a:rPr lang="de-DE" sz="2000" dirty="0" smtClean="0">
                <a:cs typeface="Courier New" panose="02070309020205020404" pitchFamily="49" charset="0"/>
              </a:rPr>
              <a:t>)</a:t>
            </a:r>
            <a:endParaRPr lang="de-DE" sz="2000" dirty="0" smtClean="0"/>
          </a:p>
          <a:p>
            <a:pPr marL="0" indent="0">
              <a:buNone/>
            </a:pP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a:t>
            </a:r>
            <a:r>
              <a:rPr lang="de-DE" sz="2000" b="1" dirty="0" smtClean="0">
                <a:latin typeface="Courier New" panose="02070309020205020404" pitchFamily="49" charset="0"/>
                <a:cs typeface="Courier New" panose="02070309020205020404" pitchFamily="49" charset="0"/>
              </a:rPr>
              <a:t>accept</a:t>
            </a:r>
            <a:r>
              <a:rPr lang="de-DE" sz="2000" dirty="0" smtClean="0">
                <a:latin typeface="Courier New" panose="02070309020205020404" pitchFamily="49" charset="0"/>
                <a:cs typeface="Courier New" panose="02070309020205020404" pitchFamily="49" charset="0"/>
              </a:rPr>
              <a:t> E1 </a:t>
            </a:r>
            <a:r>
              <a:rPr lang="de-DE" sz="2000" b="1" dirty="0" smtClean="0">
                <a:latin typeface="Courier New" panose="02070309020205020404" pitchFamily="49" charset="0"/>
                <a:cs typeface="Courier New" panose="02070309020205020404" pitchFamily="49" charset="0"/>
              </a:rPr>
              <a:t>do </a:t>
            </a:r>
            <a:r>
              <a:rPr lang="de-DE" sz="2000" b="1" dirty="0" smtClean="0">
                <a:solidFill>
                  <a:srgbClr val="FF0066"/>
                </a:solidFill>
                <a:latin typeface="Courier New" panose="02070309020205020404" pitchFamily="49" charset="0"/>
                <a:cs typeface="Courier New" panose="02070309020205020404" pitchFamily="49" charset="0"/>
              </a:rPr>
              <a:t>requeue </a:t>
            </a:r>
            <a:r>
              <a:rPr lang="de-DE" sz="2000" dirty="0" smtClean="0">
                <a:latin typeface="Courier New" panose="02070309020205020404" pitchFamily="49" charset="0"/>
                <a:cs typeface="Courier New" panose="02070309020205020404" pitchFamily="49" charset="0"/>
              </a:rPr>
              <a:t>U.E2; </a:t>
            </a:r>
            <a:r>
              <a:rPr lang="de-DE" sz="2000" b="1" dirty="0" smtClean="0">
                <a:latin typeface="Courier New" panose="02070309020205020404" pitchFamily="49" charset="0"/>
                <a:cs typeface="Courier New" panose="02070309020205020404" pitchFamily="49" charset="0"/>
              </a:rPr>
              <a:t>end</a:t>
            </a:r>
            <a:r>
              <a:rPr lang="de-DE" sz="2000" dirty="0" smtClean="0">
                <a:latin typeface="Courier New" panose="02070309020205020404" pitchFamily="49" charset="0"/>
                <a:cs typeface="Courier New" panose="02070309020205020404" pitchFamily="49" charset="0"/>
              </a:rPr>
              <a:t> E1;</a:t>
            </a:r>
          </a:p>
          <a:p>
            <a:pPr marL="0" indent="0">
              <a:buNone/>
            </a:pPr>
            <a:r>
              <a:rPr lang="de-DE" sz="2000" dirty="0" smtClean="0">
                <a:cs typeface="Courier New" panose="02070309020205020404" pitchFamily="49" charset="0"/>
              </a:rPr>
              <a:t>Da der Kunde von der Umkettung nichts weiß, ist es für ihn so, als dauere das Rendezvous E1 noch an, obwohl es jetzt das Ende von E2 ist, auf das er wartet (das Rendezvous E1 ist unsichtbar durch E2 ersetzt worden).</a:t>
            </a:r>
          </a:p>
          <a:p>
            <a:pPr marL="0" indent="0">
              <a:buNone/>
            </a:pPr>
            <a:r>
              <a:rPr lang="de-DE" sz="2000" dirty="0" smtClean="0">
                <a:solidFill>
                  <a:srgbClr val="C00000"/>
                </a:solidFill>
                <a:cs typeface="Courier New" panose="02070309020205020404" pitchFamily="49" charset="0"/>
              </a:rPr>
              <a:t>Der Auftrag ist nicht abbrechbar, sobald E1 begonnen hat.</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86</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13221506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a:t>
            </a:r>
            <a:r>
              <a:rPr lang="de-DE" dirty="0" smtClean="0"/>
              <a:t>bbrechbares </a:t>
            </a:r>
            <a:r>
              <a:rPr lang="de-DE" dirty="0"/>
              <a:t>Weiterleiten</a:t>
            </a:r>
          </a:p>
        </p:txBody>
      </p:sp>
      <p:sp>
        <p:nvSpPr>
          <p:cNvPr id="3" name="Inhaltsplatzhalter 2"/>
          <p:cNvSpPr>
            <a:spLocks noGrp="1"/>
          </p:cNvSpPr>
          <p:nvPr>
            <p:ph idx="1"/>
          </p:nvPr>
        </p:nvSpPr>
        <p:spPr>
          <a:xfrm>
            <a:off x="685800" y="1981200"/>
            <a:ext cx="7772400" cy="4112096"/>
          </a:xfrm>
        </p:spPr>
        <p:txBody>
          <a:bodyPr/>
          <a:lstStyle/>
          <a:p>
            <a:pPr marL="0" indent="0">
              <a:buNone/>
            </a:pPr>
            <a:r>
              <a:rPr lang="de-DE" sz="2000" dirty="0" smtClean="0">
                <a:solidFill>
                  <a:srgbClr val="C00000"/>
                </a:solidFill>
              </a:rPr>
              <a:t>Der dritte Fall </a:t>
            </a:r>
            <a:r>
              <a:rPr lang="de-DE" sz="2000" dirty="0" smtClean="0"/>
              <a:t>wird durch ein Umketten mit Abbruchmöglich implementiert</a:t>
            </a:r>
          </a:p>
          <a:p>
            <a:pPr marL="0" indent="0">
              <a:buNone/>
            </a:pPr>
            <a:r>
              <a:rPr lang="de-DE" sz="2000" dirty="0" smtClean="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accept</a:t>
            </a:r>
            <a:r>
              <a:rPr lang="de-DE" sz="2000" dirty="0">
                <a:latin typeface="Courier New" panose="02070309020205020404" pitchFamily="49" charset="0"/>
                <a:cs typeface="Courier New" panose="02070309020205020404" pitchFamily="49" charset="0"/>
              </a:rPr>
              <a:t> E1 </a:t>
            </a:r>
            <a:r>
              <a:rPr lang="de-DE" sz="2000" b="1" dirty="0">
                <a:latin typeface="Courier New" panose="02070309020205020404" pitchFamily="49" charset="0"/>
                <a:cs typeface="Courier New" panose="02070309020205020404" pitchFamily="49" charset="0"/>
              </a:rPr>
              <a:t>do </a:t>
            </a:r>
            <a:r>
              <a:rPr lang="de-DE" sz="2000" b="1" dirty="0">
                <a:solidFill>
                  <a:srgbClr val="FF0066"/>
                </a:solidFill>
                <a:latin typeface="Courier New" panose="02070309020205020404" pitchFamily="49" charset="0"/>
                <a:cs typeface="Courier New" panose="02070309020205020404" pitchFamily="49" charset="0"/>
              </a:rPr>
              <a:t>requeue</a:t>
            </a:r>
            <a:r>
              <a:rPr lang="de-DE" sz="2000" b="1"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U.E2 </a:t>
            </a:r>
            <a:r>
              <a:rPr lang="de-DE" sz="2000" b="1" dirty="0" smtClean="0">
                <a:solidFill>
                  <a:srgbClr val="FF0066"/>
                </a:solidFill>
                <a:latin typeface="Courier New" panose="02070309020205020404" pitchFamily="49" charset="0"/>
                <a:cs typeface="Courier New" panose="02070309020205020404" pitchFamily="49" charset="0"/>
              </a:rPr>
              <a:t>with abort</a:t>
            </a:r>
            <a:r>
              <a:rPr lang="de-DE" sz="2000" dirty="0" smtClean="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end</a:t>
            </a:r>
            <a:r>
              <a:rPr lang="de-DE" sz="2000" dirty="0">
                <a:latin typeface="Courier New" panose="02070309020205020404" pitchFamily="49" charset="0"/>
                <a:cs typeface="Courier New" panose="02070309020205020404" pitchFamily="49" charset="0"/>
              </a:rPr>
              <a:t> E1;</a:t>
            </a:r>
            <a:endParaRPr lang="de-DE" sz="2000" dirty="0" smtClean="0"/>
          </a:p>
          <a:p>
            <a:pPr marL="0" indent="0">
              <a:buNone/>
            </a:pPr>
            <a:r>
              <a:rPr lang="de-DE" sz="2000" dirty="0" smtClean="0"/>
              <a:t>Jetzt müssen wieder zwei Fälle unterschieden werden:</a:t>
            </a:r>
          </a:p>
          <a:p>
            <a:r>
              <a:rPr lang="de-DE" sz="2000" dirty="0" smtClean="0"/>
              <a:t>Das Rendezvous E2 beginnt, bevor der Kunde ungeduldig wird:</a:t>
            </a:r>
            <a:br>
              <a:rPr lang="de-DE" sz="2000" dirty="0" smtClean="0"/>
            </a:br>
            <a:r>
              <a:rPr lang="de-DE" sz="2000" dirty="0" smtClean="0"/>
              <a:t>Dann kann der Auftrag </a:t>
            </a:r>
            <a:r>
              <a:rPr lang="de-DE" sz="2000" dirty="0" smtClean="0">
                <a:solidFill>
                  <a:srgbClr val="C00000"/>
                </a:solidFill>
              </a:rPr>
              <a:t>nicht</a:t>
            </a:r>
            <a:r>
              <a:rPr lang="de-DE" sz="2000" dirty="0" smtClean="0"/>
              <a:t> mehr </a:t>
            </a:r>
            <a:r>
              <a:rPr lang="de-DE" sz="2000" dirty="0" smtClean="0">
                <a:solidFill>
                  <a:srgbClr val="C00000"/>
                </a:solidFill>
              </a:rPr>
              <a:t>abgebrochen</a:t>
            </a:r>
            <a:r>
              <a:rPr lang="de-DE" sz="2000" dirty="0" smtClean="0"/>
              <a:t> werden.</a:t>
            </a:r>
          </a:p>
          <a:p>
            <a:r>
              <a:rPr lang="de-DE" sz="2000" dirty="0" smtClean="0"/>
              <a:t>Das Rendezvous hat noch nicht begonnen, als der Kunde ungeduldig wird:</a:t>
            </a:r>
            <a:br>
              <a:rPr lang="de-DE" sz="2000" dirty="0" smtClean="0"/>
            </a:br>
            <a:r>
              <a:rPr lang="de-DE" sz="2000" dirty="0" smtClean="0"/>
              <a:t>Der Auftrag wird </a:t>
            </a:r>
            <a:r>
              <a:rPr lang="de-DE" sz="2000" dirty="0" smtClean="0">
                <a:solidFill>
                  <a:srgbClr val="C00000"/>
                </a:solidFill>
              </a:rPr>
              <a:t>abgebrochen</a:t>
            </a:r>
            <a:r>
              <a:rPr lang="de-DE" sz="2000" dirty="0" smtClean="0"/>
              <a:t>.</a:t>
            </a:r>
          </a:p>
          <a:p>
            <a:pPr marL="0" indent="0">
              <a:buNone/>
            </a:pPr>
            <a:r>
              <a:rPr lang="de-DE" sz="2000" dirty="0" smtClean="0"/>
              <a:t>Gewöhnlich wird es in allen vier Fällen so sein, dass das Rendezvous E1 sehr kurz ist (nur zur Bestimmung, wohin der Auftrag weitergeleitet wird, der Auftragnehmer ist ja ein reiner Vermittler).</a:t>
            </a:r>
            <a:endParaRPr lang="de-DE" sz="20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87</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89898669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04664"/>
            <a:ext cx="7772400" cy="1143000"/>
          </a:xfrm>
        </p:spPr>
        <p:txBody>
          <a:bodyPr/>
          <a:lstStyle/>
          <a:p>
            <a:r>
              <a:rPr lang="de-DE" dirty="0" smtClean="0"/>
              <a:t>Requeue with Abort (formal)</a:t>
            </a:r>
            <a:endParaRPr lang="de-DE" dirty="0"/>
          </a:p>
        </p:txBody>
      </p:sp>
      <p:sp>
        <p:nvSpPr>
          <p:cNvPr id="3" name="Inhaltsplatzhalter 2"/>
          <p:cNvSpPr>
            <a:spLocks noGrp="1"/>
          </p:cNvSpPr>
          <p:nvPr>
            <p:ph idx="1"/>
          </p:nvPr>
        </p:nvSpPr>
        <p:spPr>
          <a:xfrm>
            <a:off x="685800" y="1556792"/>
            <a:ext cx="7772400" cy="4608512"/>
          </a:xfrm>
        </p:spPr>
        <p:txBody>
          <a:bodyPr/>
          <a:lstStyle/>
          <a:p>
            <a:pPr marL="360363" indent="-355600">
              <a:buAutoNum type="alphaUcPeriod"/>
            </a:pPr>
            <a:r>
              <a:rPr lang="de-DE" sz="1800" dirty="0" smtClean="0">
                <a:solidFill>
                  <a:srgbClr val="C00000"/>
                </a:solidFill>
              </a:rPr>
              <a:t>Die Wartezeit endet vor Beginn des Rendezvous E1:</a:t>
            </a:r>
            <a:br>
              <a:rPr lang="de-DE" sz="1800" dirty="0" smtClean="0">
                <a:solidFill>
                  <a:srgbClr val="C00000"/>
                </a:solidFill>
              </a:rPr>
            </a:br>
            <a:r>
              <a:rPr lang="de-DE" sz="1800" dirty="0" smtClean="0"/>
              <a:t>Der Auftrag E1 wird </a:t>
            </a:r>
            <a:r>
              <a:rPr lang="de-DE" sz="1800" dirty="0" smtClean="0">
                <a:solidFill>
                  <a:srgbClr val="F94DAF"/>
                </a:solidFill>
              </a:rPr>
              <a:t>abgebrochen</a:t>
            </a:r>
            <a:r>
              <a:rPr lang="de-DE" sz="1800" dirty="0" smtClean="0"/>
              <a:t>.</a:t>
            </a:r>
          </a:p>
          <a:p>
            <a:pPr marL="360363" indent="-355600">
              <a:buAutoNum type="alphaUcPeriod"/>
            </a:pPr>
            <a:r>
              <a:rPr lang="de-DE" sz="1800" dirty="0" smtClean="0">
                <a:solidFill>
                  <a:srgbClr val="C00000"/>
                </a:solidFill>
              </a:rPr>
              <a:t>Die Wartezeit endet im Rendezvous E1:</a:t>
            </a:r>
            <a:br>
              <a:rPr lang="de-DE" sz="1800" dirty="0" smtClean="0">
                <a:solidFill>
                  <a:srgbClr val="C00000"/>
                </a:solidFill>
              </a:rPr>
            </a:br>
            <a:r>
              <a:rPr lang="de-DE" sz="1800" dirty="0" smtClean="0"/>
              <a:t>Das Rendezvous wird </a:t>
            </a:r>
            <a:r>
              <a:rPr lang="de-DE" sz="1800" dirty="0" smtClean="0">
                <a:solidFill>
                  <a:srgbClr val="F94DAF"/>
                </a:solidFill>
              </a:rPr>
              <a:t>nicht abgebrochen</a:t>
            </a:r>
            <a:r>
              <a:rPr lang="de-DE" sz="1800" dirty="0" smtClean="0"/>
              <a:t>, </a:t>
            </a:r>
            <a:r>
              <a:rPr lang="de-DE" sz="1800" dirty="0" smtClean="0">
                <a:solidFill>
                  <a:schemeClr val="accent2"/>
                </a:solidFill>
              </a:rPr>
              <a:t>Requeue with Abort </a:t>
            </a:r>
            <a:r>
              <a:rPr lang="de-DE" sz="1800" dirty="0" smtClean="0"/>
              <a:t>wird ausgeführt, das Rendezvous E1 endet.</a:t>
            </a:r>
          </a:p>
          <a:p>
            <a:pPr marL="630238" lvl="1" indent="-269875">
              <a:buFont typeface="+mj-lt"/>
              <a:buAutoNum type="romanLcPeriod"/>
            </a:pPr>
            <a:r>
              <a:rPr lang="de-DE" sz="1600" dirty="0" smtClean="0">
                <a:solidFill>
                  <a:srgbClr val="C00000"/>
                </a:solidFill>
              </a:rPr>
              <a:t>E2 ist bereit und das Rendezvous beginnt sofort, ohne dass der Auftrag in die Warteschlange gerät:</a:t>
            </a:r>
            <a:br>
              <a:rPr lang="de-DE" sz="1600" dirty="0" smtClean="0">
                <a:solidFill>
                  <a:srgbClr val="C00000"/>
                </a:solidFill>
              </a:rPr>
            </a:br>
            <a:r>
              <a:rPr lang="de-DE" sz="1600" dirty="0" smtClean="0"/>
              <a:t>Aus Sicht des Kunden wird der Auftrag </a:t>
            </a:r>
            <a:r>
              <a:rPr lang="de-DE" sz="1600" dirty="0" smtClean="0">
                <a:solidFill>
                  <a:srgbClr val="F94DAF"/>
                </a:solidFill>
              </a:rPr>
              <a:t>normal beendet</a:t>
            </a:r>
            <a:r>
              <a:rPr lang="de-DE" sz="1600" dirty="0" smtClean="0"/>
              <a:t>.</a:t>
            </a:r>
          </a:p>
          <a:p>
            <a:pPr marL="630238" lvl="1" indent="-269875">
              <a:buFont typeface="+mj-lt"/>
              <a:buAutoNum type="romanLcPeriod"/>
            </a:pPr>
            <a:r>
              <a:rPr lang="de-DE" sz="1600" dirty="0" smtClean="0">
                <a:solidFill>
                  <a:srgbClr val="C00000"/>
                </a:solidFill>
              </a:rPr>
              <a:t>E2 ist</a:t>
            </a:r>
            <a:r>
              <a:rPr lang="de-DE" sz="1600" dirty="0">
                <a:solidFill>
                  <a:srgbClr val="C00000"/>
                </a:solidFill>
              </a:rPr>
              <a:t> </a:t>
            </a:r>
            <a:r>
              <a:rPr lang="de-DE" sz="1600" dirty="0" smtClean="0">
                <a:solidFill>
                  <a:srgbClr val="C00000"/>
                </a:solidFill>
              </a:rPr>
              <a:t>nicht bereit für ein Rendezvous:</a:t>
            </a:r>
            <a:br>
              <a:rPr lang="de-DE" sz="1600" dirty="0" smtClean="0">
                <a:solidFill>
                  <a:srgbClr val="C00000"/>
                </a:solidFill>
              </a:rPr>
            </a:br>
            <a:r>
              <a:rPr lang="de-DE" sz="1600" dirty="0" smtClean="0"/>
              <a:t>Der Auftrag wird in die Warteschlange von E2 eingefügt</a:t>
            </a:r>
            <a:r>
              <a:rPr lang="de-DE" sz="1600" dirty="0"/>
              <a:t>.</a:t>
            </a:r>
            <a:r>
              <a:rPr lang="de-DE" sz="1600" dirty="0" smtClean="0"/>
              <a:t/>
            </a:r>
            <a:br>
              <a:rPr lang="de-DE" sz="1600" dirty="0" smtClean="0"/>
            </a:br>
            <a:r>
              <a:rPr lang="de-DE" sz="1600" dirty="0" smtClean="0"/>
              <a:t>Da aber die Wartezeit schon abgelaufen ist, wird E2 sofort  wieder gestrichen, d.h. aus der Warteschlange entfernt. Damit ist der Auftrag </a:t>
            </a:r>
            <a:r>
              <a:rPr lang="de-DE" sz="1600" dirty="0" smtClean="0">
                <a:solidFill>
                  <a:srgbClr val="F94DAF"/>
                </a:solidFill>
              </a:rPr>
              <a:t>abgebrochen</a:t>
            </a:r>
            <a:r>
              <a:rPr lang="de-DE" sz="1600" dirty="0" smtClean="0"/>
              <a:t>.</a:t>
            </a:r>
          </a:p>
          <a:p>
            <a:pPr marL="360363" indent="-355600">
              <a:buFont typeface="+mj-lt"/>
              <a:buAutoNum type="alphaUcPeriod"/>
            </a:pPr>
            <a:r>
              <a:rPr lang="de-DE" sz="1800" dirty="0">
                <a:solidFill>
                  <a:srgbClr val="C00000"/>
                </a:solidFill>
              </a:rPr>
              <a:t>E1 ist </a:t>
            </a:r>
            <a:r>
              <a:rPr lang="de-DE" sz="1800" dirty="0" smtClean="0">
                <a:solidFill>
                  <a:srgbClr val="C00000"/>
                </a:solidFill>
              </a:rPr>
              <a:t>beendet, die Wartezeit </a:t>
            </a:r>
            <a:r>
              <a:rPr lang="de-DE" sz="1800" dirty="0">
                <a:solidFill>
                  <a:srgbClr val="C00000"/>
                </a:solidFill>
              </a:rPr>
              <a:t>endet vor Beginn des Rendezvous </a:t>
            </a:r>
            <a:r>
              <a:rPr lang="de-DE" sz="1800" dirty="0" smtClean="0">
                <a:solidFill>
                  <a:srgbClr val="C00000"/>
                </a:solidFill>
              </a:rPr>
              <a:t>E2:</a:t>
            </a:r>
            <a:r>
              <a:rPr lang="de-DE" sz="1800" dirty="0">
                <a:solidFill>
                  <a:srgbClr val="C00000"/>
                </a:solidFill>
              </a:rPr>
              <a:t/>
            </a:r>
            <a:br>
              <a:rPr lang="de-DE" sz="1800" dirty="0">
                <a:solidFill>
                  <a:srgbClr val="C00000"/>
                </a:solidFill>
              </a:rPr>
            </a:br>
            <a:r>
              <a:rPr lang="de-DE" sz="1800" dirty="0"/>
              <a:t>Der Auftrag E2 wird </a:t>
            </a:r>
            <a:r>
              <a:rPr lang="de-DE" sz="1800" dirty="0" smtClean="0">
                <a:solidFill>
                  <a:srgbClr val="F94DAF"/>
                </a:solidFill>
              </a:rPr>
              <a:t>abgebrochen</a:t>
            </a:r>
            <a:r>
              <a:rPr lang="de-DE" sz="1800" dirty="0" smtClean="0"/>
              <a:t>.</a:t>
            </a:r>
          </a:p>
          <a:p>
            <a:pPr marL="360363" indent="-355600">
              <a:buFont typeface="+mj-lt"/>
              <a:buAutoNum type="alphaUcPeriod"/>
            </a:pPr>
            <a:r>
              <a:rPr lang="de-DE" sz="1800" dirty="0" smtClean="0">
                <a:solidFill>
                  <a:srgbClr val="C00000"/>
                </a:solidFill>
              </a:rPr>
              <a:t>Das Rendezvous E2 hat begonnen, die Wartezeit endet nach Beginn von E2:</a:t>
            </a:r>
            <a:br>
              <a:rPr lang="de-DE" sz="1800" dirty="0" smtClean="0">
                <a:solidFill>
                  <a:srgbClr val="C00000"/>
                </a:solidFill>
              </a:rPr>
            </a:br>
            <a:r>
              <a:rPr lang="de-DE" sz="1800" dirty="0" smtClean="0"/>
              <a:t>Der Auftrag wird </a:t>
            </a:r>
            <a:r>
              <a:rPr lang="de-DE" sz="1800" dirty="0" smtClean="0">
                <a:solidFill>
                  <a:srgbClr val="F94DAF"/>
                </a:solidFill>
              </a:rPr>
              <a:t>beendet</a:t>
            </a:r>
            <a:r>
              <a:rPr lang="de-DE" sz="1800" dirty="0" smtClean="0"/>
              <a:t>.</a:t>
            </a:r>
            <a:endParaRPr lang="de-DE" sz="1800" dirty="0"/>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2509482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752600"/>
            <a:ext cx="7772400" cy="4495800"/>
          </a:xfrm>
        </p:spPr>
        <p:txBody>
          <a:bodyPr/>
          <a:lstStyle/>
          <a:p>
            <a:pPr marL="0" indent="0">
              <a:buNone/>
            </a:pPr>
            <a:r>
              <a:rPr lang="de-DE" sz="2200" dirty="0"/>
              <a:t>Effizienz ist nur bedeutsam im Zusammenhang der </a:t>
            </a:r>
            <a:r>
              <a:rPr lang="de-DE" sz="2200" dirty="0" smtClean="0"/>
              <a:t>Zeitanforderun-gen </a:t>
            </a:r>
            <a:r>
              <a:rPr lang="de-DE" sz="2200" dirty="0"/>
              <a:t>eines Projekts: Eine effiziente Implementierung erfüllt diese </a:t>
            </a:r>
            <a:r>
              <a:rPr lang="de-DE" sz="2200" dirty="0" smtClean="0"/>
              <a:t>Anforderungen</a:t>
            </a:r>
            <a:r>
              <a:rPr lang="de-DE" sz="2200" dirty="0"/>
              <a:t>, eine ineffiziente tut das nicht. Dabei spielt der Grad der Erfüllung meist keine Rolle. Wenn z.B. die Reaktion eines Systems auf eine </a:t>
            </a:r>
            <a:r>
              <a:rPr lang="de-DE" sz="2200" dirty="0" smtClean="0"/>
              <a:t>Eingabe </a:t>
            </a:r>
            <a:r>
              <a:rPr lang="de-DE" sz="2200" dirty="0"/>
              <a:t>innerhalb einer halben Sekunde erfolgen soll, ist es nicht von großer Bedeutung, wenn sie schon innerhalb einer viertel Sekunde </a:t>
            </a:r>
            <a:r>
              <a:rPr lang="de-DE" sz="2200" dirty="0" smtClean="0"/>
              <a:t>erfolgt. (Allerdings kann eine viel zu schnelle Reaktion zu Stress am Eingabebildschirm führen.)</a:t>
            </a:r>
          </a:p>
          <a:p>
            <a:pPr marL="0" indent="0">
              <a:buNone/>
            </a:pPr>
            <a:r>
              <a:rPr lang="de-DE" sz="2200" dirty="0"/>
              <a:t>Gegeben ein Problem, für das es zwei algorithmische Lösungen gibt, eine mit O(N), die andere mit O(logN). Die Behauptung, der letztere Algorithmus sei schneller, daher effizienter, ist voreilig. Beide haben ihre Berechtigung, nur ist die Wahl abhängig von mehreren Faktoren</a:t>
            </a:r>
            <a:r>
              <a:rPr lang="de-DE" sz="2200" dirty="0" smtClean="0"/>
              <a:t>.</a:t>
            </a:r>
            <a:endParaRPr lang="de-DE" sz="2200" dirty="0"/>
          </a:p>
        </p:txBody>
      </p:sp>
      <p:sp>
        <p:nvSpPr>
          <p:cNvPr id="5" name="Titel 4"/>
          <p:cNvSpPr>
            <a:spLocks noGrp="1"/>
          </p:cNvSpPr>
          <p:nvPr>
            <p:ph type="title"/>
          </p:nvPr>
        </p:nvSpPr>
        <p:spPr/>
        <p:txBody>
          <a:bodyPr/>
          <a:lstStyle/>
          <a:p>
            <a:r>
              <a:rPr lang="de-DE" dirty="0" smtClean="0">
                <a:solidFill>
                  <a:srgbClr val="FF3399"/>
                </a:solidFill>
              </a:rPr>
              <a:t>Einige Worte </a:t>
            </a:r>
            <a:r>
              <a:rPr lang="de-DE" dirty="0">
                <a:solidFill>
                  <a:srgbClr val="FF3399"/>
                </a:solidFill>
              </a:rPr>
              <a:t>zur Effizienz</a:t>
            </a:r>
          </a:p>
        </p:txBody>
      </p:sp>
      <p:sp>
        <p:nvSpPr>
          <p:cNvPr id="6" name="Foliennummernplatzhalter 5"/>
          <p:cNvSpPr>
            <a:spLocks noGrp="1"/>
          </p:cNvSpPr>
          <p:nvPr>
            <p:ph type="sldNum" sz="quarter" idx="11"/>
          </p:nvPr>
        </p:nvSpPr>
        <p:spPr/>
        <p:txBody>
          <a:bodyPr/>
          <a:lstStyle/>
          <a:p>
            <a:pPr>
              <a:defRPr/>
            </a:pPr>
            <a:fld id="{59F2D90D-4469-4D8A-B9FC-E9A5E61D9957}" type="slidenum">
              <a:rPr lang="de-DE" smtClean="0"/>
              <a:pPr>
                <a:defRPr/>
              </a:pPr>
              <a:t>8</a:t>
            </a:fld>
            <a:endParaRPr lang="de-DE" dirty="0"/>
          </a:p>
        </p:txBody>
      </p:sp>
      <p:sp>
        <p:nvSpPr>
          <p:cNvPr id="7" name="Fußzeilenplatzhalter 6"/>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227567393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332656"/>
            <a:ext cx="7772400" cy="1017404"/>
          </a:xfrm>
        </p:spPr>
        <p:txBody>
          <a:bodyPr/>
          <a:lstStyle/>
          <a:p>
            <a:r>
              <a:rPr lang="de-DE" dirty="0" smtClean="0"/>
              <a:t>Requeue with Abort (</a:t>
            </a:r>
            <a:r>
              <a:rPr lang="de-DE" dirty="0"/>
              <a:t>Zeitablauf</a:t>
            </a:r>
            <a:r>
              <a:rPr lang="de-DE" dirty="0" smtClean="0"/>
              <a:t>)</a:t>
            </a:r>
            <a:endParaRPr lang="de-DE" dirty="0"/>
          </a:p>
        </p:txBody>
      </p:sp>
      <p:sp>
        <p:nvSpPr>
          <p:cNvPr id="3" name="Inhaltsplatzhalter 2"/>
          <p:cNvSpPr>
            <a:spLocks noGrp="1"/>
          </p:cNvSpPr>
          <p:nvPr>
            <p:ph idx="1"/>
          </p:nvPr>
        </p:nvSpPr>
        <p:spPr>
          <a:xfrm>
            <a:off x="685800" y="1350060"/>
            <a:ext cx="7772400" cy="4815244"/>
          </a:xfrm>
        </p:spPr>
        <p:txBody>
          <a:bodyPr/>
          <a:lstStyle/>
          <a:p>
            <a:pPr marL="360363" indent="-355600">
              <a:buAutoNum type="alphaUcPeriod"/>
              <a:tabLst>
                <a:tab pos="1619250" algn="l"/>
              </a:tabLst>
            </a:pPr>
            <a:r>
              <a:rPr lang="de-DE" sz="1700" dirty="0" smtClean="0"/>
              <a:t>T0	TEC</a:t>
            </a:r>
            <a:br>
              <a:rPr lang="de-DE" sz="1700" dirty="0" smtClean="0"/>
            </a:br>
            <a:r>
              <a:rPr lang="de-DE" sz="1700" dirty="0" smtClean="0"/>
              <a:t>T1=T0+D	Abbruch (D: Delay); </a:t>
            </a:r>
            <a:r>
              <a:rPr lang="de-DE" sz="1700" dirty="0" smtClean="0">
                <a:solidFill>
                  <a:srgbClr val="FF0066"/>
                </a:solidFill>
              </a:rPr>
              <a:t>der Auftrag wird abgerochen vor Beginn</a:t>
            </a:r>
          </a:p>
          <a:p>
            <a:pPr marL="360363" indent="-355600">
              <a:buAutoNum type="alphaUcPeriod"/>
              <a:tabLst>
                <a:tab pos="1619250" algn="l"/>
              </a:tabLst>
            </a:pPr>
            <a:r>
              <a:rPr lang="de-DE" sz="1700" dirty="0" smtClean="0"/>
              <a:t>T0	TEC</a:t>
            </a:r>
            <a:br>
              <a:rPr lang="de-DE" sz="1700" dirty="0" smtClean="0"/>
            </a:br>
            <a:r>
              <a:rPr lang="de-DE" sz="1700" dirty="0" smtClean="0"/>
              <a:t>T1	E1</a:t>
            </a:r>
            <a:r>
              <a:rPr lang="de-DE" sz="1700" dirty="0"/>
              <a:t> </a:t>
            </a:r>
            <a:r>
              <a:rPr lang="de-DE" sz="1700" dirty="0" smtClean="0"/>
              <a:t>beginnt</a:t>
            </a:r>
            <a:br>
              <a:rPr lang="de-DE" sz="1700" dirty="0" smtClean="0"/>
            </a:br>
            <a:r>
              <a:rPr lang="de-DE" sz="1700" dirty="0" smtClean="0"/>
              <a:t>T2=T0+D	E1 geht weiter</a:t>
            </a:r>
            <a:br>
              <a:rPr lang="de-DE" sz="1700" dirty="0" smtClean="0"/>
            </a:br>
            <a:r>
              <a:rPr lang="de-DE" sz="1700" dirty="0" smtClean="0"/>
              <a:t>T3	</a:t>
            </a:r>
            <a:r>
              <a:rPr lang="de-DE" sz="1700" dirty="0">
                <a:solidFill>
                  <a:srgbClr val="00B050"/>
                </a:solidFill>
              </a:rPr>
              <a:t>R</a:t>
            </a:r>
            <a:r>
              <a:rPr lang="de-DE" sz="1700" dirty="0" smtClean="0">
                <a:solidFill>
                  <a:srgbClr val="00B050"/>
                </a:solidFill>
              </a:rPr>
              <a:t>equeue with abort</a:t>
            </a:r>
            <a:r>
              <a:rPr lang="de-DE" sz="1700" dirty="0" smtClean="0"/>
              <a:t>, E1 endet</a:t>
            </a:r>
            <a:br>
              <a:rPr lang="de-DE" sz="1700" dirty="0" smtClean="0"/>
            </a:br>
            <a:r>
              <a:rPr lang="de-DE" sz="1700" dirty="0" smtClean="0">
                <a:solidFill>
                  <a:schemeClr val="accent2"/>
                </a:solidFill>
              </a:rPr>
              <a:t>T3	E2 ist bereit und beginnt sofort</a:t>
            </a:r>
            <a:br>
              <a:rPr lang="de-DE" sz="1700" dirty="0" smtClean="0">
                <a:solidFill>
                  <a:schemeClr val="accent2"/>
                </a:solidFill>
              </a:rPr>
            </a:br>
            <a:r>
              <a:rPr lang="de-DE" sz="1700" dirty="0" smtClean="0">
                <a:solidFill>
                  <a:schemeClr val="accent2"/>
                </a:solidFill>
              </a:rPr>
              <a:t>T4	E2 endet;</a:t>
            </a:r>
            <a:r>
              <a:rPr lang="de-DE" sz="1700" dirty="0" smtClean="0"/>
              <a:t> </a:t>
            </a:r>
            <a:r>
              <a:rPr lang="de-DE" sz="1700" dirty="0" smtClean="0">
                <a:solidFill>
                  <a:schemeClr val="accent2"/>
                </a:solidFill>
              </a:rPr>
              <a:t>der gesamte Auftrag ist ausgeführt</a:t>
            </a:r>
            <a:r>
              <a:rPr lang="de-DE" sz="1700" dirty="0" smtClean="0"/>
              <a:t/>
            </a:r>
            <a:br>
              <a:rPr lang="de-DE" sz="1700" dirty="0" smtClean="0"/>
            </a:br>
            <a:r>
              <a:rPr lang="de-DE" sz="1700" dirty="0" smtClean="0">
                <a:solidFill>
                  <a:srgbClr val="C00000"/>
                </a:solidFill>
              </a:rPr>
              <a:t>T3	E2 ist</a:t>
            </a:r>
            <a:r>
              <a:rPr lang="de-DE" sz="1700" dirty="0">
                <a:solidFill>
                  <a:srgbClr val="C00000"/>
                </a:solidFill>
              </a:rPr>
              <a:t> </a:t>
            </a:r>
            <a:r>
              <a:rPr lang="de-DE" sz="1700" dirty="0" smtClean="0">
                <a:solidFill>
                  <a:srgbClr val="C00000"/>
                </a:solidFill>
              </a:rPr>
              <a:t>nicht bereit, wird gestrichen; </a:t>
            </a:r>
            <a:r>
              <a:rPr lang="de-DE" sz="1700" dirty="0" smtClean="0">
                <a:solidFill>
                  <a:srgbClr val="FF0066"/>
                </a:solidFill>
              </a:rPr>
              <a:t>der Auftrag wird</a:t>
            </a:r>
            <a:br>
              <a:rPr lang="de-DE" sz="1700" dirty="0" smtClean="0">
                <a:solidFill>
                  <a:srgbClr val="FF0066"/>
                </a:solidFill>
              </a:rPr>
            </a:br>
            <a:r>
              <a:rPr lang="de-DE" sz="1700" dirty="0" smtClean="0">
                <a:solidFill>
                  <a:srgbClr val="FF0066"/>
                </a:solidFill>
              </a:rPr>
              <a:t>	abgebrochen nach Beginn</a:t>
            </a:r>
            <a:endParaRPr lang="de-DE" sz="1700" dirty="0"/>
          </a:p>
          <a:p>
            <a:pPr marL="360363" indent="-355600">
              <a:buAutoNum type="alphaUcPeriod"/>
              <a:tabLst>
                <a:tab pos="1619250" algn="l"/>
              </a:tabLst>
            </a:pPr>
            <a:r>
              <a:rPr lang="de-DE" sz="1700" dirty="0" smtClean="0"/>
              <a:t>T0	TEC</a:t>
            </a:r>
            <a:br>
              <a:rPr lang="de-DE" sz="1700" dirty="0" smtClean="0"/>
            </a:br>
            <a:r>
              <a:rPr lang="de-DE" sz="1700" dirty="0" smtClean="0"/>
              <a:t>T1	E1 endet, Auftrag ist in Warteschlange von E2</a:t>
            </a:r>
            <a:br>
              <a:rPr lang="de-DE" sz="1700" dirty="0" smtClean="0"/>
            </a:br>
            <a:r>
              <a:rPr lang="de-DE" sz="1700" dirty="0" smtClean="0"/>
              <a:t>T2=T0+D	Abbruch; E2 wird gestrichen; </a:t>
            </a:r>
            <a:r>
              <a:rPr lang="de-DE" sz="1700" dirty="0" smtClean="0">
                <a:solidFill>
                  <a:srgbClr val="FF0066"/>
                </a:solidFill>
              </a:rPr>
              <a:t>der </a:t>
            </a:r>
            <a:r>
              <a:rPr lang="de-DE" sz="1700" dirty="0">
                <a:solidFill>
                  <a:srgbClr val="FF0066"/>
                </a:solidFill>
              </a:rPr>
              <a:t>Auftrag E2 wird </a:t>
            </a:r>
            <a:r>
              <a:rPr lang="de-DE" sz="1700" dirty="0" smtClean="0">
                <a:solidFill>
                  <a:srgbClr val="FF0066"/>
                </a:solidFill>
              </a:rPr>
              <a:t>abgebrochen</a:t>
            </a:r>
            <a:br>
              <a:rPr lang="de-DE" sz="1700" dirty="0" smtClean="0">
                <a:solidFill>
                  <a:srgbClr val="FF0066"/>
                </a:solidFill>
              </a:rPr>
            </a:br>
            <a:r>
              <a:rPr lang="de-DE" sz="1700" dirty="0" smtClean="0">
                <a:solidFill>
                  <a:srgbClr val="FF0066"/>
                </a:solidFill>
              </a:rPr>
              <a:t>	nach Beginn</a:t>
            </a:r>
          </a:p>
          <a:p>
            <a:pPr marL="360363" indent="-355600">
              <a:buAutoNum type="alphaUcPeriod"/>
              <a:tabLst>
                <a:tab pos="1619250" algn="l"/>
              </a:tabLst>
            </a:pPr>
            <a:r>
              <a:rPr lang="de-DE" sz="1700" dirty="0" smtClean="0"/>
              <a:t>T0	TEC</a:t>
            </a:r>
            <a:br>
              <a:rPr lang="de-DE" sz="1700" dirty="0" smtClean="0"/>
            </a:br>
            <a:r>
              <a:rPr lang="de-DE" sz="1700" dirty="0" smtClean="0"/>
              <a:t>T1	E1 endet</a:t>
            </a:r>
            <a:br>
              <a:rPr lang="de-DE" sz="1700" dirty="0" smtClean="0"/>
            </a:br>
            <a:r>
              <a:rPr lang="de-DE" sz="1700" dirty="0" smtClean="0">
                <a:solidFill>
                  <a:schemeClr val="accent2"/>
                </a:solidFill>
              </a:rPr>
              <a:t>T2	E2 beginnt</a:t>
            </a:r>
            <a:r>
              <a:rPr lang="de-DE" sz="1700" dirty="0" smtClean="0"/>
              <a:t>; </a:t>
            </a:r>
            <a:r>
              <a:rPr lang="de-DE" sz="1700" dirty="0">
                <a:solidFill>
                  <a:schemeClr val="accent2"/>
                </a:solidFill>
              </a:rPr>
              <a:t>der gesamte Auftrag </a:t>
            </a:r>
            <a:r>
              <a:rPr lang="de-DE" sz="1700" dirty="0" smtClean="0">
                <a:solidFill>
                  <a:schemeClr val="accent2"/>
                </a:solidFill>
              </a:rPr>
              <a:t>wird ausgeführt</a:t>
            </a:r>
            <a:br>
              <a:rPr lang="de-DE" sz="1700" dirty="0" smtClean="0">
                <a:solidFill>
                  <a:schemeClr val="accent2"/>
                </a:solidFill>
              </a:rPr>
            </a:br>
            <a:r>
              <a:rPr lang="de-DE" sz="1700" dirty="0" smtClean="0"/>
              <a:t>T3=T0+D	irrelevant</a:t>
            </a:r>
            <a:r>
              <a:rPr lang="de-DE" sz="1700" dirty="0"/>
              <a:t/>
            </a:r>
            <a:br>
              <a:rPr lang="de-DE" sz="1700" dirty="0"/>
            </a:br>
            <a:endParaRPr lang="de-DE" sz="1700" dirty="0"/>
          </a:p>
        </p:txBody>
      </p:sp>
      <p:grpSp>
        <p:nvGrpSpPr>
          <p:cNvPr id="13" name="Gruppieren 12"/>
          <p:cNvGrpSpPr/>
          <p:nvPr/>
        </p:nvGrpSpPr>
        <p:grpSpPr>
          <a:xfrm>
            <a:off x="1835696" y="3068960"/>
            <a:ext cx="432048" cy="432048"/>
            <a:chOff x="1835696" y="3356992"/>
            <a:chExt cx="432048" cy="432048"/>
          </a:xfrm>
        </p:grpSpPr>
        <p:sp>
          <p:nvSpPr>
            <p:cNvPr id="10" name="Geschweifte Klammer links 9"/>
            <p:cNvSpPr/>
            <p:nvPr/>
          </p:nvSpPr>
          <p:spPr>
            <a:xfrm>
              <a:off x="2051720" y="3356992"/>
              <a:ext cx="216024" cy="43204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11" name="Textfeld 10"/>
            <p:cNvSpPr txBox="1"/>
            <p:nvPr/>
          </p:nvSpPr>
          <p:spPr>
            <a:xfrm>
              <a:off x="1835696" y="3356992"/>
              <a:ext cx="216024" cy="369332"/>
            </a:xfrm>
            <a:prstGeom prst="rect">
              <a:avLst/>
            </a:prstGeom>
            <a:noFill/>
          </p:spPr>
          <p:txBody>
            <a:bodyPr wrap="square" rtlCol="0">
              <a:spAutoFit/>
            </a:bodyPr>
            <a:lstStyle/>
            <a:p>
              <a:r>
                <a:rPr lang="de-DE" sz="1800" dirty="0" smtClean="0">
                  <a:solidFill>
                    <a:schemeClr val="accent2"/>
                  </a:solidFill>
                </a:rPr>
                <a:t>i</a:t>
              </a:r>
              <a:endParaRPr lang="de-DE" sz="1800" dirty="0">
                <a:solidFill>
                  <a:schemeClr val="accent2"/>
                </a:solidFill>
              </a:endParaRPr>
            </a:p>
          </p:txBody>
        </p:sp>
      </p:grpSp>
      <p:grpSp>
        <p:nvGrpSpPr>
          <p:cNvPr id="16" name="Gruppieren 15"/>
          <p:cNvGrpSpPr/>
          <p:nvPr/>
        </p:nvGrpSpPr>
        <p:grpSpPr>
          <a:xfrm>
            <a:off x="1812612" y="3573016"/>
            <a:ext cx="455132" cy="414094"/>
            <a:chOff x="8437348" y="3312230"/>
            <a:chExt cx="455132" cy="414094"/>
          </a:xfrm>
        </p:grpSpPr>
        <p:sp>
          <p:nvSpPr>
            <p:cNvPr id="14" name="Geschweifte Klammer links 13"/>
            <p:cNvSpPr/>
            <p:nvPr/>
          </p:nvSpPr>
          <p:spPr>
            <a:xfrm>
              <a:off x="8676456" y="3312230"/>
              <a:ext cx="216024" cy="414094"/>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15" name="Textfeld 14"/>
            <p:cNvSpPr txBox="1"/>
            <p:nvPr/>
          </p:nvSpPr>
          <p:spPr>
            <a:xfrm>
              <a:off x="8437348" y="3334611"/>
              <a:ext cx="360040" cy="369332"/>
            </a:xfrm>
            <a:prstGeom prst="rect">
              <a:avLst/>
            </a:prstGeom>
            <a:noFill/>
          </p:spPr>
          <p:txBody>
            <a:bodyPr wrap="square" rtlCol="0">
              <a:spAutoFit/>
            </a:bodyPr>
            <a:lstStyle/>
            <a:p>
              <a:r>
                <a:rPr lang="de-DE" sz="1800" dirty="0" smtClean="0">
                  <a:solidFill>
                    <a:srgbClr val="C00000"/>
                  </a:solidFill>
                </a:rPr>
                <a:t>ii</a:t>
              </a:r>
              <a:endParaRPr lang="de-DE" sz="1800" dirty="0">
                <a:solidFill>
                  <a:srgbClr val="C00000"/>
                </a:solidFill>
              </a:endParaRPr>
            </a:p>
          </p:txBody>
        </p:sp>
      </p:grpSp>
      <p:sp>
        <p:nvSpPr>
          <p:cNvPr id="7" name="Foliennummernplatzhalter 6"/>
          <p:cNvSpPr>
            <a:spLocks noGrp="1"/>
          </p:cNvSpPr>
          <p:nvPr>
            <p:ph type="sldNum" sz="quarter" idx="11"/>
          </p:nvPr>
        </p:nvSpPr>
        <p:spPr/>
        <p:txBody>
          <a:bodyPr/>
          <a:lstStyle/>
          <a:p>
            <a:pPr>
              <a:defRPr/>
            </a:pPr>
            <a:fld id="{59F2D90D-4469-4D8A-B9FC-E9A5E61D9957}" type="slidenum">
              <a:rPr lang="de-DE" smtClean="0"/>
              <a:pPr>
                <a:defRPr/>
              </a:pPr>
              <a:t>89</a:t>
            </a:fld>
            <a:endParaRPr lang="de-DE" dirty="0"/>
          </a:p>
        </p:txBody>
      </p:sp>
      <p:sp>
        <p:nvSpPr>
          <p:cNvPr id="8" name="Fußzeilenplatzhalter 7"/>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cxnSp>
        <p:nvCxnSpPr>
          <p:cNvPr id="5" name="Gerader Verbinder 4"/>
          <p:cNvCxnSpPr/>
          <p:nvPr/>
        </p:nvCxnSpPr>
        <p:spPr>
          <a:xfrm>
            <a:off x="685800" y="1933734"/>
            <a:ext cx="7772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p:nvCxnSpPr>
        <p:spPr>
          <a:xfrm>
            <a:off x="685800" y="4077072"/>
            <a:ext cx="7772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p:nvPr/>
        </p:nvCxnSpPr>
        <p:spPr>
          <a:xfrm>
            <a:off x="685800" y="5157192"/>
            <a:ext cx="77724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6876256" y="1933734"/>
            <a:ext cx="1996827" cy="1600438"/>
          </a:xfrm>
          <a:prstGeom prst="rect">
            <a:avLst/>
          </a:prstGeom>
          <a:solidFill>
            <a:schemeClr val="accent2">
              <a:lumMod val="20000"/>
              <a:lumOff val="80000"/>
            </a:schemeClr>
          </a:solidFill>
          <a:ln>
            <a:solidFill>
              <a:schemeClr val="accent2">
                <a:lumMod val="50000"/>
              </a:schemeClr>
            </a:solidFill>
          </a:ln>
        </p:spPr>
        <p:txBody>
          <a:bodyPr wrap="square" rtlCol="0">
            <a:spAutoFit/>
          </a:bodyPr>
          <a:lstStyle/>
          <a:p>
            <a:pPr algn="ctr"/>
            <a:r>
              <a:rPr lang="de-DE" sz="1400" dirty="0" smtClean="0"/>
              <a:t>Fall B finden Sie implementiert im </a:t>
            </a:r>
            <a:r>
              <a:rPr lang="de-DE" sz="1400" dirty="0"/>
              <a:t>Ordner </a:t>
            </a:r>
            <a:r>
              <a:rPr lang="de-DE" sz="1400" dirty="0" smtClean="0">
                <a:latin typeface="Calibri" panose="020F0502020204030204" pitchFamily="34" charset="0"/>
              </a:rPr>
              <a:t>Sonstiges</a:t>
            </a:r>
            <a:r>
              <a:rPr lang="de-DE" sz="1400" dirty="0" smtClean="0"/>
              <a:t>. Die Delays sind unrealistisch gewählt, so dass die Zweige leicht erreicht werden können</a:t>
            </a:r>
            <a:endParaRPr lang="de-DE" sz="1400" dirty="0"/>
          </a:p>
        </p:txBody>
      </p:sp>
    </p:spTree>
    <p:extLst>
      <p:ext uri="{BB962C8B-B14F-4D97-AF65-F5344CB8AC3E}">
        <p14:creationId xmlns:p14="http://schemas.microsoft.com/office/powerpoint/2010/main" val="3158872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de-DE" altLang="de-DE" dirty="0" smtClean="0"/>
              <a:t>Inhalt</a:t>
            </a:r>
          </a:p>
        </p:txBody>
      </p:sp>
      <p:sp>
        <p:nvSpPr>
          <p:cNvPr id="47109" name="Rectangle 3"/>
          <p:cNvSpPr>
            <a:spLocks noGrp="1" noChangeArrowheads="1"/>
          </p:cNvSpPr>
          <p:nvPr>
            <p:ph idx="1"/>
          </p:nvPr>
        </p:nvSpPr>
        <p:spPr/>
        <p:txBody>
          <a:bodyPr/>
          <a:lstStyle/>
          <a:p>
            <a:pPr eaLnBrk="1" hangingPunct="1">
              <a:lnSpc>
                <a:spcPct val="80000"/>
              </a:lnSpc>
            </a:pPr>
            <a:r>
              <a:rPr lang="de-DE" altLang="de-DE" sz="2400" dirty="0" smtClean="0"/>
              <a:t>Prozesse</a:t>
            </a:r>
          </a:p>
          <a:p>
            <a:pPr eaLnBrk="1" hangingPunct="1">
              <a:lnSpc>
                <a:spcPct val="80000"/>
              </a:lnSpc>
            </a:pPr>
            <a:r>
              <a:rPr lang="de-DE" altLang="de-DE" sz="2400" dirty="0" smtClean="0"/>
              <a:t>Selektive Annahme</a:t>
            </a:r>
          </a:p>
          <a:p>
            <a:pPr eaLnBrk="1" hangingPunct="1">
              <a:lnSpc>
                <a:spcPct val="80000"/>
              </a:lnSpc>
            </a:pPr>
            <a:r>
              <a:rPr lang="de-DE" altLang="de-DE" sz="2400" dirty="0"/>
              <a:t>Prozessbeendigung</a:t>
            </a:r>
          </a:p>
          <a:p>
            <a:pPr eaLnBrk="1" hangingPunct="1">
              <a:lnSpc>
                <a:spcPct val="80000"/>
              </a:lnSpc>
            </a:pPr>
            <a:r>
              <a:rPr lang="de-DE" altLang="de-DE" sz="2400" dirty="0" smtClean="0"/>
              <a:t>Zeitbegrenzter Eingangsaufruf</a:t>
            </a:r>
          </a:p>
          <a:p>
            <a:pPr eaLnBrk="1" hangingPunct="1">
              <a:lnSpc>
                <a:spcPct val="80000"/>
              </a:lnSpc>
            </a:pPr>
            <a:r>
              <a:rPr lang="de-DE" altLang="de-DE" sz="2400" dirty="0" smtClean="0"/>
              <a:t>Bedingter Eingangsaufruf</a:t>
            </a:r>
          </a:p>
          <a:p>
            <a:pPr eaLnBrk="1" hangingPunct="1">
              <a:lnSpc>
                <a:spcPct val="80000"/>
              </a:lnSpc>
            </a:pPr>
            <a:r>
              <a:rPr lang="de-DE" altLang="de-DE" sz="2400" dirty="0" smtClean="0"/>
              <a:t>Asynchroner Kontrolltransfer</a:t>
            </a:r>
          </a:p>
          <a:p>
            <a:pPr eaLnBrk="1" hangingPunct="1">
              <a:lnSpc>
                <a:spcPct val="80000"/>
              </a:lnSpc>
            </a:pPr>
            <a:r>
              <a:rPr lang="de-DE" altLang="de-DE" sz="2400" dirty="0" smtClean="0"/>
              <a:t>Requeue</a:t>
            </a:r>
          </a:p>
          <a:p>
            <a:pPr eaLnBrk="1" hangingPunct="1">
              <a:lnSpc>
                <a:spcPct val="80000"/>
              </a:lnSpc>
            </a:pPr>
            <a:r>
              <a:rPr lang="de-DE" altLang="de-DE" sz="2400" b="1" dirty="0" smtClean="0"/>
              <a:t>Geschützte Objekte</a:t>
            </a:r>
          </a:p>
          <a:p>
            <a:pPr eaLnBrk="1" hangingPunct="1">
              <a:lnSpc>
                <a:spcPct val="80000"/>
              </a:lnSpc>
            </a:pPr>
            <a:r>
              <a:rPr lang="de-DE" altLang="de-DE" sz="2400" dirty="0" smtClean="0"/>
              <a:t>Eingangsfamilien</a:t>
            </a:r>
          </a:p>
          <a:p>
            <a:pPr eaLnBrk="1" hangingPunct="1">
              <a:lnSpc>
                <a:spcPct val="80000"/>
              </a:lnSpc>
            </a:pPr>
            <a:r>
              <a:rPr lang="de-DE" altLang="de-DE" sz="2400" dirty="0" smtClean="0"/>
              <a:t>Prioritäten</a:t>
            </a:r>
          </a:p>
          <a:p>
            <a:pPr eaLnBrk="1" hangingPunct="1">
              <a:lnSpc>
                <a:spcPct val="80000"/>
              </a:lnSpc>
            </a:pPr>
            <a:r>
              <a:rPr lang="de-DE" altLang="de-DE" sz="2400" dirty="0"/>
              <a:t>Restriktionen und </a:t>
            </a:r>
            <a:r>
              <a:rPr lang="de-DE" altLang="de-DE" sz="2400" dirty="0" smtClean="0"/>
              <a:t>Programmprofile</a:t>
            </a:r>
            <a:endParaRPr lang="de-DE" altLang="de-DE" sz="2400"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90</a:t>
            </a:fld>
            <a:endParaRPr lang="de-DE" dirty="0"/>
          </a:p>
        </p:txBody>
      </p:sp>
    </p:spTree>
    <p:extLst>
      <p:ext uri="{BB962C8B-B14F-4D97-AF65-F5344CB8AC3E}">
        <p14:creationId xmlns:p14="http://schemas.microsoft.com/office/powerpoint/2010/main" val="101181366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685800" y="476672"/>
            <a:ext cx="7772400" cy="1275928"/>
          </a:xfrm>
        </p:spPr>
        <p:txBody>
          <a:bodyPr/>
          <a:lstStyle/>
          <a:p>
            <a:r>
              <a:rPr lang="de-DE" altLang="de-DE" dirty="0" smtClean="0"/>
              <a:t>Beispiel</a:t>
            </a:r>
            <a:br>
              <a:rPr lang="de-DE" altLang="de-DE" dirty="0" smtClean="0"/>
            </a:br>
            <a:r>
              <a:rPr lang="de-DE" altLang="de-DE" dirty="0" smtClean="0"/>
              <a:t>Erzeuger-Verbraucher</a:t>
            </a:r>
          </a:p>
        </p:txBody>
      </p:sp>
      <p:sp>
        <p:nvSpPr>
          <p:cNvPr id="22531" name="Inhaltsplatzhalter 2"/>
          <p:cNvSpPr>
            <a:spLocks noGrp="1"/>
          </p:cNvSpPr>
          <p:nvPr>
            <p:ph idx="1"/>
          </p:nvPr>
        </p:nvSpPr>
        <p:spPr/>
        <p:txBody>
          <a:bodyPr/>
          <a:lstStyle/>
          <a:p>
            <a:pPr marL="0" indent="0">
              <a:buFontTx/>
              <a:buNone/>
            </a:pPr>
            <a:r>
              <a:rPr lang="de-DE" altLang="de-DE" sz="2400" dirty="0" smtClean="0"/>
              <a:t>Gegeben ein Erzeuger (</a:t>
            </a:r>
            <a:r>
              <a:rPr lang="en-US" altLang="de-DE" sz="2400" i="1" dirty="0" smtClean="0"/>
              <a:t>producer</a:t>
            </a:r>
            <a:r>
              <a:rPr lang="de-DE" altLang="de-DE" sz="2400" dirty="0" smtClean="0"/>
              <a:t>), der unregelmäßig Daten erzeugt; ein Verbraucher (</a:t>
            </a:r>
            <a:r>
              <a:rPr lang="en-US" altLang="de-DE" sz="2400" i="1" dirty="0" smtClean="0"/>
              <a:t>consumer</a:t>
            </a:r>
            <a:r>
              <a:rPr lang="de-DE" altLang="de-DE" sz="2400" dirty="0" smtClean="0"/>
              <a:t>) verarbeitet sie.</a:t>
            </a:r>
          </a:p>
          <a:p>
            <a:pPr marL="0" indent="0">
              <a:buFontTx/>
              <a:buNone/>
            </a:pPr>
            <a:r>
              <a:rPr lang="de-DE" altLang="de-DE" sz="2400" dirty="0" smtClean="0"/>
              <a:t>Es gibt grundsätzlich zwei Arten, das zu implementieren:</a:t>
            </a:r>
          </a:p>
          <a:p>
            <a:r>
              <a:rPr lang="de-DE" altLang="de-DE" sz="2400" dirty="0" smtClean="0"/>
              <a:t>Ein eng gekoppeltes System, in dem der Erzeuger die Daten direkt an den Verbraucher weitergibt.</a:t>
            </a:r>
          </a:p>
          <a:p>
            <a:r>
              <a:rPr lang="de-DE" altLang="de-DE" sz="2400" dirty="0" smtClean="0"/>
              <a:t>Ein entkoppeltes System, in dem der Erzeuger die Daten einem Puffer übergibt, aus dem der Verbraucher sie abholt.</a:t>
            </a:r>
          </a:p>
          <a:p>
            <a:pPr marL="0" indent="0">
              <a:buNone/>
            </a:pPr>
            <a:r>
              <a:rPr lang="de-DE" altLang="de-DE" sz="2400" dirty="0" smtClean="0"/>
              <a:t>Beide Lösungen habe ihre Anwendungen je nach Bedürfnis des Systems.</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91</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100903984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685800" y="476672"/>
            <a:ext cx="7772400" cy="1275928"/>
          </a:xfrm>
        </p:spPr>
        <p:txBody>
          <a:bodyPr/>
          <a:lstStyle/>
          <a:p>
            <a:r>
              <a:rPr lang="de-DE" altLang="de-DE" dirty="0" smtClean="0"/>
              <a:t>Beispiel Erzeuger-Verbraucher</a:t>
            </a:r>
            <a:br>
              <a:rPr lang="de-DE" altLang="de-DE" dirty="0" smtClean="0"/>
            </a:br>
            <a:r>
              <a:rPr lang="de-DE" altLang="de-DE" dirty="0" smtClean="0"/>
              <a:t>Direkte Koppelung</a:t>
            </a:r>
          </a:p>
        </p:txBody>
      </p:sp>
      <p:sp>
        <p:nvSpPr>
          <p:cNvPr id="22531" name="Inhaltsplatzhalter 2"/>
          <p:cNvSpPr>
            <a:spLocks noGrp="1"/>
          </p:cNvSpPr>
          <p:nvPr>
            <p:ph idx="1"/>
          </p:nvPr>
        </p:nvSpPr>
        <p:spPr/>
        <p:txBody>
          <a:bodyPr/>
          <a:lstStyle/>
          <a:p>
            <a:pPr marL="0" indent="0">
              <a:buFontTx/>
              <a:buNone/>
            </a:pPr>
            <a:r>
              <a:rPr lang="de-DE" altLang="de-DE" sz="2400" dirty="0" smtClean="0"/>
              <a:t>Daten werden in einem Prozess erzeugt und zur Ausgabe an einen zweiten weitergegeben.</a:t>
            </a:r>
          </a:p>
          <a:p>
            <a:pPr marL="0" indent="0">
              <a:buFontTx/>
              <a:buNone/>
            </a:pPr>
            <a:endParaRPr lang="de-DE" altLang="de-DE" sz="800" b="1" dirty="0" smtClean="0"/>
          </a:p>
          <a:p>
            <a:pPr marL="542925" indent="0">
              <a:buFontTx/>
              <a:buNone/>
            </a:pPr>
            <a:r>
              <a:rPr lang="de-DE" altLang="de-DE" sz="2000" b="1" dirty="0" smtClean="0">
                <a:latin typeface="Courier New" pitchFamily="49" charset="0"/>
              </a:rPr>
              <a:t>package</a:t>
            </a:r>
            <a:r>
              <a:rPr lang="de-DE" altLang="de-DE" sz="2000" dirty="0" smtClean="0">
                <a:latin typeface="Courier New" pitchFamily="49" charset="0"/>
              </a:rPr>
              <a:t> Producer_Consumer_</a:t>
            </a:r>
            <a:r>
              <a:rPr lang="de-DE" altLang="de-DE" sz="2000" dirty="0" smtClean="0">
                <a:solidFill>
                  <a:srgbClr val="FF0066"/>
                </a:solidFill>
                <a:latin typeface="Courier New" pitchFamily="49" charset="0"/>
              </a:rPr>
              <a:t>Gekoppelt</a:t>
            </a:r>
            <a:r>
              <a:rPr lang="de-DE" altLang="de-DE" sz="2000" dirty="0" smtClean="0">
                <a:latin typeface="Courier New" pitchFamily="49" charset="0"/>
              </a:rPr>
              <a:t> </a:t>
            </a:r>
            <a:r>
              <a:rPr lang="de-DE" altLang="de-DE" sz="2000" b="1" dirty="0" smtClean="0">
                <a:latin typeface="Courier New" pitchFamily="49" charset="0"/>
              </a:rPr>
              <a:t>is</a:t>
            </a:r>
            <a:endParaRPr lang="de-DE" altLang="de-DE" sz="800" b="1"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task</a:t>
            </a:r>
            <a:r>
              <a:rPr lang="de-DE" altLang="de-DE" sz="2000" dirty="0" smtClean="0">
                <a:latin typeface="Courier New" pitchFamily="49" charset="0"/>
              </a:rPr>
              <a:t> Producer;</a:t>
            </a:r>
            <a:endParaRPr lang="de-DE" altLang="de-DE" sz="800"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task</a:t>
            </a:r>
            <a:r>
              <a:rPr lang="de-DE" altLang="de-DE" sz="2000" dirty="0" smtClean="0">
                <a:latin typeface="Courier New" pitchFamily="49" charset="0"/>
              </a:rPr>
              <a:t> Consumer</a:t>
            </a:r>
          </a:p>
          <a:p>
            <a:pPr marL="542925" indent="0">
              <a:buFontTx/>
              <a:buNone/>
            </a:pPr>
            <a:r>
              <a:rPr lang="en-US" altLang="de-DE" sz="2000" dirty="0" smtClean="0">
                <a:latin typeface="Courier New" pitchFamily="49" charset="0"/>
              </a:rPr>
              <a:t>    </a:t>
            </a:r>
            <a:r>
              <a:rPr lang="en-US" altLang="de-DE" sz="2000" b="1" dirty="0" smtClean="0">
                <a:latin typeface="Courier New" pitchFamily="49" charset="0"/>
              </a:rPr>
              <a:t>entry</a:t>
            </a:r>
            <a:r>
              <a:rPr lang="en-US" altLang="de-DE" sz="2000" dirty="0" smtClean="0">
                <a:latin typeface="Courier New" pitchFamily="49" charset="0"/>
              </a:rPr>
              <a:t> Put (X: </a:t>
            </a:r>
            <a:r>
              <a:rPr lang="en-US" altLang="de-DE" sz="2000" b="1" dirty="0" smtClean="0">
                <a:latin typeface="Courier New" pitchFamily="49" charset="0"/>
              </a:rPr>
              <a:t>in</a:t>
            </a:r>
            <a:r>
              <a:rPr lang="en-US" altLang="de-DE" sz="2000" dirty="0" smtClean="0">
                <a:latin typeface="Courier New" pitchFamily="49" charset="0"/>
              </a:rPr>
              <a:t> Data);</a:t>
            </a: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end</a:t>
            </a:r>
            <a:r>
              <a:rPr lang="de-DE" altLang="de-DE" sz="2000" dirty="0" smtClean="0">
                <a:latin typeface="Courier New" pitchFamily="49" charset="0"/>
              </a:rPr>
              <a:t> Consumer;</a:t>
            </a:r>
            <a:endParaRPr lang="de-DE" altLang="de-DE" sz="800"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b="1" dirty="0" smtClean="0">
                <a:latin typeface="Courier New" pitchFamily="49" charset="0"/>
              </a:rPr>
              <a:t>end</a:t>
            </a:r>
            <a:r>
              <a:rPr lang="de-DE" altLang="de-DE" sz="2000" dirty="0" smtClean="0">
                <a:latin typeface="Courier New" pitchFamily="49" charset="0"/>
              </a:rPr>
              <a:t> Producer_Consumer_</a:t>
            </a:r>
            <a:r>
              <a:rPr lang="de-DE" altLang="de-DE" sz="2000" dirty="0" smtClean="0">
                <a:solidFill>
                  <a:srgbClr val="FF0066"/>
                </a:solidFill>
                <a:latin typeface="Courier New" pitchFamily="49" charset="0"/>
              </a:rPr>
              <a:t>Gekoppelt</a:t>
            </a:r>
            <a:r>
              <a:rPr lang="de-DE" altLang="de-DE" sz="2000" dirty="0" smtClean="0">
                <a:latin typeface="Courier New" pitchFamily="49" charset="0"/>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92</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457200" y="485800"/>
            <a:ext cx="8229600" cy="1287016"/>
          </a:xfrm>
        </p:spPr>
        <p:txBody>
          <a:bodyPr/>
          <a:lstStyle/>
          <a:p>
            <a:r>
              <a:rPr lang="de-DE" altLang="de-DE" dirty="0" smtClean="0"/>
              <a:t>Beispiel Erzeuger-Verbraucher</a:t>
            </a:r>
            <a:br>
              <a:rPr lang="de-DE" altLang="de-DE" dirty="0" smtClean="0"/>
            </a:br>
            <a:r>
              <a:rPr lang="de-DE" altLang="de-DE" dirty="0" smtClean="0"/>
              <a:t>Direkte Koppelung – Rümpfe</a:t>
            </a:r>
          </a:p>
        </p:txBody>
      </p:sp>
      <p:sp>
        <p:nvSpPr>
          <p:cNvPr id="4" name="Textplatzhalter 3"/>
          <p:cNvSpPr>
            <a:spLocks noGrp="1"/>
          </p:cNvSpPr>
          <p:nvPr>
            <p:ph type="body" idx="1"/>
          </p:nvPr>
        </p:nvSpPr>
        <p:spPr>
          <a:xfrm>
            <a:off x="457200" y="1895153"/>
            <a:ext cx="8229600" cy="381719"/>
          </a:xfrm>
        </p:spPr>
        <p:txBody>
          <a:bodyPr/>
          <a:lstStyle/>
          <a:p>
            <a:pPr algn="ctr"/>
            <a:r>
              <a:rPr lang="de-DE" altLang="de-DE" b="0" dirty="0"/>
              <a:t>Nur eine </a:t>
            </a:r>
            <a:r>
              <a:rPr lang="de-DE" altLang="de-DE" b="0" dirty="0" smtClean="0"/>
              <a:t>Skizze</a:t>
            </a:r>
            <a:endParaRPr lang="de-DE" altLang="de-DE" b="0" dirty="0"/>
          </a:p>
        </p:txBody>
      </p:sp>
      <p:sp>
        <p:nvSpPr>
          <p:cNvPr id="22531" name="Inhaltsplatzhalter 2"/>
          <p:cNvSpPr>
            <a:spLocks noGrp="1"/>
          </p:cNvSpPr>
          <p:nvPr>
            <p:ph sz="half" idx="2"/>
          </p:nvPr>
        </p:nvSpPr>
        <p:spPr>
          <a:xfrm>
            <a:off x="457200" y="2750939"/>
            <a:ext cx="3898777" cy="1970757"/>
          </a:xfrm>
          <a:ln>
            <a:solidFill>
              <a:schemeClr val="tx1"/>
            </a:solidFill>
          </a:ln>
        </p:spPr>
        <p:txBody>
          <a:bodyPr/>
          <a:lstStyle/>
          <a:p>
            <a:pPr marL="0" indent="0">
              <a:buFontTx/>
              <a:buNone/>
            </a:pPr>
            <a:r>
              <a:rPr lang="de-DE" altLang="de-DE" sz="1800" b="1" dirty="0" smtClean="0">
                <a:latin typeface="Courier New" pitchFamily="49" charset="0"/>
              </a:rPr>
              <a:t>task body</a:t>
            </a:r>
            <a:r>
              <a:rPr lang="de-DE" altLang="de-DE" sz="1800" dirty="0" smtClean="0">
                <a:latin typeface="Courier New" pitchFamily="49" charset="0"/>
              </a:rPr>
              <a:t> Producer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begin</a:t>
            </a:r>
            <a:br>
              <a:rPr lang="de-DE" altLang="de-DE" sz="1800" b="1" dirty="0" smtClean="0">
                <a:latin typeface="Courier New" pitchFamily="49" charset="0"/>
              </a:rPr>
            </a:br>
            <a:r>
              <a:rPr lang="de-DE" altLang="de-DE" sz="1800" b="1" dirty="0" smtClean="0">
                <a:latin typeface="Courier New" pitchFamily="49" charset="0"/>
              </a:rPr>
              <a:t>  loop</a:t>
            </a:r>
            <a:br>
              <a:rPr lang="de-DE" altLang="de-DE" sz="1800" b="1" dirty="0" smtClean="0">
                <a:latin typeface="Courier New" pitchFamily="49" charset="0"/>
              </a:rPr>
            </a:br>
            <a:r>
              <a:rPr lang="de-DE" altLang="de-DE" sz="1800" b="1" dirty="0" smtClean="0">
                <a:latin typeface="Courier New" pitchFamily="49" charset="0"/>
              </a:rPr>
              <a:t>    …</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Consumer.Put(New_Data);</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 loop</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Producer;</a:t>
            </a:r>
          </a:p>
        </p:txBody>
      </p:sp>
      <p:sp>
        <p:nvSpPr>
          <p:cNvPr id="6" name="Inhaltsplatzhalter 5"/>
          <p:cNvSpPr>
            <a:spLocks noGrp="1"/>
          </p:cNvSpPr>
          <p:nvPr>
            <p:ph sz="quarter" idx="4"/>
          </p:nvPr>
        </p:nvSpPr>
        <p:spPr>
          <a:xfrm>
            <a:off x="4355977" y="2750939"/>
            <a:ext cx="4330824" cy="2694285"/>
          </a:xfrm>
          <a:ln>
            <a:solidFill>
              <a:schemeClr val="tx1"/>
            </a:solidFill>
          </a:ln>
        </p:spPr>
        <p:txBody>
          <a:bodyPr/>
          <a:lstStyle/>
          <a:p>
            <a:pPr marL="0" lvl="0" indent="0"/>
            <a:r>
              <a:rPr lang="de-DE" altLang="de-DE" sz="1800" b="1" dirty="0" smtClean="0">
                <a:latin typeface="Courier New" pitchFamily="49" charset="0"/>
              </a:rPr>
              <a:t>task body</a:t>
            </a:r>
            <a:r>
              <a:rPr lang="de-DE" altLang="de-DE" sz="1800" dirty="0" smtClean="0">
                <a:latin typeface="Courier New" pitchFamily="49" charset="0"/>
              </a:rPr>
              <a:t> Consumer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begin</a:t>
            </a:r>
            <a:br>
              <a:rPr lang="de-DE" altLang="de-DE" sz="1800" b="1" dirty="0" smtClean="0">
                <a:latin typeface="Courier New" pitchFamily="49" charset="0"/>
              </a:rPr>
            </a:br>
            <a:r>
              <a:rPr lang="de-DE" altLang="de-DE" sz="1800" b="1" dirty="0" smtClean="0">
                <a:latin typeface="Courier New" pitchFamily="49" charset="0"/>
              </a:rPr>
              <a:t>  loop</a:t>
            </a:r>
            <a:r>
              <a:rPr lang="de-DE" altLang="de-DE" sz="1800" dirty="0" smtClean="0">
                <a:latin typeface="Courier New" pitchFamily="49" charset="0"/>
              </a:rPr>
              <a:t/>
            </a:r>
            <a:br>
              <a:rPr lang="de-DE" altLang="de-DE" sz="1800" dirty="0" smtClean="0">
                <a:latin typeface="Courier New" pitchFamily="49" charset="0"/>
              </a:rPr>
            </a:br>
            <a:r>
              <a:rPr lang="en-US" altLang="de-DE" sz="1800" dirty="0" smtClean="0">
                <a:latin typeface="Courier New" pitchFamily="49" charset="0"/>
              </a:rPr>
              <a:t>   </a:t>
            </a:r>
            <a:r>
              <a:rPr lang="en-US" altLang="de-DE" sz="1800" b="1" dirty="0" smtClean="0">
                <a:latin typeface="Courier New" pitchFamily="49" charset="0"/>
              </a:rPr>
              <a:t> accept</a:t>
            </a:r>
            <a:r>
              <a:rPr lang="en-US" altLang="de-DE" sz="1800" dirty="0" smtClean="0">
                <a:latin typeface="Courier New" pitchFamily="49" charset="0"/>
              </a:rPr>
              <a:t> </a:t>
            </a:r>
            <a:r>
              <a:rPr lang="en-US" altLang="de-DE" sz="1800" dirty="0">
                <a:latin typeface="Courier New" pitchFamily="49" charset="0"/>
              </a:rPr>
              <a:t>Put (X: </a:t>
            </a:r>
            <a:r>
              <a:rPr lang="en-US" altLang="de-DE" sz="1800" b="1" dirty="0">
                <a:latin typeface="Courier New" pitchFamily="49" charset="0"/>
              </a:rPr>
              <a:t>in</a:t>
            </a:r>
            <a:r>
              <a:rPr lang="en-US" altLang="de-DE" sz="1800" dirty="0">
                <a:latin typeface="Courier New" pitchFamily="49" charset="0"/>
              </a:rPr>
              <a:t> Data</a:t>
            </a:r>
            <a:r>
              <a:rPr lang="en-US" altLang="de-DE" sz="1800" dirty="0" smtClean="0">
                <a:latin typeface="Courier New" pitchFamily="49" charset="0"/>
              </a:rPr>
              <a:t>) </a:t>
            </a:r>
            <a:r>
              <a:rPr lang="en-US" altLang="de-DE" sz="1800" b="1" dirty="0" smtClean="0">
                <a:latin typeface="Courier New" pitchFamily="49" charset="0"/>
              </a:rPr>
              <a:t>do</a:t>
            </a:r>
            <a:br>
              <a:rPr lang="en-US" altLang="de-DE" sz="1800" b="1" dirty="0" smtClean="0">
                <a:latin typeface="Courier New" pitchFamily="49" charset="0"/>
              </a:rPr>
            </a:br>
            <a:r>
              <a:rPr lang="en-US" altLang="de-DE" sz="1800" b="1" dirty="0" smtClean="0">
                <a:latin typeface="Courier New" pitchFamily="49" charset="0"/>
              </a:rPr>
              <a:t>     </a:t>
            </a:r>
            <a:r>
              <a:rPr lang="en-US" altLang="de-DE" sz="1800" dirty="0" smtClean="0">
                <a:latin typeface="Courier New" pitchFamily="49" charset="0"/>
              </a:rPr>
              <a:t> …</a:t>
            </a:r>
            <a:br>
              <a:rPr lang="en-US" altLang="de-DE" sz="1800" dirty="0" smtClean="0">
                <a:latin typeface="Courier New" pitchFamily="49" charset="0"/>
              </a:rPr>
            </a:br>
            <a:r>
              <a:rPr lang="en-US" altLang="de-DE" sz="1800" dirty="0" smtClean="0">
                <a:latin typeface="Courier New" pitchFamily="49" charset="0"/>
              </a:rPr>
              <a:t>    </a:t>
            </a:r>
            <a:r>
              <a:rPr lang="en-US" altLang="de-DE" sz="1800" b="1" dirty="0" smtClean="0">
                <a:latin typeface="Courier New" pitchFamily="49" charset="0"/>
              </a:rPr>
              <a:t>end</a:t>
            </a:r>
            <a:r>
              <a:rPr lang="en-US" altLang="de-DE" sz="1800" dirty="0" smtClean="0">
                <a:latin typeface="Courier New" pitchFamily="49" charset="0"/>
              </a:rPr>
              <a:t> Put;</a:t>
            </a:r>
          </a:p>
          <a:p>
            <a:pPr marL="0" lvl="0" indent="0"/>
            <a:r>
              <a:rPr lang="en-US" altLang="de-DE" sz="1800" dirty="0">
                <a:latin typeface="Courier New" pitchFamily="49" charset="0"/>
              </a:rPr>
              <a:t> </a:t>
            </a:r>
            <a:r>
              <a:rPr lang="en-US" altLang="de-DE" sz="1800" dirty="0" smtClean="0">
                <a:latin typeface="Courier New" pitchFamily="49" charset="0"/>
              </a:rPr>
              <a:t>   …</a:t>
            </a:r>
            <a:br>
              <a:rPr lang="en-US" altLang="de-DE" sz="1800" dirty="0" smtClean="0">
                <a:latin typeface="Courier New" pitchFamily="49" charset="0"/>
              </a:rPr>
            </a:br>
            <a:r>
              <a:rPr lang="en-US" altLang="de-DE" sz="1800" dirty="0" smtClean="0">
                <a:latin typeface="Courier New" pitchFamily="49" charset="0"/>
              </a:rPr>
              <a:t>  </a:t>
            </a:r>
            <a:r>
              <a:rPr lang="en-US" altLang="de-DE" sz="1800" b="1" dirty="0" smtClean="0">
                <a:latin typeface="Courier New" pitchFamily="49" charset="0"/>
              </a:rPr>
              <a:t>end loop</a:t>
            </a:r>
            <a:r>
              <a:rPr lang="en-US" altLang="de-DE" sz="1800" dirty="0" smtClean="0">
                <a:latin typeface="Courier New" pitchFamily="49" charset="0"/>
              </a:rPr>
              <a:t>;</a:t>
            </a:r>
            <a:r>
              <a:rPr lang="en-US" altLang="de-DE" sz="1800" b="1" dirty="0" smtClean="0">
                <a:latin typeface="Courier New" pitchFamily="49" charset="0"/>
              </a:rPr>
              <a:t/>
            </a:r>
            <a:br>
              <a:rPr lang="en-US" altLang="de-DE" sz="1800" b="1"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a:t>
            </a:r>
            <a:r>
              <a:rPr lang="de-DE" altLang="de-DE" sz="1800" dirty="0">
                <a:latin typeface="Courier New" pitchFamily="49" charset="0"/>
              </a:rPr>
              <a:t>Consumer;</a:t>
            </a:r>
            <a:endParaRPr lang="de-DE" sz="2000" dirty="0"/>
          </a:p>
        </p:txBody>
      </p:sp>
      <p:sp>
        <p:nvSpPr>
          <p:cNvPr id="3" name="Fußzeilenplatzhalter 2"/>
          <p:cNvSpPr>
            <a:spLocks noGrp="1"/>
          </p:cNvSpPr>
          <p:nvPr>
            <p:ph type="ftr" idx="10"/>
          </p:nvPr>
        </p:nvSpPr>
        <p:spPr>
          <a:xfrm>
            <a:off x="1835696" y="6237312"/>
            <a:ext cx="5257229" cy="368003"/>
          </a:xfrm>
        </p:spPr>
        <p:txBody>
          <a:bodyPr/>
          <a:lstStyle/>
          <a:p>
            <a:pPr>
              <a:defRPr/>
            </a:pPr>
            <a:r>
              <a:rPr lang="de-DE" sz="1800" dirty="0" smtClean="0"/>
              <a:t>Ada-Kurs Nebenläufige Prozesse © 2024 CKW Grein</a:t>
            </a:r>
            <a:endParaRPr lang="de-DE" sz="1800" dirty="0">
              <a:solidFill>
                <a:schemeClr val="tx2"/>
              </a:solidFill>
              <a:cs typeface="Times New Roman" pitchFamily="18" charset="0"/>
            </a:endParaRPr>
          </a:p>
        </p:txBody>
      </p:sp>
      <p:sp>
        <p:nvSpPr>
          <p:cNvPr id="2" name="Foliennummernplatzhalter 1"/>
          <p:cNvSpPr>
            <a:spLocks noGrp="1"/>
          </p:cNvSpPr>
          <p:nvPr>
            <p:ph type="sldNum" idx="11"/>
          </p:nvPr>
        </p:nvSpPr>
        <p:spPr>
          <a:xfrm>
            <a:off x="7199957" y="6248400"/>
            <a:ext cx="1260475" cy="356915"/>
          </a:xfrm>
        </p:spPr>
        <p:txBody>
          <a:bodyPr/>
          <a:lstStyle/>
          <a:p>
            <a:pPr algn="r">
              <a:defRPr/>
            </a:pPr>
            <a:fld id="{59F2D90D-4469-4D8A-B9FC-E9A5E61D9957}" type="slidenum">
              <a:rPr lang="de-DE" sz="1800" smtClean="0"/>
              <a:pPr algn="r">
                <a:defRPr/>
              </a:pPr>
              <a:t>93</a:t>
            </a:fld>
            <a:endParaRPr lang="de-DE" sz="1800" dirty="0"/>
          </a:p>
        </p:txBody>
      </p:sp>
    </p:spTree>
    <p:extLst>
      <p:ext uri="{BB962C8B-B14F-4D97-AF65-F5344CB8AC3E}">
        <p14:creationId xmlns:p14="http://schemas.microsoft.com/office/powerpoint/2010/main" val="303291915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685800" y="476672"/>
            <a:ext cx="7772400" cy="1275928"/>
          </a:xfrm>
        </p:spPr>
        <p:txBody>
          <a:bodyPr/>
          <a:lstStyle/>
          <a:p>
            <a:r>
              <a:rPr lang="de-DE" altLang="de-DE" dirty="0" smtClean="0"/>
              <a:t>Beispiel </a:t>
            </a:r>
            <a:r>
              <a:rPr lang="de-DE" altLang="de-DE" dirty="0"/>
              <a:t>Erzeuger-Verbraucher</a:t>
            </a:r>
            <a:br>
              <a:rPr lang="de-DE" altLang="de-DE" dirty="0"/>
            </a:br>
            <a:r>
              <a:rPr lang="de-DE" altLang="de-DE" dirty="0"/>
              <a:t>Entkoppelt </a:t>
            </a:r>
            <a:r>
              <a:rPr lang="de-DE" altLang="de-DE" dirty="0" smtClean="0">
                <a:solidFill>
                  <a:srgbClr val="FF0066"/>
                </a:solidFill>
              </a:rPr>
              <a:t>Ada 83</a:t>
            </a:r>
          </a:p>
        </p:txBody>
      </p:sp>
      <p:sp>
        <p:nvSpPr>
          <p:cNvPr id="22531" name="Inhaltsplatzhalter 2"/>
          <p:cNvSpPr>
            <a:spLocks noGrp="1"/>
          </p:cNvSpPr>
          <p:nvPr>
            <p:ph idx="1"/>
          </p:nvPr>
        </p:nvSpPr>
        <p:spPr>
          <a:xfrm>
            <a:off x="685800" y="1844824"/>
            <a:ext cx="7772400" cy="4403576"/>
          </a:xfrm>
        </p:spPr>
        <p:txBody>
          <a:bodyPr/>
          <a:lstStyle/>
          <a:p>
            <a:pPr marL="0" indent="0">
              <a:buFontTx/>
              <a:buNone/>
            </a:pPr>
            <a:r>
              <a:rPr lang="de-DE" altLang="de-DE" sz="2400" dirty="0" smtClean="0"/>
              <a:t>Daten werden in einem Prozess erzeugt und zur Ausgabe an einen zweiten mittels eines Puffers weitergegeben.</a:t>
            </a:r>
          </a:p>
          <a:p>
            <a:pPr marL="0" indent="0">
              <a:buFontTx/>
              <a:buNone/>
            </a:pPr>
            <a:endParaRPr lang="de-DE" altLang="de-DE" sz="800" b="1" dirty="0" smtClean="0"/>
          </a:p>
          <a:p>
            <a:pPr marL="542925" indent="0">
              <a:buFontTx/>
              <a:buNone/>
            </a:pPr>
            <a:r>
              <a:rPr lang="de-DE" altLang="de-DE" sz="2000" b="1" dirty="0" smtClean="0">
                <a:latin typeface="Courier New" pitchFamily="49" charset="0"/>
              </a:rPr>
              <a:t>package</a:t>
            </a:r>
            <a:r>
              <a:rPr lang="de-DE" altLang="de-DE" sz="2000" dirty="0" smtClean="0">
                <a:latin typeface="Courier New" pitchFamily="49" charset="0"/>
              </a:rPr>
              <a:t> Producer_Consumer_</a:t>
            </a:r>
            <a:r>
              <a:rPr lang="de-DE" altLang="de-DE" sz="2000" dirty="0" smtClean="0">
                <a:solidFill>
                  <a:srgbClr val="FF0066"/>
                </a:solidFill>
                <a:latin typeface="Courier New" pitchFamily="49" charset="0"/>
              </a:rPr>
              <a:t>Ada83</a:t>
            </a:r>
            <a:r>
              <a:rPr lang="de-DE" altLang="de-DE" sz="2000" dirty="0" smtClean="0">
                <a:latin typeface="Courier New" pitchFamily="49" charset="0"/>
              </a:rPr>
              <a:t> </a:t>
            </a:r>
            <a:r>
              <a:rPr lang="de-DE" altLang="de-DE" sz="2000" b="1" dirty="0" smtClean="0">
                <a:latin typeface="Courier New" pitchFamily="49" charset="0"/>
              </a:rPr>
              <a:t>is</a:t>
            </a:r>
            <a:endParaRPr lang="de-DE" altLang="de-DE" sz="800" b="1"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task</a:t>
            </a:r>
            <a:r>
              <a:rPr lang="de-DE" altLang="de-DE" sz="2000" dirty="0" smtClean="0">
                <a:latin typeface="Courier New" pitchFamily="49" charset="0"/>
              </a:rPr>
              <a:t> Producer;</a:t>
            </a:r>
            <a:endParaRPr lang="de-DE" altLang="de-DE" sz="800"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task</a:t>
            </a:r>
            <a:r>
              <a:rPr lang="de-DE" altLang="de-DE" sz="2000" dirty="0" smtClean="0">
                <a:latin typeface="Courier New" pitchFamily="49" charset="0"/>
              </a:rPr>
              <a:t> Consumer;</a:t>
            </a:r>
          </a:p>
          <a:p>
            <a:pPr marL="542925" indent="0">
              <a:buFontTx/>
              <a:buNone/>
            </a:pPr>
            <a:endParaRPr lang="de-DE" altLang="de-DE" sz="800" dirty="0" smtClean="0">
              <a:latin typeface="Courier New" pitchFamily="49" charset="0"/>
            </a:endParaRPr>
          </a:p>
          <a:p>
            <a:pPr marL="542925" indent="0">
              <a:buFontTx/>
              <a:buNone/>
            </a:pPr>
            <a:r>
              <a:rPr lang="de-DE" altLang="de-DE" sz="2000" dirty="0" smtClean="0">
                <a:latin typeface="Courier New" pitchFamily="49" charset="0"/>
              </a:rPr>
              <a:t>  </a:t>
            </a:r>
            <a:r>
              <a:rPr lang="de-DE" altLang="de-DE" sz="2000" b="1" dirty="0" smtClean="0">
                <a:latin typeface="Courier New" pitchFamily="49" charset="0"/>
              </a:rPr>
              <a:t>task</a:t>
            </a:r>
            <a:r>
              <a:rPr lang="de-DE" altLang="de-DE" sz="2000" dirty="0" smtClean="0">
                <a:latin typeface="Courier New" pitchFamily="49" charset="0"/>
              </a:rPr>
              <a:t> Buffer (Size: Positive) </a:t>
            </a:r>
            <a:r>
              <a:rPr lang="de-DE" altLang="de-DE" sz="2000" b="1" dirty="0" smtClean="0">
                <a:latin typeface="Courier New" pitchFamily="49" charset="0"/>
              </a:rPr>
              <a:t>is</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a:t>
            </a:r>
            <a:r>
              <a:rPr lang="en-US" altLang="de-DE" sz="2000" dirty="0" smtClean="0">
                <a:latin typeface="Courier New" pitchFamily="49" charset="0"/>
              </a:rPr>
              <a:t> </a:t>
            </a:r>
            <a:r>
              <a:rPr lang="en-US" altLang="de-DE" sz="2000" b="1" dirty="0">
                <a:latin typeface="Courier New" pitchFamily="49" charset="0"/>
              </a:rPr>
              <a:t>entry</a:t>
            </a:r>
            <a:r>
              <a:rPr lang="en-US" altLang="de-DE" sz="2000" dirty="0">
                <a:latin typeface="Courier New" pitchFamily="49" charset="0"/>
              </a:rPr>
              <a:t> Put (X: </a:t>
            </a:r>
            <a:r>
              <a:rPr lang="en-US" altLang="de-DE" sz="2000" b="1" dirty="0">
                <a:latin typeface="Courier New" pitchFamily="49" charset="0"/>
              </a:rPr>
              <a:t>in </a:t>
            </a:r>
            <a:r>
              <a:rPr lang="en-US" altLang="de-DE" sz="2000" dirty="0">
                <a:latin typeface="Courier New" pitchFamily="49" charset="0"/>
              </a:rPr>
              <a:t> Data</a:t>
            </a:r>
            <a:r>
              <a:rPr lang="en-US" altLang="de-DE" sz="2000" dirty="0" smtClean="0">
                <a:latin typeface="Courier New" pitchFamily="49" charset="0"/>
              </a:rPr>
              <a:t>);</a:t>
            </a:r>
            <a:br>
              <a:rPr lang="en-US" altLang="de-DE" sz="2000" dirty="0" smtClean="0">
                <a:latin typeface="Courier New" pitchFamily="49" charset="0"/>
              </a:rPr>
            </a:br>
            <a:r>
              <a:rPr lang="en-US" altLang="de-DE" sz="2000" dirty="0" smtClean="0">
                <a:latin typeface="Courier New" pitchFamily="49" charset="0"/>
              </a:rPr>
              <a:t>    </a:t>
            </a:r>
            <a:r>
              <a:rPr lang="en-US" altLang="de-DE" sz="2000" b="1" dirty="0" smtClean="0">
                <a:latin typeface="Courier New" pitchFamily="49" charset="0"/>
              </a:rPr>
              <a:t>entry</a:t>
            </a:r>
            <a:r>
              <a:rPr lang="en-US" altLang="de-DE" sz="2000" dirty="0" smtClean="0">
                <a:latin typeface="Courier New" pitchFamily="49" charset="0"/>
              </a:rPr>
              <a:t> Get </a:t>
            </a:r>
            <a:r>
              <a:rPr lang="en-US" altLang="de-DE" sz="2000" dirty="0">
                <a:latin typeface="Courier New" pitchFamily="49" charset="0"/>
              </a:rPr>
              <a:t>(X: </a:t>
            </a:r>
            <a:r>
              <a:rPr lang="en-US" altLang="de-DE" sz="2000" b="1" dirty="0" smtClean="0">
                <a:latin typeface="Courier New" pitchFamily="49" charset="0"/>
              </a:rPr>
              <a:t>out </a:t>
            </a:r>
            <a:r>
              <a:rPr lang="en-US" altLang="de-DE" sz="2000" dirty="0" smtClean="0">
                <a:latin typeface="Courier New" pitchFamily="49" charset="0"/>
              </a:rPr>
              <a:t>Data);</a:t>
            </a:r>
            <a:br>
              <a:rPr lang="en-US"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end</a:t>
            </a:r>
            <a:r>
              <a:rPr lang="de-DE" altLang="de-DE" sz="2000" dirty="0" smtClean="0">
                <a:latin typeface="Courier New" pitchFamily="49" charset="0"/>
              </a:rPr>
              <a:t> Consumer;</a:t>
            </a:r>
            <a:endParaRPr lang="de-DE" altLang="de-DE" sz="800" dirty="0" smtClean="0">
              <a:latin typeface="Courier New" pitchFamily="49" charset="0"/>
            </a:endParaRPr>
          </a:p>
          <a:p>
            <a:pPr marL="542925" indent="0">
              <a:buFontTx/>
              <a:buNone/>
            </a:pPr>
            <a:endParaRPr lang="de-DE" altLang="de-DE" sz="800" dirty="0" smtClean="0">
              <a:latin typeface="Courier New" pitchFamily="49" charset="0"/>
            </a:endParaRPr>
          </a:p>
          <a:p>
            <a:pPr marL="542925" indent="0">
              <a:buFontTx/>
              <a:buNone/>
            </a:pPr>
            <a:r>
              <a:rPr lang="de-DE" altLang="de-DE" sz="2000" b="1" dirty="0" smtClean="0">
                <a:latin typeface="Courier New" pitchFamily="49" charset="0"/>
              </a:rPr>
              <a:t>end</a:t>
            </a:r>
            <a:r>
              <a:rPr lang="de-DE" altLang="de-DE" sz="2000" dirty="0" smtClean="0">
                <a:latin typeface="Courier New" pitchFamily="49" charset="0"/>
              </a:rPr>
              <a:t> Producer_Consumer_</a:t>
            </a:r>
            <a:r>
              <a:rPr lang="de-DE" altLang="de-DE" sz="2000" dirty="0" smtClean="0">
                <a:solidFill>
                  <a:srgbClr val="FF0066"/>
                </a:solidFill>
                <a:latin typeface="Courier New" pitchFamily="49" charset="0"/>
              </a:rPr>
              <a:t>Ada83</a:t>
            </a:r>
            <a:r>
              <a:rPr lang="de-DE" altLang="de-DE" sz="2000" dirty="0" smtClean="0">
                <a:latin typeface="Courier New" pitchFamily="49" charset="0"/>
              </a:rPr>
              <a:t>;</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94</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extLst>
      <p:ext uri="{BB962C8B-B14F-4D97-AF65-F5344CB8AC3E}">
        <p14:creationId xmlns:p14="http://schemas.microsoft.com/office/powerpoint/2010/main" val="319278308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a:xfrm>
            <a:off x="685800" y="332656"/>
            <a:ext cx="7772400" cy="1368152"/>
          </a:xfrm>
        </p:spPr>
        <p:txBody>
          <a:bodyPr/>
          <a:lstStyle/>
          <a:p>
            <a:r>
              <a:rPr lang="de-DE" altLang="de-DE" dirty="0" smtClean="0"/>
              <a:t>Aufgabe:</a:t>
            </a:r>
            <a:br>
              <a:rPr lang="de-DE" altLang="de-DE" dirty="0" smtClean="0"/>
            </a:br>
            <a:r>
              <a:rPr lang="de-DE" altLang="de-DE" dirty="0" smtClean="0"/>
              <a:t>Puffer mit Liste von Daten</a:t>
            </a:r>
          </a:p>
        </p:txBody>
      </p:sp>
      <p:sp>
        <p:nvSpPr>
          <p:cNvPr id="36867" name="Inhaltsplatzhalter 2"/>
          <p:cNvSpPr>
            <a:spLocks noGrp="1"/>
          </p:cNvSpPr>
          <p:nvPr>
            <p:ph idx="1"/>
          </p:nvPr>
        </p:nvSpPr>
        <p:spPr>
          <a:xfrm>
            <a:off x="685800" y="1916831"/>
            <a:ext cx="7772400" cy="3519681"/>
          </a:xfrm>
        </p:spPr>
        <p:txBody>
          <a:bodyPr/>
          <a:lstStyle/>
          <a:p>
            <a:pPr marL="0" indent="0">
              <a:buFontTx/>
              <a:buNone/>
            </a:pPr>
            <a:r>
              <a:rPr lang="de-DE" altLang="de-DE" sz="2400" dirty="0" smtClean="0">
                <a:cs typeface="Courier New" pitchFamily="49" charset="0"/>
              </a:rPr>
              <a:t>In </a:t>
            </a:r>
            <a:r>
              <a:rPr lang="de-DE" altLang="de-DE" sz="2400" dirty="0" smtClean="0">
                <a:solidFill>
                  <a:srgbClr val="C00000"/>
                </a:solidFill>
                <a:cs typeface="Courier New" pitchFamily="49" charset="0"/>
              </a:rPr>
              <a:t>Ada 83 </a:t>
            </a:r>
            <a:r>
              <a:rPr lang="de-DE" altLang="de-DE" sz="2400" dirty="0" smtClean="0">
                <a:cs typeface="Courier New" pitchFamily="49" charset="0"/>
              </a:rPr>
              <a:t>gibt es nur die Möglichkeit, einen Puffer-Prozess zu verwenden. Da hatten Prozesse allerdings noch keine Diskriminante, für die wir hier die maximale Anzahl der Daten wählen.</a:t>
            </a:r>
          </a:p>
          <a:p>
            <a:pPr marL="0" indent="0">
              <a:buFontTx/>
              <a:buNone/>
            </a:pPr>
            <a:r>
              <a:rPr lang="de-DE" altLang="de-DE" sz="2400" dirty="0" smtClean="0">
                <a:cs typeface="Courier New" pitchFamily="49" charset="0"/>
              </a:rPr>
              <a:t>Die Rümpfe von </a:t>
            </a:r>
            <a:r>
              <a:rPr lang="de-DE" altLang="de-DE" sz="2400" dirty="0" smtClean="0"/>
              <a:t>Erzeuger </a:t>
            </a:r>
            <a:r>
              <a:rPr lang="de-DE" altLang="de-DE" sz="2400" dirty="0" smtClean="0">
                <a:cs typeface="Courier New" pitchFamily="49" charset="0"/>
              </a:rPr>
              <a:t>und </a:t>
            </a:r>
            <a:r>
              <a:rPr lang="de-DE" altLang="de-DE" sz="2400" dirty="0"/>
              <a:t>Verbraucher</a:t>
            </a:r>
            <a:r>
              <a:rPr lang="de-DE" altLang="de-DE" sz="2400" dirty="0" smtClean="0">
                <a:cs typeface="Courier New" pitchFamily="49" charset="0"/>
              </a:rPr>
              <a:t> ändern sich kaum.</a:t>
            </a:r>
          </a:p>
          <a:p>
            <a:pPr marL="0" indent="0">
              <a:buFontTx/>
              <a:buNone/>
            </a:pPr>
            <a:r>
              <a:rPr lang="de-DE" altLang="de-DE" sz="2400" dirty="0" smtClean="0">
                <a:cs typeface="Courier New" pitchFamily="49" charset="0"/>
              </a:rPr>
              <a:t>Schreiben Sie den Rumpf des Puffers so, dass er eine ganze Liste von Daten speichern kann (FIFO oder LIFO; letzteres ist am einfachsten).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95</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
        <p:nvSpPr>
          <p:cNvPr id="6" name="Textfeld 5"/>
          <p:cNvSpPr txBox="1"/>
          <p:nvPr/>
        </p:nvSpPr>
        <p:spPr>
          <a:xfrm>
            <a:off x="3419872" y="5436513"/>
            <a:ext cx="1440160" cy="584775"/>
          </a:xfrm>
          <a:prstGeom prst="rect">
            <a:avLst/>
          </a:prstGeom>
          <a:noFill/>
        </p:spPr>
        <p:txBody>
          <a:bodyPr wrap="square" rtlCol="0">
            <a:spAutoFit/>
          </a:bodyPr>
          <a:lstStyle/>
          <a:p>
            <a:r>
              <a:rPr lang="de-DE" sz="3200" dirty="0" smtClean="0">
                <a:hlinkClick r:id="rId2" action="ppaction://hlinksldjump"/>
              </a:rPr>
              <a:t>Lösung</a:t>
            </a:r>
            <a:endParaRPr lang="de-DE" sz="3200" dirty="0"/>
          </a:p>
        </p:txBody>
      </p:sp>
    </p:spTree>
    <p:extLst>
      <p:ext uri="{BB962C8B-B14F-4D97-AF65-F5344CB8AC3E}">
        <p14:creationId xmlns:p14="http://schemas.microsoft.com/office/powerpoint/2010/main" val="391633203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
          <p:cNvSpPr>
            <a:spLocks noGrp="1"/>
          </p:cNvSpPr>
          <p:nvPr>
            <p:ph type="title"/>
          </p:nvPr>
        </p:nvSpPr>
        <p:spPr>
          <a:xfrm>
            <a:off x="685800" y="332656"/>
            <a:ext cx="7772400" cy="1419944"/>
          </a:xfrm>
        </p:spPr>
        <p:txBody>
          <a:bodyPr/>
          <a:lstStyle/>
          <a:p>
            <a:r>
              <a:rPr lang="de-DE" altLang="de-DE" dirty="0" smtClean="0"/>
              <a:t>Passiver Prozess vs.</a:t>
            </a:r>
            <a:br>
              <a:rPr lang="de-DE" altLang="de-DE" dirty="0" smtClean="0"/>
            </a:br>
            <a:r>
              <a:rPr lang="de-DE" altLang="de-DE" dirty="0" smtClean="0"/>
              <a:t>Geschütztes Objekt</a:t>
            </a:r>
          </a:p>
        </p:txBody>
      </p:sp>
      <p:sp>
        <p:nvSpPr>
          <p:cNvPr id="24579" name="Inhaltsplatzhalter 2"/>
          <p:cNvSpPr>
            <a:spLocks noGrp="1"/>
          </p:cNvSpPr>
          <p:nvPr>
            <p:ph idx="1"/>
          </p:nvPr>
        </p:nvSpPr>
        <p:spPr>
          <a:xfrm>
            <a:off x="685800" y="1988840"/>
            <a:ext cx="7772400" cy="4176464"/>
          </a:xfrm>
        </p:spPr>
        <p:txBody>
          <a:bodyPr/>
          <a:lstStyle/>
          <a:p>
            <a:pPr marL="0" indent="0">
              <a:buFontTx/>
              <a:buNone/>
            </a:pPr>
            <a:r>
              <a:rPr lang="de-DE" altLang="de-DE" sz="1900" dirty="0" smtClean="0"/>
              <a:t>Wir sehen, dass der Puffer ein </a:t>
            </a:r>
            <a:r>
              <a:rPr lang="de-DE" altLang="de-DE" sz="1900" dirty="0" smtClean="0">
                <a:solidFill>
                  <a:schemeClr val="accent2"/>
                </a:solidFill>
              </a:rPr>
              <a:t>passiver Prozess</a:t>
            </a:r>
            <a:r>
              <a:rPr lang="de-DE" altLang="de-DE" sz="1900" dirty="0" smtClean="0"/>
              <a:t> ist, er hat keine eigene Arbeit zu erledigen. (Auch der Briefkasten von Folie 51 ist ein passiver Prozess.)</a:t>
            </a:r>
          </a:p>
          <a:p>
            <a:pPr marL="0" indent="0">
              <a:buFontTx/>
              <a:buNone/>
            </a:pPr>
            <a:r>
              <a:rPr lang="de-DE" altLang="de-DE" sz="1900" dirty="0" smtClean="0"/>
              <a:t>Passive </a:t>
            </a:r>
            <a:r>
              <a:rPr lang="de-DE" altLang="de-DE" sz="1900" dirty="0"/>
              <a:t>Prozesse sind nicht besonders geeignet für diese </a:t>
            </a:r>
            <a:r>
              <a:rPr lang="de-DE" altLang="de-DE" sz="1900" dirty="0" smtClean="0"/>
              <a:t>Aufgabe, da stets ein Prozess-Umschalten (</a:t>
            </a:r>
            <a:r>
              <a:rPr lang="en-US" altLang="de-DE" sz="1900" i="1" dirty="0" smtClean="0"/>
              <a:t>task switch</a:t>
            </a:r>
            <a:r>
              <a:rPr lang="de-DE" altLang="de-DE" sz="1900" dirty="0" smtClean="0"/>
              <a:t>) erforderlich ist.</a:t>
            </a:r>
          </a:p>
          <a:p>
            <a:pPr marL="0" indent="0">
              <a:buFontTx/>
              <a:buNone/>
            </a:pPr>
            <a:r>
              <a:rPr lang="de-DE" altLang="de-DE" sz="1900" dirty="0" smtClean="0"/>
              <a:t>Exklusives </a:t>
            </a:r>
            <a:r>
              <a:rPr lang="de-DE" altLang="de-DE" sz="1900" dirty="0"/>
              <a:t>Schreiben, aber simultanes Lesen zu erlauben, ist </a:t>
            </a:r>
            <a:r>
              <a:rPr lang="de-DE" altLang="de-DE" sz="1900" dirty="0" smtClean="0"/>
              <a:t>komplizierter </a:t>
            </a:r>
            <a:r>
              <a:rPr lang="de-DE" altLang="de-DE" sz="1900" dirty="0"/>
              <a:t>zu programmieren, als es sein sollte.</a:t>
            </a:r>
            <a:endParaRPr lang="de-DE" altLang="de-DE" sz="1900" dirty="0" smtClean="0"/>
          </a:p>
          <a:p>
            <a:pPr marL="0" indent="0">
              <a:buNone/>
            </a:pPr>
            <a:r>
              <a:rPr lang="de-DE" altLang="de-DE" sz="1900" dirty="0" smtClean="0"/>
              <a:t>Habermann &amp; Nassi haben 1980</a:t>
            </a:r>
            <a:r>
              <a:rPr lang="de-DE" altLang="de-DE" sz="1900" dirty="0"/>
              <a:t> </a:t>
            </a:r>
            <a:r>
              <a:rPr lang="de-DE" altLang="de-DE" sz="1900" dirty="0" smtClean="0"/>
              <a:t>in einem </a:t>
            </a:r>
            <a:r>
              <a:rPr lang="de-DE" altLang="de-DE" sz="1900" dirty="0"/>
              <a:t>der damals wichtigsten </a:t>
            </a:r>
            <a:r>
              <a:rPr lang="de-DE" altLang="de-DE" sz="1900" dirty="0" smtClean="0"/>
              <a:t>Ada-Artikel als Optimierung eine </a:t>
            </a:r>
            <a:r>
              <a:rPr lang="de-DE" altLang="de-DE" sz="1900" dirty="0" smtClean="0">
                <a:solidFill>
                  <a:schemeClr val="accent2"/>
                </a:solidFill>
              </a:rPr>
              <a:t>monitorartige</a:t>
            </a:r>
            <a:r>
              <a:rPr lang="de-DE" altLang="de-DE" sz="1900" dirty="0" smtClean="0"/>
              <a:t> Implementierung </a:t>
            </a:r>
            <a:r>
              <a:rPr lang="de-DE" altLang="de-DE" sz="1900" dirty="0"/>
              <a:t>für diese Art von </a:t>
            </a:r>
            <a:r>
              <a:rPr lang="de-DE" altLang="de-DE" sz="1900" dirty="0" smtClean="0"/>
              <a:t>Pro-zessen vorgestellt </a:t>
            </a:r>
            <a:r>
              <a:rPr lang="de-DE" altLang="de-DE" sz="1900" i="1" dirty="0" smtClean="0"/>
              <a:t>(</a:t>
            </a:r>
            <a:r>
              <a:rPr lang="en-US" altLang="de-DE" sz="1900" i="1" dirty="0" smtClean="0"/>
              <a:t>Efficient implementation of Ada tasks; Tech Rep CMU-CS-80-103, Carnegie-Mellon Univ.</a:t>
            </a:r>
            <a:r>
              <a:rPr lang="de-DE" altLang="de-DE" sz="1900" i="1" dirty="0" smtClean="0"/>
              <a:t>)</a:t>
            </a:r>
            <a:r>
              <a:rPr lang="de-DE" altLang="de-DE" sz="1900" dirty="0" smtClean="0"/>
              <a:t>. Er wurde sogar als Rechtfertigung für dieses ineffektive Prozessmodell verwendet.</a:t>
            </a:r>
          </a:p>
          <a:p>
            <a:pPr marL="0" indent="0">
              <a:buFontTx/>
              <a:buNone/>
            </a:pPr>
            <a:r>
              <a:rPr lang="de-DE" altLang="de-DE" sz="1900" dirty="0" smtClean="0">
                <a:solidFill>
                  <a:srgbClr val="C00000"/>
                </a:solidFill>
              </a:rPr>
              <a:t>Ada 95 </a:t>
            </a:r>
            <a:r>
              <a:rPr lang="de-DE" altLang="de-DE" sz="1900" dirty="0" smtClean="0"/>
              <a:t>hat </a:t>
            </a:r>
            <a:r>
              <a:rPr lang="de-DE" altLang="de-DE" sz="1900" dirty="0" smtClean="0">
                <a:solidFill>
                  <a:schemeClr val="accent2"/>
                </a:solidFill>
              </a:rPr>
              <a:t>geschützte Typen</a:t>
            </a:r>
            <a:r>
              <a:rPr lang="de-DE" altLang="de-DE" sz="1900" dirty="0" smtClean="0"/>
              <a:t> eingeführt, die solche passiven Prozesse ersetzen.</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96</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Grp="1" noChangeArrowheads="1"/>
          </p:cNvSpPr>
          <p:nvPr>
            <p:ph type="title"/>
          </p:nvPr>
        </p:nvSpPr>
        <p:spPr/>
        <p:txBody>
          <a:bodyPr/>
          <a:lstStyle/>
          <a:p>
            <a:pPr eaLnBrk="1" hangingPunct="1"/>
            <a:r>
              <a:rPr lang="de-DE" altLang="de-DE" dirty="0" smtClean="0"/>
              <a:t>Exklusiver Datenzugriff</a:t>
            </a:r>
          </a:p>
        </p:txBody>
      </p:sp>
      <p:sp>
        <p:nvSpPr>
          <p:cNvPr id="48133" name="Rectangle 3"/>
          <p:cNvSpPr>
            <a:spLocks noGrp="1" noChangeArrowheads="1"/>
          </p:cNvSpPr>
          <p:nvPr>
            <p:ph idx="1"/>
          </p:nvPr>
        </p:nvSpPr>
        <p:spPr>
          <a:xfrm>
            <a:off x="685800" y="1844824"/>
            <a:ext cx="7772400" cy="4320480"/>
          </a:xfrm>
        </p:spPr>
        <p:txBody>
          <a:bodyPr/>
          <a:lstStyle/>
          <a:p>
            <a:pPr marL="0" indent="0" eaLnBrk="1" hangingPunct="1">
              <a:lnSpc>
                <a:spcPct val="80000"/>
              </a:lnSpc>
              <a:buFontTx/>
              <a:buNone/>
            </a:pPr>
            <a:r>
              <a:rPr lang="de-DE" altLang="de-DE" sz="2000" dirty="0" smtClean="0">
                <a:solidFill>
                  <a:srgbClr val="C00000"/>
                </a:solidFill>
              </a:rPr>
              <a:t>Ada 95</a:t>
            </a:r>
            <a:r>
              <a:rPr lang="de-DE" altLang="de-DE" sz="2000" dirty="0" smtClean="0"/>
              <a:t> hat geschützte Objekte (</a:t>
            </a:r>
            <a:r>
              <a:rPr lang="de-DE" altLang="de-DE" sz="2000" i="1" dirty="0" smtClean="0"/>
              <a:t>protected types and objects</a:t>
            </a:r>
            <a:r>
              <a:rPr lang="de-DE" altLang="de-DE" sz="2000" dirty="0" smtClean="0"/>
              <a:t>) eingeführt.</a:t>
            </a:r>
          </a:p>
          <a:p>
            <a:pPr marL="0" indent="0" eaLnBrk="1" hangingPunct="1">
              <a:lnSpc>
                <a:spcPct val="80000"/>
              </a:lnSpc>
              <a:buFontTx/>
              <a:buNone/>
            </a:pPr>
            <a:r>
              <a:rPr lang="de-DE" altLang="de-DE" sz="2000" dirty="0" smtClean="0"/>
              <a:t>Sie wirken wie passive Objekte, doch ist </a:t>
            </a:r>
            <a:r>
              <a:rPr lang="de-DE" altLang="de-DE" sz="2000" dirty="0" smtClean="0">
                <a:solidFill>
                  <a:srgbClr val="FF0000"/>
                </a:solidFill>
              </a:rPr>
              <a:t>kein Umschalten </a:t>
            </a:r>
            <a:r>
              <a:rPr lang="de-DE" altLang="de-DE" sz="2000" dirty="0" smtClean="0"/>
              <a:t>erforderlich – der </a:t>
            </a:r>
            <a:r>
              <a:rPr lang="de-DE" altLang="de-DE" sz="2000" dirty="0" smtClean="0">
                <a:solidFill>
                  <a:schemeClr val="accent2"/>
                </a:solidFill>
              </a:rPr>
              <a:t>Aufruf wird vom rufenden Prozess durchgeführt</a:t>
            </a:r>
            <a:r>
              <a:rPr lang="de-DE" altLang="de-DE" sz="2000" dirty="0" smtClean="0"/>
              <a:t>.</a:t>
            </a:r>
          </a:p>
          <a:p>
            <a:pPr marL="0" indent="0" eaLnBrk="1" hangingPunct="1">
              <a:lnSpc>
                <a:spcPct val="80000"/>
              </a:lnSpc>
              <a:buFontTx/>
              <a:buNone/>
            </a:pPr>
            <a:r>
              <a:rPr lang="de-DE" altLang="de-DE" sz="2000" dirty="0" smtClean="0"/>
              <a:t>Manche Sprachen haben dafür </a:t>
            </a:r>
            <a:r>
              <a:rPr lang="de-DE" altLang="de-DE" sz="2000" i="1" dirty="0" smtClean="0"/>
              <a:t>Semaphoren</a:t>
            </a:r>
            <a:r>
              <a:rPr lang="de-DE" altLang="de-DE" sz="2000" dirty="0" smtClean="0"/>
              <a:t> oder </a:t>
            </a:r>
            <a:r>
              <a:rPr lang="de-DE" altLang="de-DE" sz="2000" i="1" dirty="0" smtClean="0"/>
              <a:t>Monitore</a:t>
            </a:r>
            <a:r>
              <a:rPr lang="de-DE" altLang="de-DE" sz="2000" dirty="0" smtClean="0"/>
              <a:t>:</a:t>
            </a:r>
          </a:p>
          <a:p>
            <a:pPr marL="0" indent="0" eaLnBrk="1" hangingPunct="1">
              <a:lnSpc>
                <a:spcPct val="80000"/>
              </a:lnSpc>
              <a:buFontTx/>
              <a:buNone/>
            </a:pPr>
            <a:endParaRPr lang="de-DE" altLang="de-DE" sz="1200" dirty="0" smtClean="0"/>
          </a:p>
          <a:p>
            <a:pPr marL="542925" indent="0" eaLnBrk="1" hangingPunct="1">
              <a:lnSpc>
                <a:spcPct val="80000"/>
              </a:lnSpc>
              <a:buFontTx/>
              <a:buNone/>
            </a:pPr>
            <a:r>
              <a:rPr lang="de-DE" altLang="de-DE" sz="1800" dirty="0" smtClean="0">
                <a:latin typeface="Courier New" pitchFamily="49" charset="0"/>
              </a:rPr>
              <a:t>Sem.P;  -- </a:t>
            </a:r>
            <a:r>
              <a:rPr lang="de-DE" altLang="de-DE" sz="1800" i="1" dirty="0" smtClean="0">
                <a:latin typeface="Courier New" pitchFamily="49" charset="0"/>
              </a:rPr>
              <a:t>geschützten Bereich betreten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 </a:t>
            </a:r>
            <a:r>
              <a:rPr lang="de-DE" altLang="de-DE" sz="1800" i="1" dirty="0" smtClean="0">
                <a:latin typeface="Courier New" pitchFamily="49" charset="0"/>
              </a:rPr>
              <a:t>hier exklusiver Zugriff</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Sem.V;  -- </a:t>
            </a:r>
            <a:r>
              <a:rPr lang="de-DE" altLang="de-DE" sz="1800" i="1" dirty="0" smtClean="0">
                <a:latin typeface="Courier New" pitchFamily="49" charset="0"/>
              </a:rPr>
              <a:t>geschützten Bereich verlassen</a:t>
            </a:r>
          </a:p>
          <a:p>
            <a:pPr marL="0" indent="0" eaLnBrk="1" hangingPunct="1">
              <a:lnSpc>
                <a:spcPct val="80000"/>
              </a:lnSpc>
              <a:buFontTx/>
              <a:buNone/>
            </a:pPr>
            <a:endParaRPr lang="de-DE" altLang="de-DE" sz="1200" i="1" dirty="0" smtClean="0">
              <a:latin typeface="Courier New" pitchFamily="49" charset="0"/>
            </a:endParaRPr>
          </a:p>
          <a:p>
            <a:pPr marL="0" indent="0" eaLnBrk="1" hangingPunct="1">
              <a:lnSpc>
                <a:spcPct val="80000"/>
              </a:lnSpc>
              <a:buFontTx/>
              <a:buNone/>
            </a:pPr>
            <a:r>
              <a:rPr lang="de-DE" sz="2000" dirty="0" smtClean="0"/>
              <a:t>(Edsger </a:t>
            </a:r>
            <a:r>
              <a:rPr lang="de-DE" sz="2000" dirty="0"/>
              <a:t>Wybe Dijkstra </a:t>
            </a:r>
            <a:r>
              <a:rPr lang="de-DE" sz="2000" dirty="0" smtClean="0"/>
              <a:t>1968 </a:t>
            </a:r>
            <a:r>
              <a:rPr lang="de-DE" sz="2000" i="1" dirty="0" smtClean="0"/>
              <a:t>Cooperating </a:t>
            </a:r>
            <a:r>
              <a:rPr lang="de-DE" sz="2000" i="1" dirty="0"/>
              <a:t>sequential </a:t>
            </a:r>
            <a:r>
              <a:rPr lang="de-DE" sz="2000" i="1" dirty="0" smtClean="0"/>
              <a:t>processes</a:t>
            </a:r>
            <a:r>
              <a:rPr lang="de-DE" sz="2000" dirty="0"/>
              <a:t>;</a:t>
            </a:r>
            <a:r>
              <a:rPr lang="de-DE" sz="2000" dirty="0" smtClean="0"/>
              <a:t> P steht für </a:t>
            </a:r>
            <a:r>
              <a:rPr lang="de-DE" sz="2000" i="1" dirty="0" smtClean="0"/>
              <a:t>prolaag</a:t>
            </a:r>
            <a:r>
              <a:rPr lang="de-DE" sz="2000" dirty="0" smtClean="0"/>
              <a:t>, V für </a:t>
            </a:r>
            <a:r>
              <a:rPr lang="de-DE" sz="2000" i="1" dirty="0" smtClean="0"/>
              <a:t>verhoog </a:t>
            </a:r>
            <a:r>
              <a:rPr lang="de-DE" sz="2000" dirty="0" smtClean="0"/>
              <a:t>– spaßige deutsche Merkhilfe und Verballhornung </a:t>
            </a:r>
            <a:r>
              <a:rPr lang="de-DE" sz="2000" i="1" dirty="0" smtClean="0"/>
              <a:t>Pelegen</a:t>
            </a:r>
            <a:r>
              <a:rPr lang="de-DE" sz="2000" dirty="0" smtClean="0"/>
              <a:t> und </a:t>
            </a:r>
            <a:r>
              <a:rPr lang="de-DE" sz="2000" i="1" dirty="0" smtClean="0"/>
              <a:t>Vreigeben</a:t>
            </a:r>
            <a:r>
              <a:rPr lang="de-DE" sz="2000" dirty="0" smtClean="0"/>
              <a:t>)</a:t>
            </a:r>
          </a:p>
          <a:p>
            <a:pPr marL="0" indent="0" eaLnBrk="1" hangingPunct="1">
              <a:lnSpc>
                <a:spcPct val="80000"/>
              </a:lnSpc>
              <a:buFontTx/>
              <a:buNone/>
            </a:pPr>
            <a:endParaRPr lang="de-DE" sz="1100" dirty="0" smtClean="0"/>
          </a:p>
          <a:p>
            <a:pPr marL="0" indent="0" eaLnBrk="1" hangingPunct="1">
              <a:lnSpc>
                <a:spcPct val="80000"/>
              </a:lnSpc>
              <a:buFontTx/>
              <a:buNone/>
            </a:pPr>
            <a:r>
              <a:rPr lang="de-DE" altLang="de-DE" sz="2000" dirty="0" smtClean="0">
                <a:solidFill>
                  <a:srgbClr val="FF0066"/>
                </a:solidFill>
              </a:rPr>
              <a:t>Semaphoren sind fehleranfällig. (Durch Programmierfehler kann z. B. die Freigabe durch auftretende Ausnahmen übergangen werden.)</a:t>
            </a:r>
          </a:p>
          <a:p>
            <a:pPr marL="0" indent="0" eaLnBrk="1" hangingPunct="1">
              <a:lnSpc>
                <a:spcPct val="80000"/>
              </a:lnSpc>
              <a:buFontTx/>
              <a:buNone/>
            </a:pPr>
            <a:r>
              <a:rPr lang="de-DE" altLang="de-DE" sz="2000" dirty="0" smtClean="0">
                <a:solidFill>
                  <a:schemeClr val="accent2"/>
                </a:solidFill>
              </a:rPr>
              <a:t>Geschützte Objekte umschließen die zu schützenden Daten und sind sicher. </a:t>
            </a:r>
            <a:r>
              <a:rPr lang="de-DE" altLang="de-DE" sz="2000" dirty="0" smtClean="0"/>
              <a:t>Sie sind limitiert wie Prozesse.</a:t>
            </a:r>
          </a:p>
        </p:txBody>
      </p:sp>
      <p:sp>
        <p:nvSpPr>
          <p:cNvPr id="2" name="Foliennummernplatzhalter 1"/>
          <p:cNvSpPr>
            <a:spLocks noGrp="1"/>
          </p:cNvSpPr>
          <p:nvPr>
            <p:ph type="sldNum" sz="quarter" idx="11"/>
          </p:nvPr>
        </p:nvSpPr>
        <p:spPr/>
        <p:txBody>
          <a:bodyPr/>
          <a:lstStyle/>
          <a:p>
            <a:pPr>
              <a:defRPr/>
            </a:pPr>
            <a:fld id="{59F2D90D-4469-4D8A-B9FC-E9A5E61D9957}" type="slidenum">
              <a:rPr lang="de-DE" smtClean="0"/>
              <a:pPr>
                <a:defRPr/>
              </a:pPr>
              <a:t>97</a:t>
            </a:fld>
            <a:endParaRPr lang="de-DE" dirty="0"/>
          </a:p>
        </p:txBody>
      </p:sp>
      <p:sp>
        <p:nvSpPr>
          <p:cNvPr id="3" name="Fußzeilenplatzhalter 2"/>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p:nvPr>
        </p:nvSpPr>
        <p:spPr/>
        <p:txBody>
          <a:bodyPr/>
          <a:lstStyle/>
          <a:p>
            <a:pPr eaLnBrk="1" hangingPunct="1"/>
            <a:r>
              <a:rPr lang="de-DE" altLang="de-DE" sz="4000" dirty="0" smtClean="0"/>
              <a:t>Geschützter Datentyp</a:t>
            </a:r>
            <a:br>
              <a:rPr lang="de-DE" altLang="de-DE" sz="4000" dirty="0" smtClean="0"/>
            </a:br>
            <a:r>
              <a:rPr lang="de-DE" altLang="de-DE" sz="4000" dirty="0" smtClean="0"/>
              <a:t> Spezifikation</a:t>
            </a:r>
          </a:p>
        </p:txBody>
      </p:sp>
      <p:sp>
        <p:nvSpPr>
          <p:cNvPr id="49157" name="Rectangle 3"/>
          <p:cNvSpPr>
            <a:spLocks noGrp="1" noChangeArrowheads="1"/>
          </p:cNvSpPr>
          <p:nvPr>
            <p:ph idx="1"/>
          </p:nvPr>
        </p:nvSpPr>
        <p:spPr>
          <a:xfrm>
            <a:off x="685800" y="1916832"/>
            <a:ext cx="7772400" cy="4331568"/>
          </a:xfrm>
        </p:spPr>
        <p:txBody>
          <a:bodyPr/>
          <a:lstStyle/>
          <a:p>
            <a:pPr marL="0" indent="0" eaLnBrk="1" hangingPunct="1">
              <a:lnSpc>
                <a:spcPct val="80000"/>
              </a:lnSpc>
              <a:buFontTx/>
              <a:buNone/>
            </a:pPr>
            <a:r>
              <a:rPr lang="de-DE" altLang="de-DE" sz="2000" dirty="0" smtClean="0">
                <a:solidFill>
                  <a:schemeClr val="accent2"/>
                </a:solidFill>
              </a:rPr>
              <a:t>Prozeduren und Eingänge </a:t>
            </a:r>
            <a:r>
              <a:rPr lang="de-DE" altLang="de-DE" sz="2000" dirty="0" smtClean="0"/>
              <a:t>gewähren </a:t>
            </a:r>
            <a:r>
              <a:rPr lang="de-DE" altLang="de-DE" sz="2000" dirty="0" smtClean="0">
                <a:solidFill>
                  <a:schemeClr val="accent2"/>
                </a:solidFill>
              </a:rPr>
              <a:t>exklusiven lesenden und schreiben-den</a:t>
            </a:r>
            <a:r>
              <a:rPr lang="de-DE" altLang="de-DE" sz="2000" dirty="0" smtClean="0"/>
              <a:t>, </a:t>
            </a:r>
            <a:r>
              <a:rPr lang="de-DE" altLang="de-DE" sz="2000" dirty="0" smtClean="0">
                <a:solidFill>
                  <a:srgbClr val="C00000"/>
                </a:solidFill>
              </a:rPr>
              <a:t>Funktionen simultanen lesenden </a:t>
            </a:r>
            <a:r>
              <a:rPr lang="de-DE" altLang="de-DE" sz="2000" dirty="0" smtClean="0"/>
              <a:t>Zugang.</a:t>
            </a:r>
            <a:br>
              <a:rPr lang="de-DE" altLang="de-DE" sz="2000" dirty="0" smtClean="0"/>
            </a:br>
            <a:r>
              <a:rPr lang="de-DE" altLang="de-DE" sz="2000" dirty="0" smtClean="0"/>
              <a:t>Eingänge haben im Unterschied zu Prozeduren ebenso wie Prozessein-gänge eine zugehörige Warteschlange. Alle Parametermodi sind erlaubt.</a:t>
            </a:r>
          </a:p>
          <a:p>
            <a:pPr marL="0" indent="0" eaLnBrk="1" hangingPunct="1">
              <a:lnSpc>
                <a:spcPct val="80000"/>
              </a:lnSpc>
              <a:buFontTx/>
              <a:buNone/>
            </a:pPr>
            <a:r>
              <a:rPr lang="de-DE" altLang="de-DE" sz="2000" dirty="0" smtClean="0"/>
              <a:t>Funktionen haben nur den Modus </a:t>
            </a:r>
            <a:r>
              <a:rPr lang="de-DE" altLang="de-DE" sz="1800" b="1" dirty="0" smtClean="0">
                <a:latin typeface="Courier New" panose="02070309020205020404" pitchFamily="49" charset="0"/>
                <a:cs typeface="Courier New" panose="02070309020205020404" pitchFamily="49" charset="0"/>
              </a:rPr>
              <a:t>in</a:t>
            </a:r>
            <a:r>
              <a:rPr lang="de-DE" altLang="de-DE" sz="2000" dirty="0" smtClean="0"/>
              <a:t>.</a:t>
            </a:r>
          </a:p>
          <a:p>
            <a:pPr marL="0" indent="0" eaLnBrk="1" hangingPunct="1">
              <a:lnSpc>
                <a:spcPct val="80000"/>
              </a:lnSpc>
              <a:buFontTx/>
              <a:buNone/>
            </a:pPr>
            <a:endParaRPr lang="de-DE" altLang="de-DE" sz="800" dirty="0" smtClean="0"/>
          </a:p>
          <a:p>
            <a:pPr marL="269875" indent="0" eaLnBrk="1" hangingPunct="1">
              <a:lnSpc>
                <a:spcPct val="80000"/>
              </a:lnSpc>
              <a:buFontTx/>
              <a:buNone/>
            </a:pPr>
            <a:r>
              <a:rPr lang="de-DE" altLang="de-DE" sz="1800" b="1" dirty="0" smtClean="0">
                <a:latin typeface="Courier New" pitchFamily="49" charset="0"/>
              </a:rPr>
              <a:t>protected</a:t>
            </a: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Name [Diskriminanten]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solidFill>
                  <a:schemeClr val="accent2"/>
                </a:solidFill>
                <a:latin typeface="Courier New" pitchFamily="49" charset="0"/>
              </a:rPr>
              <a:t>procedure</a:t>
            </a:r>
            <a:r>
              <a:rPr lang="de-DE" altLang="de-DE" sz="1800" dirty="0" smtClean="0">
                <a:solidFill>
                  <a:schemeClr val="accent2"/>
                </a:solidFill>
                <a:latin typeface="Courier New" pitchFamily="49" charset="0"/>
              </a:rPr>
              <a:t> P (X: </a:t>
            </a:r>
            <a:r>
              <a:rPr lang="de-DE" altLang="de-DE" sz="1800" b="1" dirty="0" smtClean="0">
                <a:solidFill>
                  <a:schemeClr val="accent2"/>
                </a:solidFill>
                <a:latin typeface="Courier New" pitchFamily="49" charset="0"/>
              </a:rPr>
              <a:t>in out</a:t>
            </a:r>
            <a:r>
              <a:rPr lang="de-DE" altLang="de-DE" sz="1800" dirty="0" smtClean="0">
                <a:solidFill>
                  <a:schemeClr val="accent2"/>
                </a:solidFill>
                <a:latin typeface="Courier New" pitchFamily="49" charset="0"/>
              </a:rPr>
              <a:t> T);</a:t>
            </a:r>
            <a:br>
              <a:rPr lang="de-DE" altLang="de-DE" sz="1800" dirty="0" smtClean="0">
                <a:solidFill>
                  <a:schemeClr val="accent2"/>
                </a:solidFill>
                <a:latin typeface="Courier New" pitchFamily="49" charset="0"/>
              </a:rPr>
            </a:br>
            <a:r>
              <a:rPr lang="de-DE" altLang="de-DE" sz="1800" dirty="0" smtClean="0">
                <a:solidFill>
                  <a:schemeClr val="accent2"/>
                </a:solidFill>
                <a:latin typeface="Courier New" pitchFamily="49" charset="0"/>
              </a:rPr>
              <a:t>  </a:t>
            </a:r>
            <a:r>
              <a:rPr lang="de-DE" altLang="de-DE" sz="1800" b="1" dirty="0" smtClean="0">
                <a:solidFill>
                  <a:schemeClr val="accent2"/>
                </a:solidFill>
                <a:latin typeface="Courier New" pitchFamily="49" charset="0"/>
              </a:rPr>
              <a:t>entry    </a:t>
            </a:r>
            <a:r>
              <a:rPr lang="de-DE" altLang="de-DE" sz="1800" dirty="0" smtClean="0">
                <a:solidFill>
                  <a:schemeClr val="accent2"/>
                </a:solidFill>
                <a:latin typeface="Courier New" pitchFamily="49" charset="0"/>
              </a:rPr>
              <a:t> E (X: </a:t>
            </a:r>
            <a:r>
              <a:rPr lang="de-DE" altLang="de-DE" sz="1800" b="1" dirty="0" smtClean="0">
                <a:solidFill>
                  <a:schemeClr val="accent2"/>
                </a:solidFill>
                <a:latin typeface="Courier New" pitchFamily="49" charset="0"/>
              </a:rPr>
              <a:t>in out</a:t>
            </a:r>
            <a:r>
              <a:rPr lang="de-DE" altLang="de-DE" sz="1800" dirty="0" smtClean="0">
                <a:solidFill>
                  <a:schemeClr val="accent2"/>
                </a:solidFill>
                <a:latin typeface="Courier New" pitchFamily="49" charset="0"/>
              </a:rPr>
              <a:t> T);</a:t>
            </a:r>
            <a:br>
              <a:rPr lang="de-DE" altLang="de-DE" sz="1800" dirty="0" smtClean="0">
                <a:solidFill>
                  <a:schemeClr val="accent2"/>
                </a:solidFill>
                <a:latin typeface="Courier New" pitchFamily="49" charset="0"/>
              </a:rPr>
            </a:br>
            <a:r>
              <a:rPr lang="de-DE" altLang="de-DE" sz="1800" dirty="0" smtClean="0">
                <a:latin typeface="Courier New" pitchFamily="49" charset="0"/>
              </a:rPr>
              <a:t>  </a:t>
            </a:r>
            <a:r>
              <a:rPr lang="de-DE" altLang="de-DE" sz="1800" b="1" dirty="0" smtClean="0">
                <a:solidFill>
                  <a:srgbClr val="C00000"/>
                </a:solidFill>
                <a:latin typeface="Courier New" pitchFamily="49" charset="0"/>
              </a:rPr>
              <a:t>function</a:t>
            </a:r>
            <a:r>
              <a:rPr lang="de-DE" altLang="de-DE" sz="1800" dirty="0" smtClean="0">
                <a:solidFill>
                  <a:srgbClr val="C00000"/>
                </a:solidFill>
                <a:latin typeface="Courier New" pitchFamily="49" charset="0"/>
              </a:rPr>
              <a:t>  F     </a:t>
            </a:r>
            <a:r>
              <a:rPr lang="de-DE" altLang="de-DE" sz="1800" b="1" dirty="0" smtClean="0">
                <a:solidFill>
                  <a:srgbClr val="C00000"/>
                </a:solidFill>
                <a:latin typeface="Courier New" pitchFamily="49" charset="0"/>
              </a:rPr>
              <a:t>return</a:t>
            </a:r>
            <a:r>
              <a:rPr lang="de-DE" altLang="de-DE" sz="1800" dirty="0" smtClean="0">
                <a:solidFill>
                  <a:srgbClr val="C00000"/>
                </a:solidFill>
                <a:latin typeface="Courier New" pitchFamily="49" charset="0"/>
              </a:rPr>
              <a:t> T;</a:t>
            </a:r>
          </a:p>
          <a:p>
            <a:pPr marL="269875" indent="0" eaLnBrk="1" hangingPunct="1">
              <a:lnSpc>
                <a:spcPct val="80000"/>
              </a:lnSpc>
              <a:buFontTx/>
              <a:buNone/>
            </a:pPr>
            <a:r>
              <a:rPr lang="de-DE" altLang="de-DE" sz="1800" b="1" dirty="0" smtClean="0">
                <a:latin typeface="Courier New" pitchFamily="49" charset="0"/>
              </a:rPr>
              <a:t>private</a:t>
            </a:r>
            <a:br>
              <a:rPr lang="de-DE" altLang="de-DE" sz="1800" b="1" dirty="0" smtClean="0">
                <a:latin typeface="Courier New" pitchFamily="49" charset="0"/>
              </a:rPr>
            </a:br>
            <a:r>
              <a:rPr lang="de-DE" altLang="de-DE" sz="1800" b="1" dirty="0" smtClean="0">
                <a:latin typeface="Courier New" pitchFamily="49" charset="0"/>
              </a:rPr>
              <a:t>  </a:t>
            </a:r>
            <a:r>
              <a:rPr lang="de-DE" altLang="de-DE" sz="1800" dirty="0" smtClean="0">
                <a:solidFill>
                  <a:srgbClr val="017317"/>
                </a:solidFill>
                <a:latin typeface="Courier New" pitchFamily="49" charset="0"/>
              </a:rPr>
              <a:t>Geschützte_Daten: T;</a:t>
            </a:r>
            <a:r>
              <a:rPr lang="de-DE" altLang="de-DE" sz="1800" dirty="0" smtClean="0">
                <a:solidFill>
                  <a:schemeClr val="accent1">
                    <a:lumMod val="75000"/>
                  </a:schemeClr>
                </a:solidFill>
                <a:latin typeface="Courier New" pitchFamily="49" charset="0"/>
              </a:rPr>
              <a:t/>
            </a:r>
            <a:br>
              <a:rPr lang="de-DE" altLang="de-DE" sz="1800" dirty="0" smtClean="0">
                <a:solidFill>
                  <a:schemeClr val="accent1">
                    <a:lumMod val="75000"/>
                  </a:schemeClr>
                </a:solidFill>
                <a:latin typeface="Courier New" pitchFamily="49" charset="0"/>
              </a:rPr>
            </a:br>
            <a:r>
              <a:rPr lang="de-DE" altLang="de-DE" sz="1800" dirty="0" smtClean="0">
                <a:latin typeface="Courier New" pitchFamily="49" charset="0"/>
              </a:rPr>
              <a:t>  &lt;weitere Operationen&gt;</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Name;</a:t>
            </a:r>
          </a:p>
          <a:p>
            <a:pPr marL="0" indent="0" eaLnBrk="1" hangingPunct="1">
              <a:lnSpc>
                <a:spcPct val="80000"/>
              </a:lnSpc>
              <a:buFontTx/>
              <a:buNone/>
            </a:pPr>
            <a:endParaRPr lang="de-DE" altLang="de-DE" sz="800" dirty="0" smtClean="0"/>
          </a:p>
          <a:p>
            <a:pPr marL="0" indent="0" eaLnBrk="1" hangingPunct="1">
              <a:lnSpc>
                <a:spcPct val="80000"/>
              </a:lnSpc>
              <a:buFontTx/>
              <a:buNone/>
            </a:pPr>
            <a:r>
              <a:rPr lang="de-DE" altLang="de-DE" sz="2000" dirty="0" smtClean="0"/>
              <a:t>Geschützte Objekte (und Prozesse) können Diskriminanten haben.</a:t>
            </a:r>
          </a:p>
          <a:p>
            <a:pPr marL="0" indent="0" eaLnBrk="1" hangingPunct="1">
              <a:lnSpc>
                <a:spcPct val="80000"/>
              </a:lnSpc>
              <a:buFontTx/>
              <a:buNone/>
            </a:pPr>
            <a:endParaRPr lang="de-DE" altLang="de-DE" sz="1100" dirty="0" smtClean="0"/>
          </a:p>
          <a:p>
            <a:pPr marL="0" indent="0" eaLnBrk="1" hangingPunct="1">
              <a:lnSpc>
                <a:spcPct val="80000"/>
              </a:lnSpc>
              <a:buFontTx/>
              <a:buNone/>
            </a:pPr>
            <a:r>
              <a:rPr lang="de-DE" altLang="de-DE" sz="2000" dirty="0" smtClean="0"/>
              <a:t>Die </a:t>
            </a:r>
            <a:r>
              <a:rPr lang="de-DE" altLang="de-DE" sz="2000" dirty="0" smtClean="0">
                <a:solidFill>
                  <a:srgbClr val="017317"/>
                </a:solidFill>
              </a:rPr>
              <a:t>geschützten Daten </a:t>
            </a:r>
            <a:r>
              <a:rPr lang="de-DE" altLang="de-DE" sz="2000" dirty="0" smtClean="0"/>
              <a:t>finden sich im privaten Teil.</a:t>
            </a:r>
          </a:p>
        </p:txBody>
      </p:sp>
      <p:sp>
        <p:nvSpPr>
          <p:cNvPr id="2" name="Abgerundete rechteckige Legende 1"/>
          <p:cNvSpPr/>
          <p:nvPr/>
        </p:nvSpPr>
        <p:spPr>
          <a:xfrm>
            <a:off x="5508104" y="4077072"/>
            <a:ext cx="2952328" cy="1152128"/>
          </a:xfrm>
          <a:prstGeom prst="wedgeRoundRectCallout">
            <a:avLst>
              <a:gd name="adj1" fmla="val -166453"/>
              <a:gd name="adj2" fmla="val -7945"/>
              <a:gd name="adj3" fmla="val 16667"/>
            </a:avLst>
          </a:prstGeom>
          <a:solidFill>
            <a:srgbClr val="FA7AC3"/>
          </a:solidFill>
          <a:ln>
            <a:solidFill>
              <a:srgbClr val="F94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800" dirty="0" smtClean="0">
                <a:solidFill>
                  <a:schemeClr val="tx1"/>
                </a:solidFill>
              </a:rPr>
              <a:t>Keine Typdeklaration inner-halb!</a:t>
            </a:r>
          </a:p>
          <a:p>
            <a:r>
              <a:rPr lang="de-DE" sz="1800" dirty="0" smtClean="0">
                <a:solidFill>
                  <a:schemeClr val="tx1"/>
                </a:solidFill>
              </a:rPr>
              <a:t>(Das wäre ein Typ innerhalb eines anderen.)</a:t>
            </a:r>
            <a:endParaRPr lang="de-DE" sz="1800" dirty="0">
              <a:solidFill>
                <a:schemeClr val="tx1"/>
              </a:solidFill>
            </a:endParaRPr>
          </a:p>
        </p:txBody>
      </p:sp>
      <p:sp>
        <p:nvSpPr>
          <p:cNvPr id="3" name="Foliennummernplatzhalter 2"/>
          <p:cNvSpPr>
            <a:spLocks noGrp="1"/>
          </p:cNvSpPr>
          <p:nvPr>
            <p:ph type="sldNum" sz="quarter" idx="11"/>
          </p:nvPr>
        </p:nvSpPr>
        <p:spPr/>
        <p:txBody>
          <a:bodyPr/>
          <a:lstStyle/>
          <a:p>
            <a:pPr>
              <a:defRPr/>
            </a:pPr>
            <a:fld id="{59F2D90D-4469-4D8A-B9FC-E9A5E61D9957}" type="slidenum">
              <a:rPr lang="de-DE" smtClean="0"/>
              <a:pPr>
                <a:defRPr/>
              </a:pPr>
              <a:t>98</a:t>
            </a:fld>
            <a:endParaRPr lang="de-DE" dirty="0"/>
          </a:p>
        </p:txBody>
      </p:sp>
      <p:sp>
        <p:nvSpPr>
          <p:cNvPr id="4" name="Fußzeilenplatzhalter 3"/>
          <p:cNvSpPr>
            <a:spLocks noGrp="1"/>
          </p:cNvSpPr>
          <p:nvPr>
            <p:ph type="ftr" sz="quarter" idx="10"/>
          </p:nvPr>
        </p:nvSpPr>
        <p:spPr/>
        <p:txBody>
          <a:bodyPr/>
          <a:lstStyle/>
          <a:p>
            <a:pPr>
              <a:defRPr/>
            </a:pPr>
            <a:r>
              <a:rPr lang="de-DE" dirty="0" smtClean="0"/>
              <a:t>Ada-Kurs Nebenläufige Prozesse © 2024 CKW Grein</a:t>
            </a:r>
            <a:endParaRPr lang="de-DE" dirty="0">
              <a:solidFill>
                <a:schemeClr val="tx2"/>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1_Standarddesign">
  <a:themeElements>
    <a:clrScheme name="Benutzerdefinier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CC"/>
      </a:hlink>
      <a:folHlink>
        <a:srgbClr val="FF6161"/>
      </a:folHlink>
    </a:clrScheme>
    <a:fontScheme name="1_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tandarddesign">
  <a:themeElements>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andarddesign 8">
        <a:dk1>
          <a:srgbClr val="000000"/>
        </a:dk1>
        <a:lt1>
          <a:srgbClr val="FFFFFF"/>
        </a:lt1>
        <a:dk2>
          <a:srgbClr val="000000"/>
        </a:dk2>
        <a:lt2>
          <a:srgbClr val="808080"/>
        </a:lt2>
        <a:accent1>
          <a:srgbClr val="FFFF00"/>
        </a:accent1>
        <a:accent2>
          <a:srgbClr val="3333CC"/>
        </a:accent2>
        <a:accent3>
          <a:srgbClr val="FFFFFF"/>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11683</Words>
  <Application>Microsoft Office PowerPoint</Application>
  <PresentationFormat>Bildschirmpräsentation (4:3)</PresentationFormat>
  <Paragraphs>1537</Paragraphs>
  <Slides>150</Slides>
  <Notes>13</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150</vt:i4>
      </vt:variant>
    </vt:vector>
  </HeadingPairs>
  <TitlesOfParts>
    <vt:vector size="160" baseType="lpstr">
      <vt:lpstr>Arial</vt:lpstr>
      <vt:lpstr>Calibri</vt:lpstr>
      <vt:lpstr>Cambria Math</vt:lpstr>
      <vt:lpstr>Courier New</vt:lpstr>
      <vt:lpstr>Garamond</vt:lpstr>
      <vt:lpstr>Times New Roman</vt:lpstr>
      <vt:lpstr>Wingdings</vt:lpstr>
      <vt:lpstr>Wingdings 3</vt:lpstr>
      <vt:lpstr>1_Standarddesign</vt:lpstr>
      <vt:lpstr>Standarddesign</vt:lpstr>
      <vt:lpstr>Ada-Kurs</vt:lpstr>
      <vt:lpstr>Einleitung</vt:lpstr>
      <vt:lpstr>Adas Eigenschaften</vt:lpstr>
      <vt:lpstr>Design</vt:lpstr>
      <vt:lpstr>Grundsätzliches zum Programmieren</vt:lpstr>
      <vt:lpstr>Anforderungen an Sie, den Software Engineer</vt:lpstr>
      <vt:lpstr>Dokumentation = Kode ?</vt:lpstr>
      <vt:lpstr>Zitate</vt:lpstr>
      <vt:lpstr>Einige Worte zur Effizienz</vt:lpstr>
      <vt:lpstr>Effizienz: Kriterien</vt:lpstr>
      <vt:lpstr>Effizienz: Folgerung</vt:lpstr>
      <vt:lpstr>Effizienz: Zitate</vt:lpstr>
      <vt:lpstr>Hauptunterprogramm</vt:lpstr>
      <vt:lpstr>Sequentiell</vt:lpstr>
      <vt:lpstr>Nebenläufig oder Parallel</vt:lpstr>
      <vt:lpstr>PowerPoint-Präsentation</vt:lpstr>
      <vt:lpstr>Prozesse vs. Geschützte Bereiche</vt:lpstr>
      <vt:lpstr>Gemeinsam benutzte Variablen</vt:lpstr>
      <vt:lpstr>Gemeinsam benutzte Variablen Ada 83</vt:lpstr>
      <vt:lpstr>Pragma Shared vs. Aspekte Atomic und Volatile</vt:lpstr>
      <vt:lpstr>Literatur</vt:lpstr>
      <vt:lpstr>Achtung: Compiler-Eigenheiten</vt:lpstr>
      <vt:lpstr>Inhalt</vt:lpstr>
      <vt:lpstr>Syntax Prozess-Spezifikation</vt:lpstr>
      <vt:lpstr>Syntax Prozess-Rumpf</vt:lpstr>
      <vt:lpstr>Einfaches Beispiel</vt:lpstr>
      <vt:lpstr>Beispiel Fortsetzung</vt:lpstr>
      <vt:lpstr>Aufgabe</vt:lpstr>
      <vt:lpstr>Der Prozess-Meister</vt:lpstr>
      <vt:lpstr>Prozessaktivierung</vt:lpstr>
      <vt:lpstr>Prozessausführung</vt:lpstr>
      <vt:lpstr>Beendigung des Meisters</vt:lpstr>
      <vt:lpstr>Zur Erinnerung: Lebensende eines Zugriffstyps</vt:lpstr>
      <vt:lpstr>Eingänge und Rendezvous</vt:lpstr>
      <vt:lpstr>Eingangsausführung</vt:lpstr>
      <vt:lpstr>Eingangsausführung (Fortsetzung)</vt:lpstr>
      <vt:lpstr>Ausnahmen in Prozessen</vt:lpstr>
      <vt:lpstr>Rendezvous</vt:lpstr>
      <vt:lpstr>Rendezvous zerlegen</vt:lpstr>
      <vt:lpstr>Synchronisationskontrolle</vt:lpstr>
      <vt:lpstr>Synchronisationskontrolle aus Sicht des Dienstleisters</vt:lpstr>
      <vt:lpstr>Synchronisationskontrolle aus Sicht des Kunden</vt:lpstr>
      <vt:lpstr>Inhalt</vt:lpstr>
      <vt:lpstr>Selektive Annahme</vt:lpstr>
      <vt:lpstr>Offene und Geschlossene Alternativen</vt:lpstr>
      <vt:lpstr>Wächter</vt:lpstr>
      <vt:lpstr>Delay- und Else-Alternative</vt:lpstr>
      <vt:lpstr>Delay-Anweisung</vt:lpstr>
      <vt:lpstr>Was ist der Unterschied?</vt:lpstr>
      <vt:lpstr>Warteschlangenpolitik</vt:lpstr>
      <vt:lpstr>Zyklische Prozesse</vt:lpstr>
      <vt:lpstr>Beispiel Briefkasten</vt:lpstr>
      <vt:lpstr>Beispiel Verkehrsampel</vt:lpstr>
      <vt:lpstr>Ampelkontrolle</vt:lpstr>
      <vt:lpstr>Aufgabe: Ampelkontrolle</vt:lpstr>
      <vt:lpstr>Zwei Spezialfälle von Warteschlangen</vt:lpstr>
      <vt:lpstr>Supermarkt</vt:lpstr>
      <vt:lpstr>Supermarkt Hauptunterprogramm</vt:lpstr>
      <vt:lpstr>Aufgabe Supermarkt</vt:lpstr>
      <vt:lpstr>Flughafen</vt:lpstr>
      <vt:lpstr>Fluggast</vt:lpstr>
      <vt:lpstr>Aufgabe Flughafen</vt:lpstr>
      <vt:lpstr>Selektive Annahme beenden</vt:lpstr>
      <vt:lpstr>Terminate-Alternative</vt:lpstr>
      <vt:lpstr>Aufgabe</vt:lpstr>
      <vt:lpstr>Inhalt</vt:lpstr>
      <vt:lpstr>Prozessbeendigung</vt:lpstr>
      <vt:lpstr>Beendigung zyklischer Prozesse</vt:lpstr>
      <vt:lpstr>Abort-Anweisung</vt:lpstr>
      <vt:lpstr>Prozesszustände</vt:lpstr>
      <vt:lpstr>Prozessbeendigung und Unchecked_Deallocation</vt:lpstr>
      <vt:lpstr>Wann ist ein Prozess terminiert?</vt:lpstr>
      <vt:lpstr>Inhalt</vt:lpstr>
      <vt:lpstr>Select-Anweisung</vt:lpstr>
      <vt:lpstr>Zeitbegrenzter vs. Bedingter Eingangsaufruf</vt:lpstr>
      <vt:lpstr>Zeitbegrenzter vs. Bedingter Eingangsaufruf (Fortsetzung)</vt:lpstr>
      <vt:lpstr>Asynchroner Kontrolltransfer</vt:lpstr>
      <vt:lpstr>Wann geschieht der Abort?</vt:lpstr>
      <vt:lpstr>Vorsicht bei Abort</vt:lpstr>
      <vt:lpstr>Sicher trotz Abort</vt:lpstr>
      <vt:lpstr>Fahrkartenautomat</vt:lpstr>
      <vt:lpstr>Fahrkartenautomat Grobdesign</vt:lpstr>
      <vt:lpstr>Aufgabe</vt:lpstr>
      <vt:lpstr>Inhalt</vt:lpstr>
      <vt:lpstr>Select-Anweisung Requeue</vt:lpstr>
      <vt:lpstr>Requeue</vt:lpstr>
      <vt:lpstr>Nicht abbrechbares Weiterleiten</vt:lpstr>
      <vt:lpstr>Abbrechbares Weiterleiten</vt:lpstr>
      <vt:lpstr>Requeue with Abort (formal)</vt:lpstr>
      <vt:lpstr>Requeue with Abort (Zeitablauf)</vt:lpstr>
      <vt:lpstr>Inhalt</vt:lpstr>
      <vt:lpstr>Beispiel Erzeuger-Verbraucher</vt:lpstr>
      <vt:lpstr>Beispiel Erzeuger-Verbraucher Direkte Koppelung</vt:lpstr>
      <vt:lpstr>Beispiel Erzeuger-Verbraucher Direkte Koppelung – Rümpfe</vt:lpstr>
      <vt:lpstr>Beispiel Erzeuger-Verbraucher Entkoppelt Ada 83</vt:lpstr>
      <vt:lpstr>Aufgabe: Puffer mit Liste von Daten</vt:lpstr>
      <vt:lpstr>Passiver Prozess vs. Geschütztes Objekt</vt:lpstr>
      <vt:lpstr>Exklusiver Datenzugriff</vt:lpstr>
      <vt:lpstr>Geschützter Datentyp  Spezifikation</vt:lpstr>
      <vt:lpstr>Geschützter Datentyp  Rumpf</vt:lpstr>
      <vt:lpstr>Ausführung geschützter Operationen</vt:lpstr>
      <vt:lpstr>Eingänge, Prozeduren, Funktionen</vt:lpstr>
      <vt:lpstr>Nicht-blockierender Aufruf</vt:lpstr>
      <vt:lpstr>Nussschalenmodell</vt:lpstr>
      <vt:lpstr>Aufgabe Protected Buffer</vt:lpstr>
      <vt:lpstr>Weitere Eigenschaften</vt:lpstr>
      <vt:lpstr>Aufgabe Lock-Objekt</vt:lpstr>
      <vt:lpstr>Inhalt</vt:lpstr>
      <vt:lpstr>Eingangsfamilien</vt:lpstr>
      <vt:lpstr>Eingangspriorisierung mittels Familien</vt:lpstr>
      <vt:lpstr>Beispiel Milbus</vt:lpstr>
      <vt:lpstr>Beispiel Milbus Blockierende Übertragung</vt:lpstr>
      <vt:lpstr>Beispiel Milbus Blockierer Spezifikation</vt:lpstr>
      <vt:lpstr>Beispiel Milbus Blockierer Implementation</vt:lpstr>
      <vt:lpstr>Beispiel Milbus Schreiben und Blockieren</vt:lpstr>
      <vt:lpstr>Beispiel Milbus Übertragen und Freigeben</vt:lpstr>
      <vt:lpstr>Inhalt</vt:lpstr>
      <vt:lpstr>Prioritäten</vt:lpstr>
      <vt:lpstr>Definition von Prioritäten</vt:lpstr>
      <vt:lpstr>Priorität im Hauptprogramm</vt:lpstr>
      <vt:lpstr>Task Dispatching</vt:lpstr>
      <vt:lpstr>Task Dispatching Points</vt:lpstr>
      <vt:lpstr>Zuweisung von Prozessen auf Prozessoren Ada 2012</vt:lpstr>
      <vt:lpstr>Prioritätsumkehr</vt:lpstr>
      <vt:lpstr>Rate Monotonic Scheduling</vt:lpstr>
      <vt:lpstr>Planbarkeit</vt:lpstr>
      <vt:lpstr>Beispielhafter Ablauf in harmonischem System</vt:lpstr>
      <vt:lpstr>Unterbrechungen</vt:lpstr>
      <vt:lpstr>Unterbrechungsbehandler</vt:lpstr>
      <vt:lpstr>RM Annex D</vt:lpstr>
      <vt:lpstr>Aufgabe Hausmeister</vt:lpstr>
      <vt:lpstr>Inhalt</vt:lpstr>
      <vt:lpstr>Restriktionen und Programmprofile</vt:lpstr>
      <vt:lpstr>Sprachdefinierte Programmprofile</vt:lpstr>
      <vt:lpstr>Zum Abschluss</vt:lpstr>
      <vt:lpstr>Lady Ada wünscht allen Teilnehmern viel Spaß und Erfolg, womit auch immer sie programmieren mögen.</vt:lpstr>
      <vt:lpstr>Lösungen</vt:lpstr>
      <vt:lpstr>Ampel – Zustandsänderung Lösung von Folie 54</vt:lpstr>
      <vt:lpstr>Ampel – Hardwareprobleme</vt:lpstr>
      <vt:lpstr>Ampel – Ausnahmebehandlung</vt:lpstr>
      <vt:lpstr>Ampel – Hauptunterprogramm</vt:lpstr>
      <vt:lpstr>Lösung Buffer-Rumpf von Folie 95</vt:lpstr>
      <vt:lpstr>Lösung Protected Buffer von Folie 104</vt:lpstr>
      <vt:lpstr>Hinweise zur Lösung von Folie 106</vt:lpstr>
      <vt:lpstr>Eingangspriorisierung Lösung von Folie 109</vt:lpstr>
      <vt:lpstr>Echte Kreuzung mit zehn Ampeln</vt:lpstr>
      <vt:lpstr>Reihenfolge der Fahrspuren</vt:lpstr>
      <vt:lpstr>Schaltplan</vt:lpstr>
      <vt:lpstr>PowerPoint-Präsentation</vt:lpstr>
      <vt:lpstr>Copyright © 2023, 2024 C.K.W.Grein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Uschi</dc:creator>
  <cp:lastModifiedBy>Christoph Grein</cp:lastModifiedBy>
  <cp:revision>1480</cp:revision>
  <cp:lastPrinted>2014-05-07T10:21:32Z</cp:lastPrinted>
  <dcterms:created xsi:type="dcterms:W3CDTF">1601-01-01T00:00:00Z</dcterms:created>
  <dcterms:modified xsi:type="dcterms:W3CDTF">2024-10-04T13:03:15Z</dcterms:modified>
</cp:coreProperties>
</file>